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325" r:id="rId5"/>
    <p:sldId id="259" r:id="rId6"/>
    <p:sldId id="326" r:id="rId7"/>
    <p:sldId id="261" r:id="rId8"/>
    <p:sldId id="344" r:id="rId9"/>
    <p:sldId id="346" r:id="rId10"/>
    <p:sldId id="342" r:id="rId11"/>
    <p:sldId id="341" r:id="rId12"/>
    <p:sldId id="257" r:id="rId13"/>
    <p:sldId id="347" r:id="rId14"/>
    <p:sldId id="345" r:id="rId15"/>
    <p:sldId id="264" r:id="rId16"/>
    <p:sldId id="343" r:id="rId17"/>
    <p:sldId id="263" r:id="rId18"/>
    <p:sldId id="3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16" userDrawn="1">
          <p15:clr>
            <a:srgbClr val="A4A3A4"/>
          </p15:clr>
        </p15:guide>
        <p15:guide id="2" orient="horz" pos="3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0DBB3C-12AD-4998-A900-27780176A13B}" v="159" dt="2026-05-14T15:56:43.509"/>
    <p1510:client id="{FA0E5B7A-89E5-4CE3-B4E6-DCE357C89536}" v="4" dt="2026-05-15T09:16:45.419"/>
  </p1510:revLst>
</p1510:revInfo>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40" autoAdjust="0"/>
  </p:normalViewPr>
  <p:slideViewPr>
    <p:cSldViewPr snapToGrid="0">
      <p:cViewPr varScale="1">
        <p:scale>
          <a:sx n="76" d="100"/>
          <a:sy n="76" d="100"/>
        </p:scale>
        <p:origin x="260" y="64"/>
      </p:cViewPr>
      <p:guideLst>
        <p:guide pos="816"/>
        <p:guide orient="horz" pos="38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281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7AE4C-9B7B-4441-ADE1-FC1EB0263F62}" type="doc">
      <dgm:prSet loTypeId="urn:microsoft.com/office/officeart/2005/8/layout/process4" loCatId="process" qsTypeId="urn:microsoft.com/office/officeart/2005/8/quickstyle/simple1" qsCatId="simple" csTypeId="urn:microsoft.com/office/officeart/2005/8/colors/accent1_2" csCatId="accent1" phldr="1"/>
      <dgm:spPr/>
    </dgm:pt>
    <dgm:pt modelId="{129CEB94-495D-4470-992B-3D27E601E7CE}">
      <dgm:prSet phldrT="[Text]" phldr="0" custT="1"/>
      <dgm:spPr/>
      <dgm:t>
        <a:bodyPr/>
        <a:lstStyle/>
        <a:p>
          <a:r>
            <a:rPr lang="en-GB" sz="2000" b="1">
              <a:solidFill>
                <a:schemeClr val="accent5">
                  <a:lumMod val="49000"/>
                </a:schemeClr>
              </a:solidFill>
              <a:latin typeface="Posterama"/>
            </a:rPr>
            <a:t>Search</a:t>
          </a:r>
          <a:endParaRPr lang="en-GB" sz="2000" b="1">
            <a:solidFill>
              <a:schemeClr val="accent5">
                <a:lumMod val="49000"/>
              </a:schemeClr>
            </a:solidFill>
          </a:endParaRPr>
        </a:p>
      </dgm:t>
    </dgm:pt>
    <dgm:pt modelId="{1CCCD562-AADA-4AF7-84CB-849A14EBE430}" type="parTrans" cxnId="{50D5F838-2C7F-4864-B254-E119BE96AFDC}">
      <dgm:prSet/>
      <dgm:spPr/>
    </dgm:pt>
    <dgm:pt modelId="{D3022009-F9D4-49EF-80A8-21F27523B8A8}" type="sibTrans" cxnId="{50D5F838-2C7F-4864-B254-E119BE96AFDC}">
      <dgm:prSet/>
      <dgm:spPr/>
      <dgm:t>
        <a:bodyPr/>
        <a:lstStyle/>
        <a:p>
          <a:endParaRPr lang="en-GB"/>
        </a:p>
      </dgm:t>
    </dgm:pt>
    <dgm:pt modelId="{2CB301A2-74C5-4E81-BCB2-8FB08504F435}">
      <dgm:prSet phldrT="[Text]" phldr="0" custT="1"/>
      <dgm:spPr/>
      <dgm:t>
        <a:bodyPr/>
        <a:lstStyle/>
        <a:p>
          <a:pPr rtl="0"/>
          <a:r>
            <a:rPr lang="en-GB" sz="2000" b="1">
              <a:solidFill>
                <a:schemeClr val="accent5">
                  <a:lumMod val="49000"/>
                </a:schemeClr>
              </a:solidFill>
              <a:latin typeface="Posterama"/>
            </a:rPr>
            <a:t>Filter</a:t>
          </a:r>
          <a:endParaRPr lang="en-GB" sz="2000" b="1">
            <a:solidFill>
              <a:schemeClr val="accent5">
                <a:lumMod val="49000"/>
              </a:schemeClr>
            </a:solidFill>
          </a:endParaRPr>
        </a:p>
      </dgm:t>
    </dgm:pt>
    <dgm:pt modelId="{C66DE304-0E61-4D8B-9DBD-15C5EDEA69FD}" type="parTrans" cxnId="{82A2ED4F-1690-46F6-A296-B2FA8A8F8AFB}">
      <dgm:prSet/>
      <dgm:spPr/>
    </dgm:pt>
    <dgm:pt modelId="{18D2A9D4-4577-4343-B562-BE929D249B7D}" type="sibTrans" cxnId="{82A2ED4F-1690-46F6-A296-B2FA8A8F8AFB}">
      <dgm:prSet/>
      <dgm:spPr/>
      <dgm:t>
        <a:bodyPr/>
        <a:lstStyle/>
        <a:p>
          <a:endParaRPr lang="en-GB"/>
        </a:p>
      </dgm:t>
    </dgm:pt>
    <dgm:pt modelId="{A995DF4C-3594-4339-A95D-4A70E5641B5A}">
      <dgm:prSet phldrT="[Text]" phldr="0" custT="1"/>
      <dgm:spPr/>
      <dgm:t>
        <a:bodyPr/>
        <a:lstStyle/>
        <a:p>
          <a:r>
            <a:rPr lang="en-GB" sz="2000" b="1">
              <a:solidFill>
                <a:schemeClr val="accent5">
                  <a:lumMod val="49000"/>
                </a:schemeClr>
              </a:solidFill>
              <a:latin typeface="Posterama"/>
            </a:rPr>
            <a:t>Sort</a:t>
          </a:r>
          <a:endParaRPr lang="en-GB" sz="2000" b="1">
            <a:solidFill>
              <a:schemeClr val="accent5">
                <a:lumMod val="49000"/>
              </a:schemeClr>
            </a:solidFill>
          </a:endParaRPr>
        </a:p>
      </dgm:t>
    </dgm:pt>
    <dgm:pt modelId="{C09BA53D-5B69-429B-BC8A-C9C0A362623F}" type="parTrans" cxnId="{C8A028B4-3D4E-4703-A2F5-AFE5C3C28DBD}">
      <dgm:prSet/>
      <dgm:spPr/>
    </dgm:pt>
    <dgm:pt modelId="{07863FDB-BC62-4C45-84B8-14101B2A75EB}" type="sibTrans" cxnId="{C8A028B4-3D4E-4703-A2F5-AFE5C3C28DBD}">
      <dgm:prSet/>
      <dgm:spPr/>
      <dgm:t>
        <a:bodyPr/>
        <a:lstStyle/>
        <a:p>
          <a:endParaRPr lang="en-GB"/>
        </a:p>
      </dgm:t>
    </dgm:pt>
    <dgm:pt modelId="{29890888-C386-4C7C-879F-AA00255AB16A}">
      <dgm:prSet phldrT="[Text]" phldr="0" custT="1"/>
      <dgm:spPr/>
      <dgm:t>
        <a:bodyPr/>
        <a:lstStyle/>
        <a:p>
          <a:r>
            <a:rPr lang="en-GB" sz="2000" b="1" dirty="0">
              <a:solidFill>
                <a:schemeClr val="accent5">
                  <a:lumMod val="49000"/>
                </a:schemeClr>
              </a:solidFill>
              <a:latin typeface="Posterama"/>
            </a:rPr>
            <a:t>Export</a:t>
          </a:r>
        </a:p>
      </dgm:t>
    </dgm:pt>
    <dgm:pt modelId="{6D77D810-6716-4FFD-B94D-E0F79F7F5A08}" type="parTrans" cxnId="{45EF516F-0A43-4928-AE57-6A8F0F50BD5B}">
      <dgm:prSet/>
      <dgm:spPr/>
    </dgm:pt>
    <dgm:pt modelId="{C22AA09E-2CC9-46D9-91AD-0C71C482F7F4}" type="sibTrans" cxnId="{45EF516F-0A43-4928-AE57-6A8F0F50BD5B}">
      <dgm:prSet/>
      <dgm:spPr/>
    </dgm:pt>
    <dgm:pt modelId="{8BCE09DD-0FFC-4655-AD75-B366B4D52A48}">
      <dgm:prSet phldrT="[Text]" phldr="0"/>
      <dgm:spPr/>
      <dgm:t>
        <a:bodyPr/>
        <a:lstStyle/>
        <a:p>
          <a:pPr rtl="0"/>
          <a:r>
            <a:rPr lang="en-GB" sz="1400" dirty="0">
              <a:latin typeface="Posterama"/>
            </a:rPr>
            <a:t>Use keywords related to your topic to find books and papers.</a:t>
          </a:r>
        </a:p>
      </dgm:t>
    </dgm:pt>
    <dgm:pt modelId="{20C311DF-EEF7-41F2-8F3B-E465DCC73322}" type="parTrans" cxnId="{8B7E7A14-6B33-425E-AC8E-D97B37ED5CED}">
      <dgm:prSet/>
      <dgm:spPr/>
    </dgm:pt>
    <dgm:pt modelId="{BF4C92CA-9AE2-44BA-BBF6-EACE5744E998}" type="sibTrans" cxnId="{8B7E7A14-6B33-425E-AC8E-D97B37ED5CED}">
      <dgm:prSet/>
      <dgm:spPr/>
    </dgm:pt>
    <dgm:pt modelId="{2BDDD6AC-000B-4E77-A5F1-1A76F7D5B61D}">
      <dgm:prSet phldrT="[Text]" phldr="0"/>
      <dgm:spPr/>
      <dgm:t>
        <a:bodyPr/>
        <a:lstStyle/>
        <a:p>
          <a:pPr rtl="0"/>
          <a:r>
            <a:rPr lang="en-GB" sz="1400" dirty="0">
              <a:latin typeface="Posterama"/>
            </a:rPr>
            <a:t>Restrict your results to free content, specific dates or languages. </a:t>
          </a:r>
        </a:p>
      </dgm:t>
    </dgm:pt>
    <dgm:pt modelId="{E0922587-5030-4D26-B238-B0613C4A67F5}" type="parTrans" cxnId="{C4DC89BF-6B85-4446-8457-40CDBDED7DD8}">
      <dgm:prSet/>
      <dgm:spPr/>
    </dgm:pt>
    <dgm:pt modelId="{3288692D-5CCD-42EC-B21F-FF44C3F1190B}" type="sibTrans" cxnId="{C4DC89BF-6B85-4446-8457-40CDBDED7DD8}">
      <dgm:prSet/>
      <dgm:spPr/>
    </dgm:pt>
    <dgm:pt modelId="{CC196508-BBAA-4CBC-B53F-FBEEB8E8DE11}">
      <dgm:prSet phldrT="[Text]" phldr="0"/>
      <dgm:spPr/>
      <dgm:t>
        <a:bodyPr/>
        <a:lstStyle/>
        <a:p>
          <a:pPr rtl="0"/>
          <a:r>
            <a:rPr lang="en-GB" sz="1400" dirty="0">
              <a:latin typeface="Posterama"/>
            </a:rPr>
            <a:t>Arrange your results by date or relevance. </a:t>
          </a:r>
        </a:p>
      </dgm:t>
    </dgm:pt>
    <dgm:pt modelId="{485FA415-9301-45BD-8968-29C0A2AB9DFC}" type="parTrans" cxnId="{2F114AD6-D0D4-40F6-BD53-875D72A29B0D}">
      <dgm:prSet/>
      <dgm:spPr/>
    </dgm:pt>
    <dgm:pt modelId="{6D8BF528-DF98-4448-B47A-67A27C69FD6C}" type="sibTrans" cxnId="{2F114AD6-D0D4-40F6-BD53-875D72A29B0D}">
      <dgm:prSet/>
      <dgm:spPr/>
    </dgm:pt>
    <dgm:pt modelId="{F1FB80E8-6C57-4C1E-8AF0-6F23BB829D11}">
      <dgm:prSet phldrT="[Text]" phldr="0"/>
      <dgm:spPr/>
      <dgm:t>
        <a:bodyPr/>
        <a:lstStyle/>
        <a:p>
          <a:pPr rtl="0"/>
          <a:r>
            <a:rPr lang="en-GB" sz="1400" dirty="0">
              <a:latin typeface="Posterama"/>
            </a:rPr>
            <a:t>Print, email or send records to a reference manager. </a:t>
          </a:r>
        </a:p>
      </dgm:t>
    </dgm:pt>
    <dgm:pt modelId="{0C3BFC85-DC2F-4769-9508-E24B3A281B7A}" type="parTrans" cxnId="{433838C9-0EA4-42CB-89A2-312D0D2D6889}">
      <dgm:prSet/>
      <dgm:spPr/>
    </dgm:pt>
    <dgm:pt modelId="{969256B8-7374-4EFE-9307-364711F15A91}" type="sibTrans" cxnId="{433838C9-0EA4-42CB-89A2-312D0D2D6889}">
      <dgm:prSet/>
      <dgm:spPr/>
    </dgm:pt>
    <dgm:pt modelId="{60195A47-4F59-424B-B202-D465BDA7ACC7}" type="pres">
      <dgm:prSet presAssocID="{5627AE4C-9B7B-4441-ADE1-FC1EB0263F62}" presName="Name0" presStyleCnt="0">
        <dgm:presLayoutVars>
          <dgm:dir/>
          <dgm:animLvl val="lvl"/>
          <dgm:resizeHandles val="exact"/>
        </dgm:presLayoutVars>
      </dgm:prSet>
      <dgm:spPr/>
    </dgm:pt>
    <dgm:pt modelId="{2DF071C6-98E5-44FA-8C82-102EABD54448}" type="pres">
      <dgm:prSet presAssocID="{29890888-C386-4C7C-879F-AA00255AB16A}" presName="boxAndChildren" presStyleCnt="0"/>
      <dgm:spPr/>
    </dgm:pt>
    <dgm:pt modelId="{02D1F93D-DD1D-4460-A75C-C73E5511512A}" type="pres">
      <dgm:prSet presAssocID="{29890888-C386-4C7C-879F-AA00255AB16A}" presName="parentTextBox" presStyleLbl="node1" presStyleIdx="0" presStyleCnt="4"/>
      <dgm:spPr/>
    </dgm:pt>
    <dgm:pt modelId="{C8A6A74D-DCE0-403C-81D2-C16C9A85FF5A}" type="pres">
      <dgm:prSet presAssocID="{29890888-C386-4C7C-879F-AA00255AB16A}" presName="entireBox" presStyleLbl="node1" presStyleIdx="0" presStyleCnt="4"/>
      <dgm:spPr/>
    </dgm:pt>
    <dgm:pt modelId="{C10DC3A0-4390-4B9F-8B42-7F1D7D2E8209}" type="pres">
      <dgm:prSet presAssocID="{29890888-C386-4C7C-879F-AA00255AB16A}" presName="descendantBox" presStyleCnt="0"/>
      <dgm:spPr/>
    </dgm:pt>
    <dgm:pt modelId="{8C37D387-121F-4A14-9208-5D37CF13CEE1}" type="pres">
      <dgm:prSet presAssocID="{F1FB80E8-6C57-4C1E-8AF0-6F23BB829D11}" presName="childTextBox" presStyleLbl="fgAccFollowNode1" presStyleIdx="0" presStyleCnt="4">
        <dgm:presLayoutVars>
          <dgm:bulletEnabled val="1"/>
        </dgm:presLayoutVars>
      </dgm:prSet>
      <dgm:spPr/>
    </dgm:pt>
    <dgm:pt modelId="{22FF52FB-6203-45AC-B082-8AC62C9AC58D}" type="pres">
      <dgm:prSet presAssocID="{07863FDB-BC62-4C45-84B8-14101B2A75EB}" presName="sp" presStyleCnt="0"/>
      <dgm:spPr/>
    </dgm:pt>
    <dgm:pt modelId="{65F5BD7B-F728-4B64-A562-6857010B867F}" type="pres">
      <dgm:prSet presAssocID="{A995DF4C-3594-4339-A95D-4A70E5641B5A}" presName="arrowAndChildren" presStyleCnt="0"/>
      <dgm:spPr/>
    </dgm:pt>
    <dgm:pt modelId="{A3722320-3D7E-45DC-A596-039356A5C5C9}" type="pres">
      <dgm:prSet presAssocID="{A995DF4C-3594-4339-A95D-4A70E5641B5A}" presName="parentTextArrow" presStyleLbl="node1" presStyleIdx="0" presStyleCnt="4"/>
      <dgm:spPr/>
    </dgm:pt>
    <dgm:pt modelId="{3AE862F8-A4CE-418D-910A-3E1D73050AD2}" type="pres">
      <dgm:prSet presAssocID="{A995DF4C-3594-4339-A95D-4A70E5641B5A}" presName="arrow" presStyleLbl="node1" presStyleIdx="1" presStyleCnt="4"/>
      <dgm:spPr/>
    </dgm:pt>
    <dgm:pt modelId="{119E9FF7-56F3-4869-AABD-78BBE9C4B981}" type="pres">
      <dgm:prSet presAssocID="{A995DF4C-3594-4339-A95D-4A70E5641B5A}" presName="descendantArrow" presStyleCnt="0"/>
      <dgm:spPr/>
    </dgm:pt>
    <dgm:pt modelId="{1C49F322-C0FE-49B7-AB94-F848E1F2EC6B}" type="pres">
      <dgm:prSet presAssocID="{CC196508-BBAA-4CBC-B53F-FBEEB8E8DE11}" presName="childTextArrow" presStyleLbl="fgAccFollowNode1" presStyleIdx="1" presStyleCnt="4">
        <dgm:presLayoutVars>
          <dgm:bulletEnabled val="1"/>
        </dgm:presLayoutVars>
      </dgm:prSet>
      <dgm:spPr/>
    </dgm:pt>
    <dgm:pt modelId="{5507DA98-70C6-487F-BF37-8DA2F0BCAD18}" type="pres">
      <dgm:prSet presAssocID="{18D2A9D4-4577-4343-B562-BE929D249B7D}" presName="sp" presStyleCnt="0"/>
      <dgm:spPr/>
    </dgm:pt>
    <dgm:pt modelId="{95A6FB2B-EEAF-4BEF-87A4-CBCF615EEF22}" type="pres">
      <dgm:prSet presAssocID="{2CB301A2-74C5-4E81-BCB2-8FB08504F435}" presName="arrowAndChildren" presStyleCnt="0"/>
      <dgm:spPr/>
    </dgm:pt>
    <dgm:pt modelId="{7A9CF9BD-FE3A-4E04-BE46-AC7DD460B1F6}" type="pres">
      <dgm:prSet presAssocID="{2CB301A2-74C5-4E81-BCB2-8FB08504F435}" presName="parentTextArrow" presStyleLbl="node1" presStyleIdx="1" presStyleCnt="4"/>
      <dgm:spPr/>
    </dgm:pt>
    <dgm:pt modelId="{3BC1256E-2293-4645-ACE0-1D7D933EE054}" type="pres">
      <dgm:prSet presAssocID="{2CB301A2-74C5-4E81-BCB2-8FB08504F435}" presName="arrow" presStyleLbl="node1" presStyleIdx="2" presStyleCnt="4"/>
      <dgm:spPr/>
    </dgm:pt>
    <dgm:pt modelId="{DF17C1D3-39D0-44E6-94A2-B7A49AD7134B}" type="pres">
      <dgm:prSet presAssocID="{2CB301A2-74C5-4E81-BCB2-8FB08504F435}" presName="descendantArrow" presStyleCnt="0"/>
      <dgm:spPr/>
    </dgm:pt>
    <dgm:pt modelId="{1C7742E4-F709-400B-9307-B67ED116B27D}" type="pres">
      <dgm:prSet presAssocID="{2BDDD6AC-000B-4E77-A5F1-1A76F7D5B61D}" presName="childTextArrow" presStyleLbl="fgAccFollowNode1" presStyleIdx="2" presStyleCnt="4">
        <dgm:presLayoutVars>
          <dgm:bulletEnabled val="1"/>
        </dgm:presLayoutVars>
      </dgm:prSet>
      <dgm:spPr/>
    </dgm:pt>
    <dgm:pt modelId="{152A5D7B-CF98-4769-8D73-F2571FE92A2C}" type="pres">
      <dgm:prSet presAssocID="{D3022009-F9D4-49EF-80A8-21F27523B8A8}" presName="sp" presStyleCnt="0"/>
      <dgm:spPr/>
    </dgm:pt>
    <dgm:pt modelId="{0510ED70-EC75-4540-A951-6FCDA022C01A}" type="pres">
      <dgm:prSet presAssocID="{129CEB94-495D-4470-992B-3D27E601E7CE}" presName="arrowAndChildren" presStyleCnt="0"/>
      <dgm:spPr/>
    </dgm:pt>
    <dgm:pt modelId="{287A50FA-8714-40A2-B4FA-02A413990A4D}" type="pres">
      <dgm:prSet presAssocID="{129CEB94-495D-4470-992B-3D27E601E7CE}" presName="parentTextArrow" presStyleLbl="node1" presStyleIdx="2" presStyleCnt="4"/>
      <dgm:spPr/>
    </dgm:pt>
    <dgm:pt modelId="{75E7886E-5067-4EDB-9BAE-2782A0191CAB}" type="pres">
      <dgm:prSet presAssocID="{129CEB94-495D-4470-992B-3D27E601E7CE}" presName="arrow" presStyleLbl="node1" presStyleIdx="3" presStyleCnt="4"/>
      <dgm:spPr/>
    </dgm:pt>
    <dgm:pt modelId="{BCA40ACD-04CF-4ED7-9739-4951FEBE4336}" type="pres">
      <dgm:prSet presAssocID="{129CEB94-495D-4470-992B-3D27E601E7CE}" presName="descendantArrow" presStyleCnt="0"/>
      <dgm:spPr/>
    </dgm:pt>
    <dgm:pt modelId="{0F3D4414-0006-4C93-B106-0001C060846A}" type="pres">
      <dgm:prSet presAssocID="{8BCE09DD-0FFC-4655-AD75-B366B4D52A48}" presName="childTextArrow" presStyleLbl="fgAccFollowNode1" presStyleIdx="3" presStyleCnt="4">
        <dgm:presLayoutVars>
          <dgm:bulletEnabled val="1"/>
        </dgm:presLayoutVars>
      </dgm:prSet>
      <dgm:spPr/>
    </dgm:pt>
  </dgm:ptLst>
  <dgm:cxnLst>
    <dgm:cxn modelId="{8B7E7A14-6B33-425E-AC8E-D97B37ED5CED}" srcId="{129CEB94-495D-4470-992B-3D27E601E7CE}" destId="{8BCE09DD-0FFC-4655-AD75-B366B4D52A48}" srcOrd="0" destOrd="0" parTransId="{20C311DF-EEF7-41F2-8F3B-E465DCC73322}" sibTransId="{BF4C92CA-9AE2-44BA-BBF6-EACE5744E998}"/>
    <dgm:cxn modelId="{F8345719-D872-421A-8065-6948015A6D89}" type="presOf" srcId="{29890888-C386-4C7C-879F-AA00255AB16A}" destId="{02D1F93D-DD1D-4460-A75C-C73E5511512A}" srcOrd="0" destOrd="0" presId="urn:microsoft.com/office/officeart/2005/8/layout/process4"/>
    <dgm:cxn modelId="{50D5F838-2C7F-4864-B254-E119BE96AFDC}" srcId="{5627AE4C-9B7B-4441-ADE1-FC1EB0263F62}" destId="{129CEB94-495D-4470-992B-3D27E601E7CE}" srcOrd="0" destOrd="0" parTransId="{1CCCD562-AADA-4AF7-84CB-849A14EBE430}" sibTransId="{D3022009-F9D4-49EF-80A8-21F27523B8A8}"/>
    <dgm:cxn modelId="{45EF516F-0A43-4928-AE57-6A8F0F50BD5B}" srcId="{5627AE4C-9B7B-4441-ADE1-FC1EB0263F62}" destId="{29890888-C386-4C7C-879F-AA00255AB16A}" srcOrd="3" destOrd="0" parTransId="{6D77D810-6716-4FFD-B94D-E0F79F7F5A08}" sibTransId="{C22AA09E-2CC9-46D9-91AD-0C71C482F7F4}"/>
    <dgm:cxn modelId="{82A2ED4F-1690-46F6-A296-B2FA8A8F8AFB}" srcId="{5627AE4C-9B7B-4441-ADE1-FC1EB0263F62}" destId="{2CB301A2-74C5-4E81-BCB2-8FB08504F435}" srcOrd="1" destOrd="0" parTransId="{C66DE304-0E61-4D8B-9DBD-15C5EDEA69FD}" sibTransId="{18D2A9D4-4577-4343-B562-BE929D249B7D}"/>
    <dgm:cxn modelId="{B1399E53-BD2D-43D0-AEBF-C935F0B005D7}" type="presOf" srcId="{129CEB94-495D-4470-992B-3D27E601E7CE}" destId="{287A50FA-8714-40A2-B4FA-02A413990A4D}" srcOrd="0" destOrd="0" presId="urn:microsoft.com/office/officeart/2005/8/layout/process4"/>
    <dgm:cxn modelId="{4E396992-1EB7-4E24-9FE0-2A2A88D44512}" type="presOf" srcId="{2BDDD6AC-000B-4E77-A5F1-1A76F7D5B61D}" destId="{1C7742E4-F709-400B-9307-B67ED116B27D}" srcOrd="0" destOrd="0" presId="urn:microsoft.com/office/officeart/2005/8/layout/process4"/>
    <dgm:cxn modelId="{802174B0-AFF1-4640-9C1E-68E6BFAFEF19}" type="presOf" srcId="{A995DF4C-3594-4339-A95D-4A70E5641B5A}" destId="{3AE862F8-A4CE-418D-910A-3E1D73050AD2}" srcOrd="1" destOrd="0" presId="urn:microsoft.com/office/officeart/2005/8/layout/process4"/>
    <dgm:cxn modelId="{C8A028B4-3D4E-4703-A2F5-AFE5C3C28DBD}" srcId="{5627AE4C-9B7B-4441-ADE1-FC1EB0263F62}" destId="{A995DF4C-3594-4339-A95D-4A70E5641B5A}" srcOrd="2" destOrd="0" parTransId="{C09BA53D-5B69-429B-BC8A-C9C0A362623F}" sibTransId="{07863FDB-BC62-4C45-84B8-14101B2A75EB}"/>
    <dgm:cxn modelId="{E1F1FAB8-C690-4536-9E53-3531EF5E9E3E}" type="presOf" srcId="{CC196508-BBAA-4CBC-B53F-FBEEB8E8DE11}" destId="{1C49F322-C0FE-49B7-AB94-F848E1F2EC6B}" srcOrd="0" destOrd="0" presId="urn:microsoft.com/office/officeart/2005/8/layout/process4"/>
    <dgm:cxn modelId="{C4DC89BF-6B85-4446-8457-40CDBDED7DD8}" srcId="{2CB301A2-74C5-4E81-BCB2-8FB08504F435}" destId="{2BDDD6AC-000B-4E77-A5F1-1A76F7D5B61D}" srcOrd="0" destOrd="0" parTransId="{E0922587-5030-4D26-B238-B0613C4A67F5}" sibTransId="{3288692D-5CCD-42EC-B21F-FF44C3F1190B}"/>
    <dgm:cxn modelId="{0B8D08C6-59AE-406D-ACE6-2AD759956DDC}" type="presOf" srcId="{2CB301A2-74C5-4E81-BCB2-8FB08504F435}" destId="{7A9CF9BD-FE3A-4E04-BE46-AC7DD460B1F6}" srcOrd="0" destOrd="0" presId="urn:microsoft.com/office/officeart/2005/8/layout/process4"/>
    <dgm:cxn modelId="{0F5F46C8-4BE1-4325-8AE5-C796627E5FD9}" type="presOf" srcId="{29890888-C386-4C7C-879F-AA00255AB16A}" destId="{C8A6A74D-DCE0-403C-81D2-C16C9A85FF5A}" srcOrd="1" destOrd="0" presId="urn:microsoft.com/office/officeart/2005/8/layout/process4"/>
    <dgm:cxn modelId="{433838C9-0EA4-42CB-89A2-312D0D2D6889}" srcId="{29890888-C386-4C7C-879F-AA00255AB16A}" destId="{F1FB80E8-6C57-4C1E-8AF0-6F23BB829D11}" srcOrd="0" destOrd="0" parTransId="{0C3BFC85-DC2F-4769-9508-E24B3A281B7A}" sibTransId="{969256B8-7374-4EFE-9307-364711F15A91}"/>
    <dgm:cxn modelId="{2A1898D1-B57E-4294-ABDD-937E2AE6E731}" type="presOf" srcId="{F1FB80E8-6C57-4C1E-8AF0-6F23BB829D11}" destId="{8C37D387-121F-4A14-9208-5D37CF13CEE1}" srcOrd="0" destOrd="0" presId="urn:microsoft.com/office/officeart/2005/8/layout/process4"/>
    <dgm:cxn modelId="{4E33C9D5-F7D1-44C6-9BBC-A2B21ACF65B2}" type="presOf" srcId="{8BCE09DD-0FFC-4655-AD75-B366B4D52A48}" destId="{0F3D4414-0006-4C93-B106-0001C060846A}" srcOrd="0" destOrd="0" presId="urn:microsoft.com/office/officeart/2005/8/layout/process4"/>
    <dgm:cxn modelId="{2F114AD6-D0D4-40F6-BD53-875D72A29B0D}" srcId="{A995DF4C-3594-4339-A95D-4A70E5641B5A}" destId="{CC196508-BBAA-4CBC-B53F-FBEEB8E8DE11}" srcOrd="0" destOrd="0" parTransId="{485FA415-9301-45BD-8968-29C0A2AB9DFC}" sibTransId="{6D8BF528-DF98-4448-B47A-67A27C69FD6C}"/>
    <dgm:cxn modelId="{46821AEB-8446-4A76-83C8-C098B3AAC2CB}" type="presOf" srcId="{A995DF4C-3594-4339-A95D-4A70E5641B5A}" destId="{A3722320-3D7E-45DC-A596-039356A5C5C9}" srcOrd="0" destOrd="0" presId="urn:microsoft.com/office/officeart/2005/8/layout/process4"/>
    <dgm:cxn modelId="{B33DFEED-33CC-4F39-B3F4-C7390926798F}" type="presOf" srcId="{2CB301A2-74C5-4E81-BCB2-8FB08504F435}" destId="{3BC1256E-2293-4645-ACE0-1D7D933EE054}" srcOrd="1" destOrd="0" presId="urn:microsoft.com/office/officeart/2005/8/layout/process4"/>
    <dgm:cxn modelId="{6D8DE8EF-B877-4610-8CD9-5DF8671FF926}" type="presOf" srcId="{5627AE4C-9B7B-4441-ADE1-FC1EB0263F62}" destId="{60195A47-4F59-424B-B202-D465BDA7ACC7}" srcOrd="0" destOrd="0" presId="urn:microsoft.com/office/officeart/2005/8/layout/process4"/>
    <dgm:cxn modelId="{0F9C93F6-7D0F-43DD-AD37-740B75D6C800}" type="presOf" srcId="{129CEB94-495D-4470-992B-3D27E601E7CE}" destId="{75E7886E-5067-4EDB-9BAE-2782A0191CAB}" srcOrd="1" destOrd="0" presId="urn:microsoft.com/office/officeart/2005/8/layout/process4"/>
    <dgm:cxn modelId="{DE24E462-6B13-45F8-ADB8-C8532033DCDF}" type="presParOf" srcId="{60195A47-4F59-424B-B202-D465BDA7ACC7}" destId="{2DF071C6-98E5-44FA-8C82-102EABD54448}" srcOrd="0" destOrd="0" presId="urn:microsoft.com/office/officeart/2005/8/layout/process4"/>
    <dgm:cxn modelId="{41BFE631-831F-4C48-8E90-C616A788221B}" type="presParOf" srcId="{2DF071C6-98E5-44FA-8C82-102EABD54448}" destId="{02D1F93D-DD1D-4460-A75C-C73E5511512A}" srcOrd="0" destOrd="0" presId="urn:microsoft.com/office/officeart/2005/8/layout/process4"/>
    <dgm:cxn modelId="{0384EC25-76FD-4BA5-B0A1-C709FE2F4A84}" type="presParOf" srcId="{2DF071C6-98E5-44FA-8C82-102EABD54448}" destId="{C8A6A74D-DCE0-403C-81D2-C16C9A85FF5A}" srcOrd="1" destOrd="0" presId="urn:microsoft.com/office/officeart/2005/8/layout/process4"/>
    <dgm:cxn modelId="{C7F08206-BC42-4DFA-8A1F-3D7972A665A9}" type="presParOf" srcId="{2DF071C6-98E5-44FA-8C82-102EABD54448}" destId="{C10DC3A0-4390-4B9F-8B42-7F1D7D2E8209}" srcOrd="2" destOrd="0" presId="urn:microsoft.com/office/officeart/2005/8/layout/process4"/>
    <dgm:cxn modelId="{B024557E-D6AF-4E9A-B828-AD143A22F000}" type="presParOf" srcId="{C10DC3A0-4390-4B9F-8B42-7F1D7D2E8209}" destId="{8C37D387-121F-4A14-9208-5D37CF13CEE1}" srcOrd="0" destOrd="0" presId="urn:microsoft.com/office/officeart/2005/8/layout/process4"/>
    <dgm:cxn modelId="{9EA666A9-3822-457D-A1A8-7EB66775E79D}" type="presParOf" srcId="{60195A47-4F59-424B-B202-D465BDA7ACC7}" destId="{22FF52FB-6203-45AC-B082-8AC62C9AC58D}" srcOrd="1" destOrd="0" presId="urn:microsoft.com/office/officeart/2005/8/layout/process4"/>
    <dgm:cxn modelId="{C7AFB95A-7556-48A9-A0E7-6F7982534995}" type="presParOf" srcId="{60195A47-4F59-424B-B202-D465BDA7ACC7}" destId="{65F5BD7B-F728-4B64-A562-6857010B867F}" srcOrd="2" destOrd="0" presId="urn:microsoft.com/office/officeart/2005/8/layout/process4"/>
    <dgm:cxn modelId="{D4180C6B-3FFB-425C-A0C8-094BE52E9E49}" type="presParOf" srcId="{65F5BD7B-F728-4B64-A562-6857010B867F}" destId="{A3722320-3D7E-45DC-A596-039356A5C5C9}" srcOrd="0" destOrd="0" presId="urn:microsoft.com/office/officeart/2005/8/layout/process4"/>
    <dgm:cxn modelId="{02C7D89F-73D3-424F-BAB8-F6F0CDA9CD42}" type="presParOf" srcId="{65F5BD7B-F728-4B64-A562-6857010B867F}" destId="{3AE862F8-A4CE-418D-910A-3E1D73050AD2}" srcOrd="1" destOrd="0" presId="urn:microsoft.com/office/officeart/2005/8/layout/process4"/>
    <dgm:cxn modelId="{7BB2FEF9-E5BB-44E9-A9A4-EF813A1759D7}" type="presParOf" srcId="{65F5BD7B-F728-4B64-A562-6857010B867F}" destId="{119E9FF7-56F3-4869-AABD-78BBE9C4B981}" srcOrd="2" destOrd="0" presId="urn:microsoft.com/office/officeart/2005/8/layout/process4"/>
    <dgm:cxn modelId="{CBE2C13A-B466-4346-98B8-F886981CF98D}" type="presParOf" srcId="{119E9FF7-56F3-4869-AABD-78BBE9C4B981}" destId="{1C49F322-C0FE-49B7-AB94-F848E1F2EC6B}" srcOrd="0" destOrd="0" presId="urn:microsoft.com/office/officeart/2005/8/layout/process4"/>
    <dgm:cxn modelId="{90AEA45E-A886-416A-AED1-7B00AFF72724}" type="presParOf" srcId="{60195A47-4F59-424B-B202-D465BDA7ACC7}" destId="{5507DA98-70C6-487F-BF37-8DA2F0BCAD18}" srcOrd="3" destOrd="0" presId="urn:microsoft.com/office/officeart/2005/8/layout/process4"/>
    <dgm:cxn modelId="{59BD86C8-F174-4207-9F31-3155E03E83AC}" type="presParOf" srcId="{60195A47-4F59-424B-B202-D465BDA7ACC7}" destId="{95A6FB2B-EEAF-4BEF-87A4-CBCF615EEF22}" srcOrd="4" destOrd="0" presId="urn:microsoft.com/office/officeart/2005/8/layout/process4"/>
    <dgm:cxn modelId="{E06B197D-95F8-4F88-B389-A9EA889FF4D7}" type="presParOf" srcId="{95A6FB2B-EEAF-4BEF-87A4-CBCF615EEF22}" destId="{7A9CF9BD-FE3A-4E04-BE46-AC7DD460B1F6}" srcOrd="0" destOrd="0" presId="urn:microsoft.com/office/officeart/2005/8/layout/process4"/>
    <dgm:cxn modelId="{9CE36298-DED7-4317-9308-62A2B16DF71C}" type="presParOf" srcId="{95A6FB2B-EEAF-4BEF-87A4-CBCF615EEF22}" destId="{3BC1256E-2293-4645-ACE0-1D7D933EE054}" srcOrd="1" destOrd="0" presId="urn:microsoft.com/office/officeart/2005/8/layout/process4"/>
    <dgm:cxn modelId="{BEB8E34F-8BA3-4E4C-81EC-C602B7E39C62}" type="presParOf" srcId="{95A6FB2B-EEAF-4BEF-87A4-CBCF615EEF22}" destId="{DF17C1D3-39D0-44E6-94A2-B7A49AD7134B}" srcOrd="2" destOrd="0" presId="urn:microsoft.com/office/officeart/2005/8/layout/process4"/>
    <dgm:cxn modelId="{3AEF456F-2C8B-4293-9E60-348021876EA6}" type="presParOf" srcId="{DF17C1D3-39D0-44E6-94A2-B7A49AD7134B}" destId="{1C7742E4-F709-400B-9307-B67ED116B27D}" srcOrd="0" destOrd="0" presId="urn:microsoft.com/office/officeart/2005/8/layout/process4"/>
    <dgm:cxn modelId="{590A9C6E-B508-431E-BB7F-2926F6FBFAD3}" type="presParOf" srcId="{60195A47-4F59-424B-B202-D465BDA7ACC7}" destId="{152A5D7B-CF98-4769-8D73-F2571FE92A2C}" srcOrd="5" destOrd="0" presId="urn:microsoft.com/office/officeart/2005/8/layout/process4"/>
    <dgm:cxn modelId="{A7990A87-D52F-44F7-AD4E-54DEDA203DDB}" type="presParOf" srcId="{60195A47-4F59-424B-B202-D465BDA7ACC7}" destId="{0510ED70-EC75-4540-A951-6FCDA022C01A}" srcOrd="6" destOrd="0" presId="urn:microsoft.com/office/officeart/2005/8/layout/process4"/>
    <dgm:cxn modelId="{D434E378-E1D1-44DC-9F43-D611E661FD2F}" type="presParOf" srcId="{0510ED70-EC75-4540-A951-6FCDA022C01A}" destId="{287A50FA-8714-40A2-B4FA-02A413990A4D}" srcOrd="0" destOrd="0" presId="urn:microsoft.com/office/officeart/2005/8/layout/process4"/>
    <dgm:cxn modelId="{61E1A5F7-652E-4BA5-935F-F23BF1FD2DAC}" type="presParOf" srcId="{0510ED70-EC75-4540-A951-6FCDA022C01A}" destId="{75E7886E-5067-4EDB-9BAE-2782A0191CAB}" srcOrd="1" destOrd="0" presId="urn:microsoft.com/office/officeart/2005/8/layout/process4"/>
    <dgm:cxn modelId="{E6B7E5BA-3B05-406C-9E6F-960BFEDBDA6A}" type="presParOf" srcId="{0510ED70-EC75-4540-A951-6FCDA022C01A}" destId="{BCA40ACD-04CF-4ED7-9739-4951FEBE4336}" srcOrd="2" destOrd="0" presId="urn:microsoft.com/office/officeart/2005/8/layout/process4"/>
    <dgm:cxn modelId="{1CD27E27-1E09-493C-AA81-1A5AEF2D914C}" type="presParOf" srcId="{BCA40ACD-04CF-4ED7-9739-4951FEBE4336}" destId="{0F3D4414-0006-4C93-B106-0001C060846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2F357E-2F20-4DE9-8F6A-DD453C442439}" type="doc">
      <dgm:prSet loTypeId="urn:microsoft.com/office/officeart/2005/8/layout/hList9" loCatId="list" qsTypeId="urn:microsoft.com/office/officeart/2005/8/quickstyle/3d5" qsCatId="3D" csTypeId="urn:microsoft.com/office/officeart/2005/8/colors/accent1_2" csCatId="accent1" phldr="1"/>
      <dgm:spPr/>
      <dgm:t>
        <a:bodyPr/>
        <a:lstStyle/>
        <a:p>
          <a:endParaRPr lang="en-GB"/>
        </a:p>
      </dgm:t>
    </dgm:pt>
    <dgm:pt modelId="{3886ADAA-769E-40AC-94CE-AD0B6921235C}">
      <dgm:prSet phldrT="[Text]" phldr="0" custT="1"/>
      <dgm:spPr/>
      <dgm:t>
        <a:bodyPr/>
        <a:lstStyle/>
        <a:p>
          <a:pPr rtl="0"/>
          <a:r>
            <a:rPr lang="en-GB" sz="1800">
              <a:solidFill>
                <a:schemeClr val="accent5">
                  <a:lumMod val="49000"/>
                </a:schemeClr>
              </a:solidFill>
              <a:latin typeface="Posterama"/>
            </a:rPr>
            <a:t>Preprints</a:t>
          </a:r>
          <a:endParaRPr lang="en-GB" sz="1800">
            <a:solidFill>
              <a:schemeClr val="accent5">
                <a:lumMod val="49000"/>
              </a:schemeClr>
            </a:solidFill>
          </a:endParaRPr>
        </a:p>
      </dgm:t>
    </dgm:pt>
    <dgm:pt modelId="{CB890B20-E8D5-4E66-B9CE-CA46F9CC3CA6}" type="parTrans" cxnId="{052224FE-F673-439A-BB21-917377211145}">
      <dgm:prSet/>
      <dgm:spPr/>
      <dgm:t>
        <a:bodyPr/>
        <a:lstStyle/>
        <a:p>
          <a:endParaRPr lang="en-GB"/>
        </a:p>
      </dgm:t>
    </dgm:pt>
    <dgm:pt modelId="{E120ED85-97D3-4000-B90C-0ACBB005A4CF}" type="sibTrans" cxnId="{052224FE-F673-439A-BB21-917377211145}">
      <dgm:prSet/>
      <dgm:spPr/>
      <dgm:t>
        <a:bodyPr/>
        <a:lstStyle/>
        <a:p>
          <a:endParaRPr lang="en-GB"/>
        </a:p>
      </dgm:t>
    </dgm:pt>
    <dgm:pt modelId="{90E67254-4C22-4E8F-99D4-1A6EA2B780C9}">
      <dgm:prSet phldrT="[Text]" phldr="0"/>
      <dgm:spPr/>
      <dgm:t>
        <a:bodyPr/>
        <a:lstStyle/>
        <a:p>
          <a:pPr rtl="0"/>
          <a:r>
            <a:rPr lang="en-GB" dirty="0">
              <a:latin typeface="Posterama"/>
            </a:rPr>
            <a:t>Cutting-edge research</a:t>
          </a:r>
          <a:endParaRPr lang="en-GB" dirty="0"/>
        </a:p>
      </dgm:t>
    </dgm:pt>
    <dgm:pt modelId="{8A6B0533-EE7F-43A0-AA7C-30ACEB2A1A9C}" type="parTrans" cxnId="{CB9089C1-2B4D-483F-9035-FA0A4C06FF17}">
      <dgm:prSet/>
      <dgm:spPr/>
      <dgm:t>
        <a:bodyPr/>
        <a:lstStyle/>
        <a:p>
          <a:endParaRPr lang="en-GB"/>
        </a:p>
      </dgm:t>
    </dgm:pt>
    <dgm:pt modelId="{60F85608-BCE9-4A9D-98E7-DD17089B5B38}" type="sibTrans" cxnId="{CB9089C1-2B4D-483F-9035-FA0A4C06FF17}">
      <dgm:prSet/>
      <dgm:spPr/>
      <dgm:t>
        <a:bodyPr/>
        <a:lstStyle/>
        <a:p>
          <a:endParaRPr lang="en-GB"/>
        </a:p>
      </dgm:t>
    </dgm:pt>
    <dgm:pt modelId="{3FE814BC-24AD-4759-A34F-9DB4998C2153}">
      <dgm:prSet phldrT="[Text]" phldr="0" custT="1"/>
      <dgm:spPr/>
      <dgm:t>
        <a:bodyPr/>
        <a:lstStyle/>
        <a:p>
          <a:pPr rtl="0"/>
          <a:r>
            <a:rPr lang="en-GB" sz="1800" dirty="0">
              <a:solidFill>
                <a:schemeClr val="accent5">
                  <a:lumMod val="49000"/>
                </a:schemeClr>
              </a:solidFill>
              <a:latin typeface="Posterama"/>
            </a:rPr>
            <a:t>Theses</a:t>
          </a:r>
          <a:endParaRPr lang="en-GB" sz="1800" dirty="0">
            <a:solidFill>
              <a:schemeClr val="accent5">
                <a:lumMod val="49000"/>
              </a:schemeClr>
            </a:solidFill>
          </a:endParaRPr>
        </a:p>
      </dgm:t>
    </dgm:pt>
    <dgm:pt modelId="{35B615DA-3371-4042-B6C9-2B65D271BCE8}" type="parTrans" cxnId="{6200C44B-4FA1-4189-B90C-D816CE8C53B5}">
      <dgm:prSet/>
      <dgm:spPr/>
      <dgm:t>
        <a:bodyPr/>
        <a:lstStyle/>
        <a:p>
          <a:endParaRPr lang="en-GB"/>
        </a:p>
      </dgm:t>
    </dgm:pt>
    <dgm:pt modelId="{78A999EE-06D4-4261-81E0-09F2527BE066}" type="sibTrans" cxnId="{6200C44B-4FA1-4189-B90C-D816CE8C53B5}">
      <dgm:prSet/>
      <dgm:spPr/>
      <dgm:t>
        <a:bodyPr/>
        <a:lstStyle/>
        <a:p>
          <a:endParaRPr lang="en-GB"/>
        </a:p>
      </dgm:t>
    </dgm:pt>
    <dgm:pt modelId="{B7FFFF75-3059-48FC-89EB-D7A1C3C0FEC1}">
      <dgm:prSet phldrT="[Text]" phldr="0"/>
      <dgm:spPr/>
      <dgm:t>
        <a:bodyPr/>
        <a:lstStyle/>
        <a:p>
          <a:pPr rtl="0"/>
          <a:r>
            <a:rPr lang="en-GB" dirty="0">
              <a:latin typeface="Posterama"/>
            </a:rPr>
            <a:t>DPhil projects related to your topic</a:t>
          </a:r>
          <a:endParaRPr lang="en-GB" dirty="0"/>
        </a:p>
      </dgm:t>
    </dgm:pt>
    <dgm:pt modelId="{1BB4E7CA-7897-4747-9D5E-88A3827EA5B2}" type="parTrans" cxnId="{C6CDF35B-EF77-4F07-B1C0-51BA444A0F0D}">
      <dgm:prSet/>
      <dgm:spPr/>
      <dgm:t>
        <a:bodyPr/>
        <a:lstStyle/>
        <a:p>
          <a:endParaRPr lang="en-GB"/>
        </a:p>
      </dgm:t>
    </dgm:pt>
    <dgm:pt modelId="{94DB3B47-76D8-455E-A2D4-2708C602E1FC}" type="sibTrans" cxnId="{C6CDF35B-EF77-4F07-B1C0-51BA444A0F0D}">
      <dgm:prSet/>
      <dgm:spPr/>
      <dgm:t>
        <a:bodyPr/>
        <a:lstStyle/>
        <a:p>
          <a:endParaRPr lang="en-GB"/>
        </a:p>
      </dgm:t>
    </dgm:pt>
    <dgm:pt modelId="{DF867438-C588-4276-B851-642D45F9669F}">
      <dgm:prSet phldrT="[Text]" phldr="0"/>
      <dgm:spPr/>
      <dgm:t>
        <a:bodyPr/>
        <a:lstStyle/>
        <a:p>
          <a:pPr rtl="0"/>
          <a:r>
            <a:rPr lang="en-GB" dirty="0">
              <a:latin typeface="Posterama"/>
            </a:rPr>
            <a:t>Often available in full-text</a:t>
          </a:r>
          <a:endParaRPr lang="en-GB" dirty="0"/>
        </a:p>
      </dgm:t>
    </dgm:pt>
    <dgm:pt modelId="{1BBDE219-6021-40B9-96BF-9D4154303472}" type="parTrans" cxnId="{BD0EB79D-CBEE-4580-BE45-50EC91495710}">
      <dgm:prSet/>
      <dgm:spPr/>
      <dgm:t>
        <a:bodyPr/>
        <a:lstStyle/>
        <a:p>
          <a:endParaRPr lang="en-GB"/>
        </a:p>
      </dgm:t>
    </dgm:pt>
    <dgm:pt modelId="{693B4B9B-CB6F-42CC-A6BA-A63743783D4D}" type="sibTrans" cxnId="{BD0EB79D-CBEE-4580-BE45-50EC91495710}">
      <dgm:prSet/>
      <dgm:spPr/>
      <dgm:t>
        <a:bodyPr/>
        <a:lstStyle/>
        <a:p>
          <a:endParaRPr lang="en-GB"/>
        </a:p>
      </dgm:t>
    </dgm:pt>
    <dgm:pt modelId="{392DC077-6C44-49B9-B624-F985E6D92320}">
      <dgm:prSet phldrT="[Text]" phldr="0" custT="1"/>
      <dgm:spPr/>
      <dgm:t>
        <a:bodyPr/>
        <a:lstStyle/>
        <a:p>
          <a:r>
            <a:rPr lang="en-GB" sz="1800" dirty="0">
              <a:solidFill>
                <a:schemeClr val="accent5">
                  <a:lumMod val="49000"/>
                </a:schemeClr>
              </a:solidFill>
              <a:latin typeface="Posterama"/>
            </a:rPr>
            <a:t>Recordings</a:t>
          </a:r>
        </a:p>
      </dgm:t>
    </dgm:pt>
    <dgm:pt modelId="{CDF77359-8609-44A6-AA74-1F78D6BBAE9B}" type="parTrans" cxnId="{CF99261E-7A91-44F1-AA2B-D1225AF69A2B}">
      <dgm:prSet/>
      <dgm:spPr/>
    </dgm:pt>
    <dgm:pt modelId="{8A6A886F-1530-4956-86EA-DC08CBC1498E}" type="sibTrans" cxnId="{CF99261E-7A91-44F1-AA2B-D1225AF69A2B}">
      <dgm:prSet/>
      <dgm:spPr/>
    </dgm:pt>
    <dgm:pt modelId="{29B6CBC2-523A-47A9-8D99-44CCDFB813F9}">
      <dgm:prSet phldrT="[Text]" phldr="0"/>
      <dgm:spPr/>
      <dgm:t>
        <a:bodyPr/>
        <a:lstStyle/>
        <a:p>
          <a:pPr rtl="0"/>
          <a:r>
            <a:rPr lang="en-GB" sz="1800" dirty="0">
              <a:latin typeface="Posterama"/>
            </a:rPr>
            <a:t>Background information and context</a:t>
          </a:r>
        </a:p>
      </dgm:t>
    </dgm:pt>
    <dgm:pt modelId="{66143C34-CF58-4343-ABA8-5D05D6B6968D}" type="parTrans" cxnId="{50AFD3B4-5BB6-48B0-82AB-EBEFE35433B1}">
      <dgm:prSet/>
      <dgm:spPr/>
    </dgm:pt>
    <dgm:pt modelId="{AC1F2EAC-D06D-4EC7-953A-327B1285445B}" type="sibTrans" cxnId="{50AFD3B4-5BB6-48B0-82AB-EBEFE35433B1}">
      <dgm:prSet/>
      <dgm:spPr/>
    </dgm:pt>
    <dgm:pt modelId="{54AB0BCB-EBE1-4159-AE0D-45A94CE46005}">
      <dgm:prSet phldrT="[Text]" phldr="0"/>
      <dgm:spPr/>
      <dgm:t>
        <a:bodyPr/>
        <a:lstStyle/>
        <a:p>
          <a:pPr rtl="0"/>
          <a:r>
            <a:rPr lang="en-GB" sz="1800" dirty="0">
              <a:latin typeface="Posterama"/>
            </a:rPr>
            <a:t>Podcasts and Lectures</a:t>
          </a:r>
        </a:p>
      </dgm:t>
    </dgm:pt>
    <dgm:pt modelId="{73A2B074-46B2-44BF-8DD9-939D422A9C72}" type="parTrans" cxnId="{D6602B1E-3054-4B5A-9F37-1F87D212572C}">
      <dgm:prSet/>
      <dgm:spPr/>
    </dgm:pt>
    <dgm:pt modelId="{2D8D66BE-58E3-42E6-9660-9C12379EBE34}" type="sibTrans" cxnId="{D6602B1E-3054-4B5A-9F37-1F87D212572C}">
      <dgm:prSet/>
      <dgm:spPr/>
    </dgm:pt>
    <dgm:pt modelId="{41256397-7897-4917-AAD9-676D78EC24C7}">
      <dgm:prSet phldrT="[Text]" phldr="0"/>
      <dgm:spPr/>
      <dgm:t>
        <a:bodyPr/>
        <a:lstStyle/>
        <a:p>
          <a:pPr rtl="0"/>
          <a:r>
            <a:rPr lang="en-GB" dirty="0">
              <a:latin typeface="Posterama"/>
            </a:rPr>
            <a:t>May not be peer-reviewed</a:t>
          </a:r>
        </a:p>
      </dgm:t>
    </dgm:pt>
    <dgm:pt modelId="{D8F9AD3D-ED26-4364-8AFD-28C47A0516B3}" type="parTrans" cxnId="{D07AF9A8-44B5-410B-AAA2-EDFC096D8CFB}">
      <dgm:prSet/>
      <dgm:spPr/>
    </dgm:pt>
    <dgm:pt modelId="{8F0BDF73-740C-4A87-AC75-D43BDFAA6FF6}" type="sibTrans" cxnId="{D07AF9A8-44B5-410B-AAA2-EDFC096D8CFB}">
      <dgm:prSet/>
      <dgm:spPr/>
    </dgm:pt>
    <dgm:pt modelId="{DDB683D8-6368-4DC2-A563-84FB129BE5E0}" type="pres">
      <dgm:prSet presAssocID="{762F357E-2F20-4DE9-8F6A-DD453C442439}" presName="list" presStyleCnt="0">
        <dgm:presLayoutVars>
          <dgm:dir/>
          <dgm:animLvl val="lvl"/>
        </dgm:presLayoutVars>
      </dgm:prSet>
      <dgm:spPr/>
    </dgm:pt>
    <dgm:pt modelId="{AFF2B705-8DF9-4FB8-B4C9-C2E0B82F2B58}" type="pres">
      <dgm:prSet presAssocID="{3886ADAA-769E-40AC-94CE-AD0B6921235C}" presName="posSpace" presStyleCnt="0"/>
      <dgm:spPr/>
    </dgm:pt>
    <dgm:pt modelId="{DB15A18F-8D90-4390-9063-43A449AC80D3}" type="pres">
      <dgm:prSet presAssocID="{3886ADAA-769E-40AC-94CE-AD0B6921235C}" presName="vertFlow" presStyleCnt="0"/>
      <dgm:spPr/>
    </dgm:pt>
    <dgm:pt modelId="{2E97F035-12D7-4A9D-B680-AEB52B67CCC0}" type="pres">
      <dgm:prSet presAssocID="{3886ADAA-769E-40AC-94CE-AD0B6921235C}" presName="topSpace" presStyleCnt="0"/>
      <dgm:spPr/>
    </dgm:pt>
    <dgm:pt modelId="{E623E7BA-8252-46C2-A270-858220FCE86D}" type="pres">
      <dgm:prSet presAssocID="{3886ADAA-769E-40AC-94CE-AD0B6921235C}" presName="firstComp" presStyleCnt="0"/>
      <dgm:spPr/>
    </dgm:pt>
    <dgm:pt modelId="{F1C44A76-92BC-4D4B-81B1-95A127F3E52A}" type="pres">
      <dgm:prSet presAssocID="{3886ADAA-769E-40AC-94CE-AD0B6921235C}" presName="firstChild" presStyleLbl="bgAccFollowNode1" presStyleIdx="0" presStyleCnt="6"/>
      <dgm:spPr/>
    </dgm:pt>
    <dgm:pt modelId="{2B3598D0-7168-4C69-9484-595BA95F39A0}" type="pres">
      <dgm:prSet presAssocID="{3886ADAA-769E-40AC-94CE-AD0B6921235C}" presName="firstChildTx" presStyleLbl="bgAccFollowNode1" presStyleIdx="0" presStyleCnt="6">
        <dgm:presLayoutVars>
          <dgm:bulletEnabled val="1"/>
        </dgm:presLayoutVars>
      </dgm:prSet>
      <dgm:spPr/>
    </dgm:pt>
    <dgm:pt modelId="{240D7C0B-68C8-4B8B-AC81-000827DE8CC4}" type="pres">
      <dgm:prSet presAssocID="{41256397-7897-4917-AAD9-676D78EC24C7}" presName="comp" presStyleCnt="0"/>
      <dgm:spPr/>
    </dgm:pt>
    <dgm:pt modelId="{F75FE90B-5DD1-4635-9AE8-35700BDF0017}" type="pres">
      <dgm:prSet presAssocID="{41256397-7897-4917-AAD9-676D78EC24C7}" presName="child" presStyleLbl="bgAccFollowNode1" presStyleIdx="1" presStyleCnt="6"/>
      <dgm:spPr/>
    </dgm:pt>
    <dgm:pt modelId="{B1655042-9BA0-4ACB-A600-F9D0F3B51BCC}" type="pres">
      <dgm:prSet presAssocID="{41256397-7897-4917-AAD9-676D78EC24C7}" presName="childTx" presStyleLbl="bgAccFollowNode1" presStyleIdx="1" presStyleCnt="6">
        <dgm:presLayoutVars>
          <dgm:bulletEnabled val="1"/>
        </dgm:presLayoutVars>
      </dgm:prSet>
      <dgm:spPr/>
    </dgm:pt>
    <dgm:pt modelId="{0F19C181-8F90-4FB9-BD3A-3E63DAA3693D}" type="pres">
      <dgm:prSet presAssocID="{3886ADAA-769E-40AC-94CE-AD0B6921235C}" presName="negSpace" presStyleCnt="0"/>
      <dgm:spPr/>
    </dgm:pt>
    <dgm:pt modelId="{75AF01FE-DE84-42F6-A013-2496718999F8}" type="pres">
      <dgm:prSet presAssocID="{3886ADAA-769E-40AC-94CE-AD0B6921235C}" presName="circle" presStyleLbl="node1" presStyleIdx="0" presStyleCnt="3"/>
      <dgm:spPr/>
    </dgm:pt>
    <dgm:pt modelId="{E7A3EE47-57CC-422C-917D-30E301B6FAD5}" type="pres">
      <dgm:prSet presAssocID="{E120ED85-97D3-4000-B90C-0ACBB005A4CF}" presName="transSpace" presStyleCnt="0"/>
      <dgm:spPr/>
    </dgm:pt>
    <dgm:pt modelId="{A90E660B-DF83-4946-8A8C-A17516EC2C1A}" type="pres">
      <dgm:prSet presAssocID="{3FE814BC-24AD-4759-A34F-9DB4998C2153}" presName="posSpace" presStyleCnt="0"/>
      <dgm:spPr/>
    </dgm:pt>
    <dgm:pt modelId="{ABBB6B8B-9D2F-45F1-BDFB-E54D6D10D30F}" type="pres">
      <dgm:prSet presAssocID="{3FE814BC-24AD-4759-A34F-9DB4998C2153}" presName="vertFlow" presStyleCnt="0"/>
      <dgm:spPr/>
    </dgm:pt>
    <dgm:pt modelId="{7C31F9BE-D2DC-4ABB-A109-752537584015}" type="pres">
      <dgm:prSet presAssocID="{3FE814BC-24AD-4759-A34F-9DB4998C2153}" presName="topSpace" presStyleCnt="0"/>
      <dgm:spPr/>
    </dgm:pt>
    <dgm:pt modelId="{2AE3FF8C-26B2-4962-A0D7-530BBD01B811}" type="pres">
      <dgm:prSet presAssocID="{3FE814BC-24AD-4759-A34F-9DB4998C2153}" presName="firstComp" presStyleCnt="0"/>
      <dgm:spPr/>
    </dgm:pt>
    <dgm:pt modelId="{007BF30C-C609-4111-B8F7-40EE31317508}" type="pres">
      <dgm:prSet presAssocID="{3FE814BC-24AD-4759-A34F-9DB4998C2153}" presName="firstChild" presStyleLbl="bgAccFollowNode1" presStyleIdx="2" presStyleCnt="6"/>
      <dgm:spPr/>
    </dgm:pt>
    <dgm:pt modelId="{EB923566-54A6-455E-B5F7-F8EAA27C327E}" type="pres">
      <dgm:prSet presAssocID="{3FE814BC-24AD-4759-A34F-9DB4998C2153}" presName="firstChildTx" presStyleLbl="bgAccFollowNode1" presStyleIdx="2" presStyleCnt="6">
        <dgm:presLayoutVars>
          <dgm:bulletEnabled val="1"/>
        </dgm:presLayoutVars>
      </dgm:prSet>
      <dgm:spPr/>
    </dgm:pt>
    <dgm:pt modelId="{E707F18F-4A5F-4BC2-AFBD-20107FAD9912}" type="pres">
      <dgm:prSet presAssocID="{DF867438-C588-4276-B851-642D45F9669F}" presName="comp" presStyleCnt="0"/>
      <dgm:spPr/>
    </dgm:pt>
    <dgm:pt modelId="{A36E8E9B-ACD5-49E7-BCA3-C001295C5217}" type="pres">
      <dgm:prSet presAssocID="{DF867438-C588-4276-B851-642D45F9669F}" presName="child" presStyleLbl="bgAccFollowNode1" presStyleIdx="3" presStyleCnt="6"/>
      <dgm:spPr/>
    </dgm:pt>
    <dgm:pt modelId="{55166A26-54BC-40F8-B522-55D7759A4A20}" type="pres">
      <dgm:prSet presAssocID="{DF867438-C588-4276-B851-642D45F9669F}" presName="childTx" presStyleLbl="bgAccFollowNode1" presStyleIdx="3" presStyleCnt="6">
        <dgm:presLayoutVars>
          <dgm:bulletEnabled val="1"/>
        </dgm:presLayoutVars>
      </dgm:prSet>
      <dgm:spPr/>
    </dgm:pt>
    <dgm:pt modelId="{463F9FF7-A039-4089-B7D2-28B592F7CFA6}" type="pres">
      <dgm:prSet presAssocID="{3FE814BC-24AD-4759-A34F-9DB4998C2153}" presName="negSpace" presStyleCnt="0"/>
      <dgm:spPr/>
    </dgm:pt>
    <dgm:pt modelId="{9D74D098-BA5E-4000-9E83-BD2CB28E83F9}" type="pres">
      <dgm:prSet presAssocID="{3FE814BC-24AD-4759-A34F-9DB4998C2153}" presName="circle" presStyleLbl="node1" presStyleIdx="1" presStyleCnt="3"/>
      <dgm:spPr/>
    </dgm:pt>
    <dgm:pt modelId="{5B11EA43-034A-4792-8084-BEC72C7D0583}" type="pres">
      <dgm:prSet presAssocID="{78A999EE-06D4-4261-81E0-09F2527BE066}" presName="transSpace" presStyleCnt="0"/>
      <dgm:spPr/>
    </dgm:pt>
    <dgm:pt modelId="{8C4D9419-B143-4CF3-8AC7-9D6045CB2FA9}" type="pres">
      <dgm:prSet presAssocID="{392DC077-6C44-49B9-B624-F985E6D92320}" presName="posSpace" presStyleCnt="0"/>
      <dgm:spPr/>
    </dgm:pt>
    <dgm:pt modelId="{1C089870-4159-4900-90FD-4CEF5B3235C5}" type="pres">
      <dgm:prSet presAssocID="{392DC077-6C44-49B9-B624-F985E6D92320}" presName="vertFlow" presStyleCnt="0"/>
      <dgm:spPr/>
    </dgm:pt>
    <dgm:pt modelId="{A578F910-8422-43CC-A5D4-F228DFAE99E6}" type="pres">
      <dgm:prSet presAssocID="{392DC077-6C44-49B9-B624-F985E6D92320}" presName="topSpace" presStyleCnt="0"/>
      <dgm:spPr/>
    </dgm:pt>
    <dgm:pt modelId="{690D8A92-BAB5-4B8F-B035-690787AB9CD4}" type="pres">
      <dgm:prSet presAssocID="{392DC077-6C44-49B9-B624-F985E6D92320}" presName="firstComp" presStyleCnt="0"/>
      <dgm:spPr/>
    </dgm:pt>
    <dgm:pt modelId="{01186C68-E41F-493C-9D62-39DECAE4B375}" type="pres">
      <dgm:prSet presAssocID="{392DC077-6C44-49B9-B624-F985E6D92320}" presName="firstChild" presStyleLbl="bgAccFollowNode1" presStyleIdx="4" presStyleCnt="6"/>
      <dgm:spPr/>
    </dgm:pt>
    <dgm:pt modelId="{AD90E540-3D7D-4B2B-8960-3AC4102BE472}" type="pres">
      <dgm:prSet presAssocID="{392DC077-6C44-49B9-B624-F985E6D92320}" presName="firstChildTx" presStyleLbl="bgAccFollowNode1" presStyleIdx="4" presStyleCnt="6">
        <dgm:presLayoutVars>
          <dgm:bulletEnabled val="1"/>
        </dgm:presLayoutVars>
      </dgm:prSet>
      <dgm:spPr/>
    </dgm:pt>
    <dgm:pt modelId="{A04CB174-9316-447E-9378-AF65BF6136D5}" type="pres">
      <dgm:prSet presAssocID="{29B6CBC2-523A-47A9-8D99-44CCDFB813F9}" presName="comp" presStyleCnt="0"/>
      <dgm:spPr/>
    </dgm:pt>
    <dgm:pt modelId="{BFC5B94E-E811-46B4-9D47-2014A99739FD}" type="pres">
      <dgm:prSet presAssocID="{29B6CBC2-523A-47A9-8D99-44CCDFB813F9}" presName="child" presStyleLbl="bgAccFollowNode1" presStyleIdx="5" presStyleCnt="6"/>
      <dgm:spPr/>
    </dgm:pt>
    <dgm:pt modelId="{DE05154A-2C1D-4335-B697-053C131EC325}" type="pres">
      <dgm:prSet presAssocID="{29B6CBC2-523A-47A9-8D99-44CCDFB813F9}" presName="childTx" presStyleLbl="bgAccFollowNode1" presStyleIdx="5" presStyleCnt="6">
        <dgm:presLayoutVars>
          <dgm:bulletEnabled val="1"/>
        </dgm:presLayoutVars>
      </dgm:prSet>
      <dgm:spPr/>
    </dgm:pt>
    <dgm:pt modelId="{54FE9D8C-1605-4179-8709-210207A7DE86}" type="pres">
      <dgm:prSet presAssocID="{392DC077-6C44-49B9-B624-F985E6D92320}" presName="negSpace" presStyleCnt="0"/>
      <dgm:spPr/>
    </dgm:pt>
    <dgm:pt modelId="{2B62E19D-EA36-4B03-B4DF-7DA76F0CDCBB}" type="pres">
      <dgm:prSet presAssocID="{392DC077-6C44-49B9-B624-F985E6D92320}" presName="circle" presStyleLbl="node1" presStyleIdx="2" presStyleCnt="3"/>
      <dgm:spPr/>
    </dgm:pt>
  </dgm:ptLst>
  <dgm:cxnLst>
    <dgm:cxn modelId="{14811718-586E-462B-BE1E-AA0D99464DCA}" type="presOf" srcId="{90E67254-4C22-4E8F-99D4-1A6EA2B780C9}" destId="{F1C44A76-92BC-4D4B-81B1-95A127F3E52A}" srcOrd="0" destOrd="0" presId="urn:microsoft.com/office/officeart/2005/8/layout/hList9"/>
    <dgm:cxn modelId="{893BE81A-CB9A-4418-9F9F-72C8314C32CE}" type="presOf" srcId="{3FE814BC-24AD-4759-A34F-9DB4998C2153}" destId="{9D74D098-BA5E-4000-9E83-BD2CB28E83F9}" srcOrd="0" destOrd="0" presId="urn:microsoft.com/office/officeart/2005/8/layout/hList9"/>
    <dgm:cxn modelId="{CF99261E-7A91-44F1-AA2B-D1225AF69A2B}" srcId="{762F357E-2F20-4DE9-8F6A-DD453C442439}" destId="{392DC077-6C44-49B9-B624-F985E6D92320}" srcOrd="2" destOrd="0" parTransId="{CDF77359-8609-44A6-AA74-1F78D6BBAE9B}" sibTransId="{8A6A886F-1530-4956-86EA-DC08CBC1498E}"/>
    <dgm:cxn modelId="{D6602B1E-3054-4B5A-9F37-1F87D212572C}" srcId="{392DC077-6C44-49B9-B624-F985E6D92320}" destId="{54AB0BCB-EBE1-4159-AE0D-45A94CE46005}" srcOrd="0" destOrd="0" parTransId="{73A2B074-46B2-44BF-8DD9-939D422A9C72}" sibTransId="{2D8D66BE-58E3-42E6-9660-9C12379EBE34}"/>
    <dgm:cxn modelId="{AC533725-60A7-4614-8ABC-170DD51E4D67}" type="presOf" srcId="{41256397-7897-4917-AAD9-676D78EC24C7}" destId="{F75FE90B-5DD1-4635-9AE8-35700BDF0017}" srcOrd="0" destOrd="0" presId="urn:microsoft.com/office/officeart/2005/8/layout/hList9"/>
    <dgm:cxn modelId="{A9E38E2D-25D1-4778-ADBF-19BE2CCED9AE}" type="presOf" srcId="{DF867438-C588-4276-B851-642D45F9669F}" destId="{A36E8E9B-ACD5-49E7-BCA3-C001295C5217}" srcOrd="0" destOrd="0" presId="urn:microsoft.com/office/officeart/2005/8/layout/hList9"/>
    <dgm:cxn modelId="{C6CDF35B-EF77-4F07-B1C0-51BA444A0F0D}" srcId="{3FE814BC-24AD-4759-A34F-9DB4998C2153}" destId="{B7FFFF75-3059-48FC-89EB-D7A1C3C0FEC1}" srcOrd="0" destOrd="0" parTransId="{1BB4E7CA-7897-4747-9D5E-88A3827EA5B2}" sibTransId="{94DB3B47-76D8-455E-A2D4-2708C602E1FC}"/>
    <dgm:cxn modelId="{B28B5761-0A61-46FA-BD3E-0C63EA1CA994}" type="presOf" srcId="{DF867438-C588-4276-B851-642D45F9669F}" destId="{55166A26-54BC-40F8-B522-55D7759A4A20}" srcOrd="1" destOrd="0" presId="urn:microsoft.com/office/officeart/2005/8/layout/hList9"/>
    <dgm:cxn modelId="{8046BF4B-05BF-4F21-A1B4-911091268808}" type="presOf" srcId="{29B6CBC2-523A-47A9-8D99-44CCDFB813F9}" destId="{DE05154A-2C1D-4335-B697-053C131EC325}" srcOrd="1" destOrd="0" presId="urn:microsoft.com/office/officeart/2005/8/layout/hList9"/>
    <dgm:cxn modelId="{6200C44B-4FA1-4189-B90C-D816CE8C53B5}" srcId="{762F357E-2F20-4DE9-8F6A-DD453C442439}" destId="{3FE814BC-24AD-4759-A34F-9DB4998C2153}" srcOrd="1" destOrd="0" parTransId="{35B615DA-3371-4042-B6C9-2B65D271BCE8}" sibTransId="{78A999EE-06D4-4261-81E0-09F2527BE066}"/>
    <dgm:cxn modelId="{785D1B6E-8DB9-48AD-9061-692EF6F35427}" type="presOf" srcId="{762F357E-2F20-4DE9-8F6A-DD453C442439}" destId="{DDB683D8-6368-4DC2-A563-84FB129BE5E0}" srcOrd="0" destOrd="0" presId="urn:microsoft.com/office/officeart/2005/8/layout/hList9"/>
    <dgm:cxn modelId="{3716274F-B13C-42F3-BD71-4890D394DD70}" type="presOf" srcId="{54AB0BCB-EBE1-4159-AE0D-45A94CE46005}" destId="{AD90E540-3D7D-4B2B-8960-3AC4102BE472}" srcOrd="1" destOrd="0" presId="urn:microsoft.com/office/officeart/2005/8/layout/hList9"/>
    <dgm:cxn modelId="{0A511E80-7708-43D5-A611-6BC7A35CFD1E}" type="presOf" srcId="{29B6CBC2-523A-47A9-8D99-44CCDFB813F9}" destId="{BFC5B94E-E811-46B4-9D47-2014A99739FD}" srcOrd="0" destOrd="0" presId="urn:microsoft.com/office/officeart/2005/8/layout/hList9"/>
    <dgm:cxn modelId="{9C647E84-2AC3-4CF8-AF99-0A150445F6F4}" type="presOf" srcId="{90E67254-4C22-4E8F-99D4-1A6EA2B780C9}" destId="{2B3598D0-7168-4C69-9484-595BA95F39A0}" srcOrd="1" destOrd="0" presId="urn:microsoft.com/office/officeart/2005/8/layout/hList9"/>
    <dgm:cxn modelId="{00362891-F2B9-41C8-B6AC-7E50DD793139}" type="presOf" srcId="{3886ADAA-769E-40AC-94CE-AD0B6921235C}" destId="{75AF01FE-DE84-42F6-A013-2496718999F8}" srcOrd="0" destOrd="0" presId="urn:microsoft.com/office/officeart/2005/8/layout/hList9"/>
    <dgm:cxn modelId="{BD0EB79D-CBEE-4580-BE45-50EC91495710}" srcId="{3FE814BC-24AD-4759-A34F-9DB4998C2153}" destId="{DF867438-C588-4276-B851-642D45F9669F}" srcOrd="1" destOrd="0" parTransId="{1BBDE219-6021-40B9-96BF-9D4154303472}" sibTransId="{693B4B9B-CB6F-42CC-A6BA-A63743783D4D}"/>
    <dgm:cxn modelId="{61ECFE9D-A810-4547-8C0C-4E273B7187DD}" type="presOf" srcId="{B7FFFF75-3059-48FC-89EB-D7A1C3C0FEC1}" destId="{EB923566-54A6-455E-B5F7-F8EAA27C327E}" srcOrd="1" destOrd="0" presId="urn:microsoft.com/office/officeart/2005/8/layout/hList9"/>
    <dgm:cxn modelId="{D07AF9A8-44B5-410B-AAA2-EDFC096D8CFB}" srcId="{3886ADAA-769E-40AC-94CE-AD0B6921235C}" destId="{41256397-7897-4917-AAD9-676D78EC24C7}" srcOrd="1" destOrd="0" parTransId="{D8F9AD3D-ED26-4364-8AFD-28C47A0516B3}" sibTransId="{8F0BDF73-740C-4A87-AC75-D43BDFAA6FF6}"/>
    <dgm:cxn modelId="{B7A752B1-DFDF-47F4-990D-45BB9F4EB4B0}" type="presOf" srcId="{41256397-7897-4917-AAD9-676D78EC24C7}" destId="{B1655042-9BA0-4ACB-A600-F9D0F3B51BCC}" srcOrd="1" destOrd="0" presId="urn:microsoft.com/office/officeart/2005/8/layout/hList9"/>
    <dgm:cxn modelId="{50AFD3B4-5BB6-48B0-82AB-EBEFE35433B1}" srcId="{392DC077-6C44-49B9-B624-F985E6D92320}" destId="{29B6CBC2-523A-47A9-8D99-44CCDFB813F9}" srcOrd="1" destOrd="0" parTransId="{66143C34-CF58-4343-ABA8-5D05D6B6968D}" sibTransId="{AC1F2EAC-D06D-4EC7-953A-327B1285445B}"/>
    <dgm:cxn modelId="{F70CC7BE-3C4D-4BAA-BE6F-DA1BB29396FF}" type="presOf" srcId="{B7FFFF75-3059-48FC-89EB-D7A1C3C0FEC1}" destId="{007BF30C-C609-4111-B8F7-40EE31317508}" srcOrd="0" destOrd="0" presId="urn:microsoft.com/office/officeart/2005/8/layout/hList9"/>
    <dgm:cxn modelId="{CB9089C1-2B4D-483F-9035-FA0A4C06FF17}" srcId="{3886ADAA-769E-40AC-94CE-AD0B6921235C}" destId="{90E67254-4C22-4E8F-99D4-1A6EA2B780C9}" srcOrd="0" destOrd="0" parTransId="{8A6B0533-EE7F-43A0-AA7C-30ACEB2A1A9C}" sibTransId="{60F85608-BCE9-4A9D-98E7-DD17089B5B38}"/>
    <dgm:cxn modelId="{8CC51CD4-8FA6-46F9-9F1D-4D63768F0D03}" type="presOf" srcId="{392DC077-6C44-49B9-B624-F985E6D92320}" destId="{2B62E19D-EA36-4B03-B4DF-7DA76F0CDCBB}" srcOrd="0" destOrd="0" presId="urn:microsoft.com/office/officeart/2005/8/layout/hList9"/>
    <dgm:cxn modelId="{32F667FB-2D47-4569-AACF-D10262E22457}" type="presOf" srcId="{54AB0BCB-EBE1-4159-AE0D-45A94CE46005}" destId="{01186C68-E41F-493C-9D62-39DECAE4B375}" srcOrd="0" destOrd="0" presId="urn:microsoft.com/office/officeart/2005/8/layout/hList9"/>
    <dgm:cxn modelId="{052224FE-F673-439A-BB21-917377211145}" srcId="{762F357E-2F20-4DE9-8F6A-DD453C442439}" destId="{3886ADAA-769E-40AC-94CE-AD0B6921235C}" srcOrd="0" destOrd="0" parTransId="{CB890B20-E8D5-4E66-B9CE-CA46F9CC3CA6}" sibTransId="{E120ED85-97D3-4000-B90C-0ACBB005A4CF}"/>
    <dgm:cxn modelId="{EE2461ED-3E3F-456C-82C6-7A13C83F6E96}" type="presParOf" srcId="{DDB683D8-6368-4DC2-A563-84FB129BE5E0}" destId="{AFF2B705-8DF9-4FB8-B4C9-C2E0B82F2B58}" srcOrd="0" destOrd="0" presId="urn:microsoft.com/office/officeart/2005/8/layout/hList9"/>
    <dgm:cxn modelId="{D3D461FC-8CCA-4A5D-B45B-8613EE2656D2}" type="presParOf" srcId="{DDB683D8-6368-4DC2-A563-84FB129BE5E0}" destId="{DB15A18F-8D90-4390-9063-43A449AC80D3}" srcOrd="1" destOrd="0" presId="urn:microsoft.com/office/officeart/2005/8/layout/hList9"/>
    <dgm:cxn modelId="{F2B3B89D-3E64-4003-B64B-6949ABC2AEFC}" type="presParOf" srcId="{DB15A18F-8D90-4390-9063-43A449AC80D3}" destId="{2E97F035-12D7-4A9D-B680-AEB52B67CCC0}" srcOrd="0" destOrd="0" presId="urn:microsoft.com/office/officeart/2005/8/layout/hList9"/>
    <dgm:cxn modelId="{93A05792-C577-44FF-9B90-1FDFE6EDC15F}" type="presParOf" srcId="{DB15A18F-8D90-4390-9063-43A449AC80D3}" destId="{E623E7BA-8252-46C2-A270-858220FCE86D}" srcOrd="1" destOrd="0" presId="urn:microsoft.com/office/officeart/2005/8/layout/hList9"/>
    <dgm:cxn modelId="{F5894C7B-28BC-46C6-BA16-F99A24FD999A}" type="presParOf" srcId="{E623E7BA-8252-46C2-A270-858220FCE86D}" destId="{F1C44A76-92BC-4D4B-81B1-95A127F3E52A}" srcOrd="0" destOrd="0" presId="urn:microsoft.com/office/officeart/2005/8/layout/hList9"/>
    <dgm:cxn modelId="{C61EDA04-F3D1-491A-9A9B-21D8961AE1B9}" type="presParOf" srcId="{E623E7BA-8252-46C2-A270-858220FCE86D}" destId="{2B3598D0-7168-4C69-9484-595BA95F39A0}" srcOrd="1" destOrd="0" presId="urn:microsoft.com/office/officeart/2005/8/layout/hList9"/>
    <dgm:cxn modelId="{6A9A6306-4875-4EFF-8787-A1441019CD70}" type="presParOf" srcId="{DB15A18F-8D90-4390-9063-43A449AC80D3}" destId="{240D7C0B-68C8-4B8B-AC81-000827DE8CC4}" srcOrd="2" destOrd="0" presId="urn:microsoft.com/office/officeart/2005/8/layout/hList9"/>
    <dgm:cxn modelId="{B197E824-073B-4C23-BEBA-14227C02961B}" type="presParOf" srcId="{240D7C0B-68C8-4B8B-AC81-000827DE8CC4}" destId="{F75FE90B-5DD1-4635-9AE8-35700BDF0017}" srcOrd="0" destOrd="0" presId="urn:microsoft.com/office/officeart/2005/8/layout/hList9"/>
    <dgm:cxn modelId="{AF6A6554-95A7-4650-8356-1FA64F59D538}" type="presParOf" srcId="{240D7C0B-68C8-4B8B-AC81-000827DE8CC4}" destId="{B1655042-9BA0-4ACB-A600-F9D0F3B51BCC}" srcOrd="1" destOrd="0" presId="urn:microsoft.com/office/officeart/2005/8/layout/hList9"/>
    <dgm:cxn modelId="{4F5D8AF2-2B2F-4289-8E4D-50DF4F2DACAC}" type="presParOf" srcId="{DDB683D8-6368-4DC2-A563-84FB129BE5E0}" destId="{0F19C181-8F90-4FB9-BD3A-3E63DAA3693D}" srcOrd="2" destOrd="0" presId="urn:microsoft.com/office/officeart/2005/8/layout/hList9"/>
    <dgm:cxn modelId="{8DE7B580-2839-4503-9C36-741FDCCFB661}" type="presParOf" srcId="{DDB683D8-6368-4DC2-A563-84FB129BE5E0}" destId="{75AF01FE-DE84-42F6-A013-2496718999F8}" srcOrd="3" destOrd="0" presId="urn:microsoft.com/office/officeart/2005/8/layout/hList9"/>
    <dgm:cxn modelId="{95BAC3FB-4C98-4122-9831-83F55DE09E00}" type="presParOf" srcId="{DDB683D8-6368-4DC2-A563-84FB129BE5E0}" destId="{E7A3EE47-57CC-422C-917D-30E301B6FAD5}" srcOrd="4" destOrd="0" presId="urn:microsoft.com/office/officeart/2005/8/layout/hList9"/>
    <dgm:cxn modelId="{191341ED-8211-498F-9D36-1C096CF5F3BD}" type="presParOf" srcId="{DDB683D8-6368-4DC2-A563-84FB129BE5E0}" destId="{A90E660B-DF83-4946-8A8C-A17516EC2C1A}" srcOrd="5" destOrd="0" presId="urn:microsoft.com/office/officeart/2005/8/layout/hList9"/>
    <dgm:cxn modelId="{64D1EF71-1807-48C2-BE5D-231CCBC08F35}" type="presParOf" srcId="{DDB683D8-6368-4DC2-A563-84FB129BE5E0}" destId="{ABBB6B8B-9D2F-45F1-BDFB-E54D6D10D30F}" srcOrd="6" destOrd="0" presId="urn:microsoft.com/office/officeart/2005/8/layout/hList9"/>
    <dgm:cxn modelId="{5C585EBA-8722-4C89-ADBF-CF7A2A2D7393}" type="presParOf" srcId="{ABBB6B8B-9D2F-45F1-BDFB-E54D6D10D30F}" destId="{7C31F9BE-D2DC-4ABB-A109-752537584015}" srcOrd="0" destOrd="0" presId="urn:microsoft.com/office/officeart/2005/8/layout/hList9"/>
    <dgm:cxn modelId="{B2B945DC-195E-4E88-BBDA-8A4754B8A2FC}" type="presParOf" srcId="{ABBB6B8B-9D2F-45F1-BDFB-E54D6D10D30F}" destId="{2AE3FF8C-26B2-4962-A0D7-530BBD01B811}" srcOrd="1" destOrd="0" presId="urn:microsoft.com/office/officeart/2005/8/layout/hList9"/>
    <dgm:cxn modelId="{6C9944E6-9079-4FE7-932F-5230F4C2AA02}" type="presParOf" srcId="{2AE3FF8C-26B2-4962-A0D7-530BBD01B811}" destId="{007BF30C-C609-4111-B8F7-40EE31317508}" srcOrd="0" destOrd="0" presId="urn:microsoft.com/office/officeart/2005/8/layout/hList9"/>
    <dgm:cxn modelId="{3B63D998-1FD8-4703-824E-0E1D0EF3BFB9}" type="presParOf" srcId="{2AE3FF8C-26B2-4962-A0D7-530BBD01B811}" destId="{EB923566-54A6-455E-B5F7-F8EAA27C327E}" srcOrd="1" destOrd="0" presId="urn:microsoft.com/office/officeart/2005/8/layout/hList9"/>
    <dgm:cxn modelId="{3B17378D-B4BC-4ADF-8A4D-ACBD8A867924}" type="presParOf" srcId="{ABBB6B8B-9D2F-45F1-BDFB-E54D6D10D30F}" destId="{E707F18F-4A5F-4BC2-AFBD-20107FAD9912}" srcOrd="2" destOrd="0" presId="urn:microsoft.com/office/officeart/2005/8/layout/hList9"/>
    <dgm:cxn modelId="{9061ABE0-E82D-4463-8794-75C7C15BFB11}" type="presParOf" srcId="{E707F18F-4A5F-4BC2-AFBD-20107FAD9912}" destId="{A36E8E9B-ACD5-49E7-BCA3-C001295C5217}" srcOrd="0" destOrd="0" presId="urn:microsoft.com/office/officeart/2005/8/layout/hList9"/>
    <dgm:cxn modelId="{99CFC9EC-52AF-421E-A54E-5E4E2054673B}" type="presParOf" srcId="{E707F18F-4A5F-4BC2-AFBD-20107FAD9912}" destId="{55166A26-54BC-40F8-B522-55D7759A4A20}" srcOrd="1" destOrd="0" presId="urn:microsoft.com/office/officeart/2005/8/layout/hList9"/>
    <dgm:cxn modelId="{D9C18DB2-ECC7-47E7-9C0F-33DA9D587AC1}" type="presParOf" srcId="{DDB683D8-6368-4DC2-A563-84FB129BE5E0}" destId="{463F9FF7-A039-4089-B7D2-28B592F7CFA6}" srcOrd="7" destOrd="0" presId="urn:microsoft.com/office/officeart/2005/8/layout/hList9"/>
    <dgm:cxn modelId="{55371501-E16F-441B-86A0-12147C386D05}" type="presParOf" srcId="{DDB683D8-6368-4DC2-A563-84FB129BE5E0}" destId="{9D74D098-BA5E-4000-9E83-BD2CB28E83F9}" srcOrd="8" destOrd="0" presId="urn:microsoft.com/office/officeart/2005/8/layout/hList9"/>
    <dgm:cxn modelId="{250F0FFB-E88C-49A9-8BEC-6F90195B5914}" type="presParOf" srcId="{DDB683D8-6368-4DC2-A563-84FB129BE5E0}" destId="{5B11EA43-034A-4792-8084-BEC72C7D0583}" srcOrd="9" destOrd="0" presId="urn:microsoft.com/office/officeart/2005/8/layout/hList9"/>
    <dgm:cxn modelId="{998A3787-AC40-49C8-8C10-50CC28F18582}" type="presParOf" srcId="{DDB683D8-6368-4DC2-A563-84FB129BE5E0}" destId="{8C4D9419-B143-4CF3-8AC7-9D6045CB2FA9}" srcOrd="10" destOrd="0" presId="urn:microsoft.com/office/officeart/2005/8/layout/hList9"/>
    <dgm:cxn modelId="{340A5FDA-63CD-40C0-83F8-2E9D1C1F5331}" type="presParOf" srcId="{DDB683D8-6368-4DC2-A563-84FB129BE5E0}" destId="{1C089870-4159-4900-90FD-4CEF5B3235C5}" srcOrd="11" destOrd="0" presId="urn:microsoft.com/office/officeart/2005/8/layout/hList9"/>
    <dgm:cxn modelId="{27C32ED6-4EA7-4AE1-AD87-DD6651C892C3}" type="presParOf" srcId="{1C089870-4159-4900-90FD-4CEF5B3235C5}" destId="{A578F910-8422-43CC-A5D4-F228DFAE99E6}" srcOrd="0" destOrd="0" presId="urn:microsoft.com/office/officeart/2005/8/layout/hList9"/>
    <dgm:cxn modelId="{97904639-EA9B-4871-A654-FBAB16FF40CE}" type="presParOf" srcId="{1C089870-4159-4900-90FD-4CEF5B3235C5}" destId="{690D8A92-BAB5-4B8F-B035-690787AB9CD4}" srcOrd="1" destOrd="0" presId="urn:microsoft.com/office/officeart/2005/8/layout/hList9"/>
    <dgm:cxn modelId="{985111FC-875C-4F92-A114-E8222298F852}" type="presParOf" srcId="{690D8A92-BAB5-4B8F-B035-690787AB9CD4}" destId="{01186C68-E41F-493C-9D62-39DECAE4B375}" srcOrd="0" destOrd="0" presId="urn:microsoft.com/office/officeart/2005/8/layout/hList9"/>
    <dgm:cxn modelId="{1AC07360-0FB9-4459-AD15-1B8273765006}" type="presParOf" srcId="{690D8A92-BAB5-4B8F-B035-690787AB9CD4}" destId="{AD90E540-3D7D-4B2B-8960-3AC4102BE472}" srcOrd="1" destOrd="0" presId="urn:microsoft.com/office/officeart/2005/8/layout/hList9"/>
    <dgm:cxn modelId="{F56E664D-5535-4925-BADA-C69F348B6C87}" type="presParOf" srcId="{1C089870-4159-4900-90FD-4CEF5B3235C5}" destId="{A04CB174-9316-447E-9378-AF65BF6136D5}" srcOrd="2" destOrd="0" presId="urn:microsoft.com/office/officeart/2005/8/layout/hList9"/>
    <dgm:cxn modelId="{6800D778-0899-416B-886F-EBBD80BC15B9}" type="presParOf" srcId="{A04CB174-9316-447E-9378-AF65BF6136D5}" destId="{BFC5B94E-E811-46B4-9D47-2014A99739FD}" srcOrd="0" destOrd="0" presId="urn:microsoft.com/office/officeart/2005/8/layout/hList9"/>
    <dgm:cxn modelId="{03DB80D8-6FE7-4E75-8764-A71915F7FC24}" type="presParOf" srcId="{A04CB174-9316-447E-9378-AF65BF6136D5}" destId="{DE05154A-2C1D-4335-B697-053C131EC325}" srcOrd="1" destOrd="0" presId="urn:microsoft.com/office/officeart/2005/8/layout/hList9"/>
    <dgm:cxn modelId="{1569BCB9-B78D-49A3-9E51-9DA67E816910}" type="presParOf" srcId="{DDB683D8-6368-4DC2-A563-84FB129BE5E0}" destId="{54FE9D8C-1605-4179-8709-210207A7DE86}" srcOrd="12" destOrd="0" presId="urn:microsoft.com/office/officeart/2005/8/layout/hList9"/>
    <dgm:cxn modelId="{D41FD5C0-5162-4FE8-A853-9A94A038303E}" type="presParOf" srcId="{DDB683D8-6368-4DC2-A563-84FB129BE5E0}" destId="{2B62E19D-EA36-4B03-B4DF-7DA76F0CDCBB}"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6A74D-DCE0-403C-81D2-C16C9A85FF5A}">
      <dsp:nvSpPr>
        <dsp:cNvPr id="0" name=""/>
        <dsp:cNvSpPr/>
      </dsp:nvSpPr>
      <dsp:spPr>
        <a:xfrm>
          <a:off x="0" y="3598987"/>
          <a:ext cx="7323667" cy="7873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accent5">
                  <a:lumMod val="49000"/>
                </a:schemeClr>
              </a:solidFill>
              <a:latin typeface="Posterama"/>
            </a:rPr>
            <a:t>Export</a:t>
          </a:r>
        </a:p>
      </dsp:txBody>
      <dsp:txXfrm>
        <a:off x="0" y="3598987"/>
        <a:ext cx="7323667" cy="425180"/>
      </dsp:txXfrm>
    </dsp:sp>
    <dsp:sp modelId="{8C37D387-121F-4A14-9208-5D37CF13CEE1}">
      <dsp:nvSpPr>
        <dsp:cNvPr id="0" name=""/>
        <dsp:cNvSpPr/>
      </dsp:nvSpPr>
      <dsp:spPr>
        <a:xfrm>
          <a:off x="0" y="4008420"/>
          <a:ext cx="7323667" cy="3621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Posterama"/>
            </a:rPr>
            <a:t>Print, email or send records to a reference manager. </a:t>
          </a:r>
        </a:p>
      </dsp:txBody>
      <dsp:txXfrm>
        <a:off x="0" y="4008420"/>
        <a:ext cx="7323667" cy="362190"/>
      </dsp:txXfrm>
    </dsp:sp>
    <dsp:sp modelId="{3AE862F8-A4CE-418D-910A-3E1D73050AD2}">
      <dsp:nvSpPr>
        <dsp:cNvPr id="0" name=""/>
        <dsp:cNvSpPr/>
      </dsp:nvSpPr>
      <dsp:spPr>
        <a:xfrm rot="10800000">
          <a:off x="0" y="2399822"/>
          <a:ext cx="7323667" cy="121097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accent5">
                  <a:lumMod val="49000"/>
                </a:schemeClr>
              </a:solidFill>
              <a:latin typeface="Posterama"/>
            </a:rPr>
            <a:t>Sort</a:t>
          </a:r>
          <a:endParaRPr lang="en-GB" sz="2000" b="1" kern="1200">
            <a:solidFill>
              <a:schemeClr val="accent5">
                <a:lumMod val="49000"/>
              </a:schemeClr>
            </a:solidFill>
          </a:endParaRPr>
        </a:p>
      </dsp:txBody>
      <dsp:txXfrm rot="-10800000">
        <a:off x="0" y="2399822"/>
        <a:ext cx="7323667" cy="425052"/>
      </dsp:txXfrm>
    </dsp:sp>
    <dsp:sp modelId="{1C49F322-C0FE-49B7-AB94-F848E1F2EC6B}">
      <dsp:nvSpPr>
        <dsp:cNvPr id="0" name=""/>
        <dsp:cNvSpPr/>
      </dsp:nvSpPr>
      <dsp:spPr>
        <a:xfrm>
          <a:off x="0" y="2824874"/>
          <a:ext cx="7323667" cy="362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Posterama"/>
            </a:rPr>
            <a:t>Arrange your results by date or relevance. </a:t>
          </a:r>
        </a:p>
      </dsp:txBody>
      <dsp:txXfrm>
        <a:off x="0" y="2824874"/>
        <a:ext cx="7323667" cy="362081"/>
      </dsp:txXfrm>
    </dsp:sp>
    <dsp:sp modelId="{3BC1256E-2293-4645-ACE0-1D7D933EE054}">
      <dsp:nvSpPr>
        <dsp:cNvPr id="0" name=""/>
        <dsp:cNvSpPr/>
      </dsp:nvSpPr>
      <dsp:spPr>
        <a:xfrm rot="10800000">
          <a:off x="0" y="1200657"/>
          <a:ext cx="7323667" cy="121097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rtl="0">
            <a:lnSpc>
              <a:spcPct val="90000"/>
            </a:lnSpc>
            <a:spcBef>
              <a:spcPct val="0"/>
            </a:spcBef>
            <a:spcAft>
              <a:spcPct val="35000"/>
            </a:spcAft>
            <a:buNone/>
          </a:pPr>
          <a:r>
            <a:rPr lang="en-GB" sz="2000" b="1" kern="1200">
              <a:solidFill>
                <a:schemeClr val="accent5">
                  <a:lumMod val="49000"/>
                </a:schemeClr>
              </a:solidFill>
              <a:latin typeface="Posterama"/>
            </a:rPr>
            <a:t>Filter</a:t>
          </a:r>
          <a:endParaRPr lang="en-GB" sz="2000" b="1" kern="1200">
            <a:solidFill>
              <a:schemeClr val="accent5">
                <a:lumMod val="49000"/>
              </a:schemeClr>
            </a:solidFill>
          </a:endParaRPr>
        </a:p>
      </dsp:txBody>
      <dsp:txXfrm rot="-10800000">
        <a:off x="0" y="1200657"/>
        <a:ext cx="7323667" cy="425052"/>
      </dsp:txXfrm>
    </dsp:sp>
    <dsp:sp modelId="{1C7742E4-F709-400B-9307-B67ED116B27D}">
      <dsp:nvSpPr>
        <dsp:cNvPr id="0" name=""/>
        <dsp:cNvSpPr/>
      </dsp:nvSpPr>
      <dsp:spPr>
        <a:xfrm>
          <a:off x="0" y="1625709"/>
          <a:ext cx="7323667" cy="362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Posterama"/>
            </a:rPr>
            <a:t>Restrict your results to free content, specific dates or languages. </a:t>
          </a:r>
        </a:p>
      </dsp:txBody>
      <dsp:txXfrm>
        <a:off x="0" y="1625709"/>
        <a:ext cx="7323667" cy="362081"/>
      </dsp:txXfrm>
    </dsp:sp>
    <dsp:sp modelId="{75E7886E-5067-4EDB-9BAE-2782A0191CAB}">
      <dsp:nvSpPr>
        <dsp:cNvPr id="0" name=""/>
        <dsp:cNvSpPr/>
      </dsp:nvSpPr>
      <dsp:spPr>
        <a:xfrm rot="10800000">
          <a:off x="0" y="1491"/>
          <a:ext cx="7323667" cy="1210975"/>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accent5">
                  <a:lumMod val="49000"/>
                </a:schemeClr>
              </a:solidFill>
              <a:latin typeface="Posterama"/>
            </a:rPr>
            <a:t>Search</a:t>
          </a:r>
          <a:endParaRPr lang="en-GB" sz="2000" b="1" kern="1200">
            <a:solidFill>
              <a:schemeClr val="accent5">
                <a:lumMod val="49000"/>
              </a:schemeClr>
            </a:solidFill>
          </a:endParaRPr>
        </a:p>
      </dsp:txBody>
      <dsp:txXfrm rot="-10800000">
        <a:off x="0" y="1491"/>
        <a:ext cx="7323667" cy="425052"/>
      </dsp:txXfrm>
    </dsp:sp>
    <dsp:sp modelId="{0F3D4414-0006-4C93-B106-0001C060846A}">
      <dsp:nvSpPr>
        <dsp:cNvPr id="0" name=""/>
        <dsp:cNvSpPr/>
      </dsp:nvSpPr>
      <dsp:spPr>
        <a:xfrm>
          <a:off x="0" y="426544"/>
          <a:ext cx="7323667" cy="3620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rtl="0">
            <a:lnSpc>
              <a:spcPct val="90000"/>
            </a:lnSpc>
            <a:spcBef>
              <a:spcPct val="0"/>
            </a:spcBef>
            <a:spcAft>
              <a:spcPct val="35000"/>
            </a:spcAft>
            <a:buNone/>
          </a:pPr>
          <a:r>
            <a:rPr lang="en-GB" sz="1800" kern="1200" dirty="0">
              <a:latin typeface="Posterama"/>
            </a:rPr>
            <a:t>Use keywords related to your topic to find books and papers.</a:t>
          </a:r>
        </a:p>
      </dsp:txBody>
      <dsp:txXfrm>
        <a:off x="0" y="426544"/>
        <a:ext cx="7323667" cy="362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44A76-92BC-4D4B-81B1-95A127F3E52A}">
      <dsp:nvSpPr>
        <dsp:cNvPr id="0" name=""/>
        <dsp:cNvSpPr/>
      </dsp:nvSpPr>
      <dsp:spPr>
        <a:xfrm>
          <a:off x="1352009" y="942667"/>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Cutting-edge research</a:t>
          </a:r>
          <a:endParaRPr lang="en-GB" sz="2300" kern="1200" dirty="0"/>
        </a:p>
      </dsp:txBody>
      <dsp:txXfrm>
        <a:off x="1757295" y="942667"/>
        <a:ext cx="2127755" cy="1689538"/>
      </dsp:txXfrm>
    </dsp:sp>
    <dsp:sp modelId="{F75FE90B-5DD1-4635-9AE8-35700BDF0017}">
      <dsp:nvSpPr>
        <dsp:cNvPr id="0" name=""/>
        <dsp:cNvSpPr/>
      </dsp:nvSpPr>
      <dsp:spPr>
        <a:xfrm>
          <a:off x="1352009" y="2632205"/>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May not be peer-reviewed</a:t>
          </a:r>
        </a:p>
      </dsp:txBody>
      <dsp:txXfrm>
        <a:off x="1757295" y="2632205"/>
        <a:ext cx="2127755" cy="1689538"/>
      </dsp:txXfrm>
    </dsp:sp>
    <dsp:sp modelId="{75AF01FE-DE84-42F6-A013-2496718999F8}">
      <dsp:nvSpPr>
        <dsp:cNvPr id="0" name=""/>
        <dsp:cNvSpPr/>
      </dsp:nvSpPr>
      <dsp:spPr>
        <a:xfrm>
          <a:off x="1053" y="267189"/>
          <a:ext cx="1688694" cy="1688694"/>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GB" sz="1800" kern="1200">
              <a:solidFill>
                <a:schemeClr val="accent5">
                  <a:lumMod val="49000"/>
                </a:schemeClr>
              </a:solidFill>
              <a:latin typeface="Posterama"/>
            </a:rPr>
            <a:t>Preprints</a:t>
          </a:r>
          <a:endParaRPr lang="en-GB" sz="1800" kern="1200">
            <a:solidFill>
              <a:schemeClr val="accent5">
                <a:lumMod val="49000"/>
              </a:schemeClr>
            </a:solidFill>
          </a:endParaRPr>
        </a:p>
      </dsp:txBody>
      <dsp:txXfrm>
        <a:off x="248357" y="514493"/>
        <a:ext cx="1194086" cy="1194086"/>
      </dsp:txXfrm>
    </dsp:sp>
    <dsp:sp modelId="{007BF30C-C609-4111-B8F7-40EE31317508}">
      <dsp:nvSpPr>
        <dsp:cNvPr id="0" name=""/>
        <dsp:cNvSpPr/>
      </dsp:nvSpPr>
      <dsp:spPr>
        <a:xfrm>
          <a:off x="5573745" y="942667"/>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DPhil projects related to your topic</a:t>
          </a:r>
          <a:endParaRPr lang="en-GB" sz="2300" kern="1200" dirty="0"/>
        </a:p>
      </dsp:txBody>
      <dsp:txXfrm>
        <a:off x="5979032" y="942667"/>
        <a:ext cx="2127755" cy="1689538"/>
      </dsp:txXfrm>
    </dsp:sp>
    <dsp:sp modelId="{A36E8E9B-ACD5-49E7-BCA3-C001295C5217}">
      <dsp:nvSpPr>
        <dsp:cNvPr id="0" name=""/>
        <dsp:cNvSpPr/>
      </dsp:nvSpPr>
      <dsp:spPr>
        <a:xfrm>
          <a:off x="5573745" y="2632205"/>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Often available in full-text</a:t>
          </a:r>
          <a:endParaRPr lang="en-GB" sz="2300" kern="1200" dirty="0"/>
        </a:p>
      </dsp:txBody>
      <dsp:txXfrm>
        <a:off x="5979032" y="2632205"/>
        <a:ext cx="2127755" cy="1689538"/>
      </dsp:txXfrm>
    </dsp:sp>
    <dsp:sp modelId="{9D74D098-BA5E-4000-9E83-BD2CB28E83F9}">
      <dsp:nvSpPr>
        <dsp:cNvPr id="0" name=""/>
        <dsp:cNvSpPr/>
      </dsp:nvSpPr>
      <dsp:spPr>
        <a:xfrm>
          <a:off x="4222789" y="267189"/>
          <a:ext cx="1688694" cy="1688694"/>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r>
            <a:rPr lang="en-GB" sz="1800" kern="1200" dirty="0">
              <a:solidFill>
                <a:schemeClr val="accent5">
                  <a:lumMod val="49000"/>
                </a:schemeClr>
              </a:solidFill>
              <a:latin typeface="Posterama"/>
            </a:rPr>
            <a:t>Theses</a:t>
          </a:r>
          <a:endParaRPr lang="en-GB" sz="1800" kern="1200" dirty="0">
            <a:solidFill>
              <a:schemeClr val="accent5">
                <a:lumMod val="49000"/>
              </a:schemeClr>
            </a:solidFill>
          </a:endParaRPr>
        </a:p>
      </dsp:txBody>
      <dsp:txXfrm>
        <a:off x="4470093" y="514493"/>
        <a:ext cx="1194086" cy="1194086"/>
      </dsp:txXfrm>
    </dsp:sp>
    <dsp:sp modelId="{01186C68-E41F-493C-9D62-39DECAE4B375}">
      <dsp:nvSpPr>
        <dsp:cNvPr id="0" name=""/>
        <dsp:cNvSpPr/>
      </dsp:nvSpPr>
      <dsp:spPr>
        <a:xfrm>
          <a:off x="9795481" y="942667"/>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Podcasts and Lectures</a:t>
          </a:r>
        </a:p>
      </dsp:txBody>
      <dsp:txXfrm>
        <a:off x="10200768" y="942667"/>
        <a:ext cx="2127755" cy="1689538"/>
      </dsp:txXfrm>
    </dsp:sp>
    <dsp:sp modelId="{BFC5B94E-E811-46B4-9D47-2014A99739FD}">
      <dsp:nvSpPr>
        <dsp:cNvPr id="0" name=""/>
        <dsp:cNvSpPr/>
      </dsp:nvSpPr>
      <dsp:spPr>
        <a:xfrm>
          <a:off x="9795481" y="2632205"/>
          <a:ext cx="2533041" cy="1689538"/>
        </a:xfrm>
        <a:prstGeom prst="rect">
          <a:avLst/>
        </a:prstGeom>
        <a:solidFill>
          <a:schemeClr val="accent1">
            <a:alpha val="90000"/>
            <a:tint val="40000"/>
            <a:hueOff val="0"/>
            <a:satOff val="0"/>
            <a:lumOff val="0"/>
            <a:alphaOff val="0"/>
          </a:schemeClr>
        </a:solidFill>
        <a:ln>
          <a:noFill/>
        </a:ln>
        <a:effectLst/>
        <a:sp3d z="-400500" extrusionH="63500" contourW="12700" prstMaterial="matte">
          <a:contourClr>
            <a:schemeClr val="lt1"/>
          </a:contourClr>
        </a:sp3d>
      </dsp:spPr>
      <dsp:style>
        <a:lnRef idx="0">
          <a:scrgbClr r="0" g="0" b="0"/>
        </a:lnRef>
        <a:fillRef idx="1">
          <a:scrgbClr r="0" g="0" b="0"/>
        </a:fillRef>
        <a:effectRef idx="2">
          <a:scrgbClr r="0" g="0" b="0"/>
        </a:effectRef>
        <a:fontRef idx="minor"/>
      </dsp:style>
      <dsp:txBody>
        <a:bodyPr spcFirstLastPara="0" vert="horz" wrap="square" lIns="0" tIns="163576" rIns="163576" bIns="163576" numCol="1" spcCol="1270" anchor="ctr" anchorCtr="0">
          <a:noAutofit/>
        </a:bodyPr>
        <a:lstStyle/>
        <a:p>
          <a:pPr marL="0" lvl="0" indent="0" algn="l" defTabSz="1022350" rtl="0">
            <a:lnSpc>
              <a:spcPct val="90000"/>
            </a:lnSpc>
            <a:spcBef>
              <a:spcPct val="0"/>
            </a:spcBef>
            <a:spcAft>
              <a:spcPct val="35000"/>
            </a:spcAft>
            <a:buNone/>
          </a:pPr>
          <a:r>
            <a:rPr lang="en-GB" sz="2300" kern="1200" dirty="0">
              <a:latin typeface="Posterama"/>
            </a:rPr>
            <a:t>Background information and context</a:t>
          </a:r>
        </a:p>
      </dsp:txBody>
      <dsp:txXfrm>
        <a:off x="10200768" y="2632205"/>
        <a:ext cx="2127755" cy="1689538"/>
      </dsp:txXfrm>
    </dsp:sp>
    <dsp:sp modelId="{2B62E19D-EA36-4B03-B4DF-7DA76F0CDCBB}">
      <dsp:nvSpPr>
        <dsp:cNvPr id="0" name=""/>
        <dsp:cNvSpPr/>
      </dsp:nvSpPr>
      <dsp:spPr>
        <a:xfrm>
          <a:off x="8444526" y="267189"/>
          <a:ext cx="1688694" cy="1688694"/>
        </a:xfrm>
        <a:prstGeom prst="ellipse">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accent5">
                  <a:lumMod val="49000"/>
                </a:schemeClr>
              </a:solidFill>
              <a:latin typeface="Posterama"/>
            </a:rPr>
            <a:t>Recordings</a:t>
          </a:r>
        </a:p>
      </dsp:txBody>
      <dsp:txXfrm>
        <a:off x="8691830" y="514493"/>
        <a:ext cx="1194086" cy="11940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A57456-157A-C12A-2FEC-91B7B9EE49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9D46761-828E-1508-56BD-BAEADF3486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95820-84BB-3447-8286-60A51307E7F2}" type="datetimeFigureOut">
              <a:rPr lang="en-US" smtClean="0"/>
              <a:t>5/15/2026</a:t>
            </a:fld>
            <a:endParaRPr lang="en-US" dirty="0"/>
          </a:p>
        </p:txBody>
      </p:sp>
      <p:sp>
        <p:nvSpPr>
          <p:cNvPr id="4" name="Footer Placeholder 3">
            <a:extLst>
              <a:ext uri="{FF2B5EF4-FFF2-40B4-BE49-F238E27FC236}">
                <a16:creationId xmlns:a16="http://schemas.microsoft.com/office/drawing/2014/main" id="{CD428A7E-6B0E-809C-73D1-4B5E2FF471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89A5AA6-0C5B-430A-E0C4-C90B2F0A1C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476440-F66F-F947-8EFC-EA5202ACFD25}" type="slidenum">
              <a:rPr lang="en-US" smtClean="0"/>
              <a:t>‹#›</a:t>
            </a:fld>
            <a:endParaRPr lang="en-US" dirty="0"/>
          </a:p>
        </p:txBody>
      </p:sp>
    </p:spTree>
    <p:extLst>
      <p:ext uri="{BB962C8B-B14F-4D97-AF65-F5344CB8AC3E}">
        <p14:creationId xmlns:p14="http://schemas.microsoft.com/office/powerpoint/2010/main" val="233711763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8FC54-6AE4-6A4A-9756-823A0F1BE5A6}" type="datetimeFigureOut">
              <a:rPr lang="en-US" smtClean="0"/>
              <a:t>5/15/2026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9E9EB-07EB-9D44-9F5A-AB1FBECCDD88}" type="slidenum">
              <a:rPr lang="en-US" smtClean="0"/>
              <a:t>‹#›</a:t>
            </a:fld>
            <a:endParaRPr lang="en-US" dirty="0"/>
          </a:p>
        </p:txBody>
      </p:sp>
    </p:spTree>
    <p:extLst>
      <p:ext uri="{BB962C8B-B14F-4D97-AF65-F5344CB8AC3E}">
        <p14:creationId xmlns:p14="http://schemas.microsoft.com/office/powerpoint/2010/main" val="154675874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ea typeface="Calibri"/>
                <a:cs typeface="Calibri"/>
              </a:rPr>
              <a:t>Introductions</a:t>
            </a:r>
            <a:endParaRPr lang="en-US"/>
          </a:p>
        </p:txBody>
      </p:sp>
    </p:spTree>
    <p:extLst>
      <p:ext uri="{BB962C8B-B14F-4D97-AF65-F5344CB8AC3E}">
        <p14:creationId xmlns:p14="http://schemas.microsoft.com/office/powerpoint/2010/main" val="1291186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If you are researching your proposal, most researchers and departments maintain websites giving details of research interests and recent publications.</a:t>
            </a:r>
          </a:p>
          <a:p>
            <a:pPr marL="171450" indent="-171450">
              <a:buFont typeface="Arial"/>
              <a:buChar char="•"/>
            </a:pPr>
            <a:r>
              <a:rPr lang="en-US" dirty="0">
                <a:ea typeface="Calibri"/>
                <a:cs typeface="Calibri"/>
              </a:rPr>
              <a:t>Many publications will be found in the </a:t>
            </a:r>
            <a:r>
              <a:rPr lang="en-US">
                <a:ea typeface="Calibri"/>
                <a:cs typeface="Calibri"/>
              </a:rPr>
              <a:t>institutional</a:t>
            </a:r>
            <a:r>
              <a:rPr lang="en-US" dirty="0">
                <a:ea typeface="Calibri"/>
                <a:cs typeface="Calibri"/>
              </a:rPr>
              <a:t> repositories just mentioned.</a:t>
            </a:r>
          </a:p>
          <a:p>
            <a:pPr marL="171450" indent="-171450">
              <a:buFont typeface="Arial"/>
              <a:buChar char="•"/>
            </a:pPr>
            <a:r>
              <a:rPr lang="en-US" dirty="0">
                <a:ea typeface="Calibri"/>
                <a:cs typeface="Calibri"/>
              </a:rPr>
              <a:t>Most databases and catalogues will also allow you to </a:t>
            </a:r>
            <a:r>
              <a:rPr lang="en-US">
                <a:ea typeface="Calibri"/>
                <a:cs typeface="Calibri"/>
              </a:rPr>
              <a:t>perform</a:t>
            </a:r>
            <a:r>
              <a:rPr lang="en-US" dirty="0">
                <a:ea typeface="Calibri"/>
                <a:cs typeface="Calibri"/>
              </a:rPr>
              <a:t> an</a:t>
            </a:r>
            <a:r>
              <a:rPr lang="en-US">
                <a:ea typeface="Calibri"/>
                <a:cs typeface="Calibri"/>
              </a:rPr>
              <a:t> author search so you can track down publications by researchers you are interested in working with. </a:t>
            </a:r>
            <a:endParaRPr lang="en-US" dirty="0">
              <a:ea typeface="Calibri"/>
              <a:cs typeface="Calibri"/>
            </a:endParaRPr>
          </a:p>
        </p:txBody>
      </p:sp>
    </p:spTree>
    <p:extLst>
      <p:ext uri="{BB962C8B-B14F-4D97-AF65-F5344CB8AC3E}">
        <p14:creationId xmlns:p14="http://schemas.microsoft.com/office/powerpoint/2010/main" val="839820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Consider making use of you local libraries. </a:t>
            </a:r>
          </a:p>
          <a:p>
            <a:pPr marL="285750" indent="-285750">
              <a:buFont typeface="Arial"/>
              <a:buChar char="•"/>
            </a:pPr>
            <a:r>
              <a:rPr lang="en-US">
                <a:ea typeface="Calibri"/>
                <a:cs typeface="Calibri"/>
              </a:rPr>
              <a:t>Many public libraries can allow you to access paywalled research publication through the Access to Research scheme. You can check on the Access to research website if your local library is included in the scheme.</a:t>
            </a:r>
            <a:endParaRPr lang="en-US" dirty="0">
              <a:ea typeface="Calibri"/>
              <a:cs typeface="Calibri"/>
            </a:endParaRPr>
          </a:p>
          <a:p>
            <a:pPr marL="285750" indent="-285750">
              <a:buFont typeface="Arial"/>
              <a:buChar char="•"/>
            </a:pPr>
            <a:r>
              <a:rPr lang="en-US">
                <a:ea typeface="Calibri"/>
                <a:cs typeface="Calibri"/>
              </a:rPr>
              <a:t>Most public libraries will also offer an interlibrary loan scheme, although they may charge for this service. </a:t>
            </a:r>
          </a:p>
          <a:p>
            <a:pPr marL="285750" indent="-285750">
              <a:buFont typeface="Arial"/>
              <a:buChar char="•"/>
            </a:pPr>
            <a:r>
              <a:rPr lang="en-US" dirty="0">
                <a:ea typeface="Calibri"/>
                <a:cs typeface="Calibri"/>
              </a:rPr>
              <a:t>If you have a local </a:t>
            </a:r>
            <a:r>
              <a:rPr lang="en-US">
                <a:ea typeface="Calibri"/>
                <a:cs typeface="Calibri"/>
              </a:rPr>
              <a:t>University, they may be able to offer walk-in access to both physical and some online resources. </a:t>
            </a:r>
            <a:endParaRPr lang="en-US" dirty="0">
              <a:ea typeface="Calibri"/>
              <a:cs typeface="Calibri"/>
            </a:endParaRPr>
          </a:p>
          <a:p>
            <a:pPr marL="285750" indent="-285750">
              <a:buFont typeface="Arial"/>
              <a:buChar char="•"/>
            </a:pPr>
            <a:r>
              <a:rPr lang="en-US">
                <a:ea typeface="Calibri"/>
                <a:cs typeface="Calibri"/>
              </a:rPr>
              <a:t>Policies vary, so please check with your local University library. </a:t>
            </a:r>
            <a:endParaRPr lang="en-US" dirty="0">
              <a:ea typeface="Calibri"/>
              <a:cs typeface="Calibri"/>
            </a:endParaRPr>
          </a:p>
        </p:txBody>
      </p:sp>
    </p:spTree>
    <p:extLst>
      <p:ext uri="{BB962C8B-B14F-4D97-AF65-F5344CB8AC3E}">
        <p14:creationId xmlns:p14="http://schemas.microsoft.com/office/powerpoint/2010/main" val="1150150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There are other free tools that can really help with your research as you identify literature to use to write your application. </a:t>
            </a:r>
          </a:p>
          <a:p>
            <a:pPr marL="285750" indent="-285750">
              <a:buFont typeface="Arial"/>
              <a:buChar char="•"/>
            </a:pPr>
            <a:r>
              <a:rPr lang="en-US" dirty="0">
                <a:ea typeface="Calibri"/>
                <a:cs typeface="Calibri"/>
              </a:rPr>
              <a:t>Reference management software allows you to keep track of all the material you have been finding and reading and will help speed up your writing by automatically formatting your citations and </a:t>
            </a:r>
            <a:r>
              <a:rPr lang="en-US">
                <a:ea typeface="Calibri"/>
                <a:cs typeface="Calibri"/>
              </a:rPr>
              <a:t>reference</a:t>
            </a:r>
            <a:r>
              <a:rPr lang="en-US" dirty="0">
                <a:ea typeface="Calibri"/>
                <a:cs typeface="Calibri"/>
              </a:rPr>
              <a:t> lists as you write. </a:t>
            </a:r>
          </a:p>
          <a:p>
            <a:pPr marL="285750" indent="-285750">
              <a:buFont typeface="Arial"/>
              <a:buChar char="•"/>
            </a:pPr>
            <a:r>
              <a:rPr lang="en-US" dirty="0">
                <a:ea typeface="Calibri"/>
                <a:cs typeface="Calibri"/>
              </a:rPr>
              <a:t>There are lots of different refence managers </a:t>
            </a:r>
            <a:r>
              <a:rPr lang="en-US">
                <a:ea typeface="Calibri"/>
                <a:cs typeface="Calibri"/>
              </a:rPr>
              <a:t>available</a:t>
            </a:r>
            <a:r>
              <a:rPr lang="en-US" dirty="0">
                <a:ea typeface="Calibri"/>
                <a:cs typeface="Calibri"/>
              </a:rPr>
              <a:t>, but a popular and well supported example is Zotero.</a:t>
            </a:r>
          </a:p>
          <a:p>
            <a:pPr marL="285750" indent="-285750">
              <a:buFont typeface="Arial"/>
              <a:buChar char="•"/>
            </a:pPr>
            <a:r>
              <a:rPr lang="en-US">
                <a:ea typeface="Calibri"/>
                <a:cs typeface="Calibri"/>
              </a:rPr>
              <a:t>There are many free, online learning resources that will help you get started with Zotero. </a:t>
            </a:r>
            <a:endParaRPr lang="en-US" dirty="0">
              <a:ea typeface="Calibri"/>
              <a:cs typeface="Calibri"/>
            </a:endParaRPr>
          </a:p>
        </p:txBody>
      </p:sp>
    </p:spTree>
    <p:extLst>
      <p:ext uri="{BB962C8B-B14F-4D97-AF65-F5344CB8AC3E}">
        <p14:creationId xmlns:p14="http://schemas.microsoft.com/office/powerpoint/2010/main" val="3905039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ea typeface="Calibri"/>
                <a:cs typeface="Calibri"/>
              </a:rPr>
              <a:t>Hopefully this talk has given you some helpful ideas about where you can start your research, and shown how much scientific research you can access even outside a University!</a:t>
            </a:r>
          </a:p>
          <a:p>
            <a:pPr marL="285750" indent="-285750">
              <a:buFont typeface="Arial"/>
              <a:buChar char="•"/>
            </a:pPr>
            <a:r>
              <a:rPr lang="en-US" dirty="0">
                <a:ea typeface="Calibri"/>
                <a:cs typeface="Calibri"/>
              </a:rPr>
              <a:t>To accompany this presentation, we have made a series of four videos that go into more detail about the online resources and services mentioned in </a:t>
            </a:r>
            <a:r>
              <a:rPr lang="en-US" dirty="0" err="1">
                <a:ea typeface="Calibri"/>
                <a:cs typeface="Calibri"/>
              </a:rPr>
              <a:t>thi</a:t>
            </a:r>
            <a:r>
              <a:rPr lang="en-US" dirty="0">
                <a:ea typeface="Calibri"/>
                <a:cs typeface="Calibri"/>
              </a:rPr>
              <a:t>s talk and demonstrate how to access and use them.</a:t>
            </a:r>
          </a:p>
          <a:p>
            <a:pPr marL="285750" indent="-285750">
              <a:buFont typeface="Arial"/>
              <a:buChar char="•"/>
            </a:pPr>
            <a:r>
              <a:rPr lang="en-US" dirty="0">
                <a:ea typeface="Calibri"/>
                <a:cs typeface="Calibri"/>
              </a:rPr>
              <a:t>We have a reading list which includes links to all those videos and the different websites and database we've shown you today. </a:t>
            </a:r>
          </a:p>
          <a:p>
            <a:pPr marL="285750" indent="-285750">
              <a:buFont typeface="Arial"/>
              <a:buChar char="•"/>
            </a:pPr>
            <a:r>
              <a:rPr lang="en-US" dirty="0">
                <a:ea typeface="Calibri"/>
                <a:cs typeface="Calibri"/>
              </a:rPr>
              <a:t>There are also training materials </a:t>
            </a:r>
            <a:r>
              <a:rPr lang="en-US">
                <a:ea typeface="Calibri"/>
                <a:cs typeface="Calibri"/>
              </a:rPr>
              <a:t>for Zotero which we have linked to in the reading list.</a:t>
            </a:r>
          </a:p>
          <a:p>
            <a:pPr marL="285750" indent="-285750">
              <a:buFont typeface="Arial"/>
              <a:buChar char="•"/>
            </a:pPr>
            <a:r>
              <a:rPr lang="en-US">
                <a:ea typeface="Calibri"/>
                <a:cs typeface="Calibri"/>
              </a:rPr>
              <a:t>Scan the QR code to get started. </a:t>
            </a:r>
            <a:endParaRPr lang="en-US" dirty="0">
              <a:ea typeface="Calibri"/>
              <a:cs typeface="Calibri"/>
            </a:endParaRPr>
          </a:p>
        </p:txBody>
      </p:sp>
    </p:spTree>
    <p:extLst>
      <p:ext uri="{BB962C8B-B14F-4D97-AF65-F5344CB8AC3E}">
        <p14:creationId xmlns:p14="http://schemas.microsoft.com/office/powerpoint/2010/main" val="34552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Thank you for listening and we wi</a:t>
            </a:r>
            <a:r>
              <a:rPr lang="en-US">
                <a:ea typeface="Calibri"/>
                <a:cs typeface="Calibri"/>
              </a:rPr>
              <a:t>sh you the best of luck in researching your applications! </a:t>
            </a:r>
            <a:endParaRPr lang="en-US" dirty="0">
              <a:ea typeface="Calibri"/>
              <a:cs typeface="Calibri"/>
            </a:endParaRPr>
          </a:p>
        </p:txBody>
      </p:sp>
    </p:spTree>
    <p:extLst>
      <p:ext uri="{BB962C8B-B14F-4D97-AF65-F5344CB8AC3E}">
        <p14:creationId xmlns:p14="http://schemas.microsoft.com/office/powerpoint/2010/main" val="1536345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In this talk we will </a:t>
            </a:r>
            <a:r>
              <a:rPr lang="en-US">
                <a:ea typeface="Calibri"/>
                <a:cs typeface="Calibri"/>
              </a:rPr>
              <a:t>introduce you to some of the resources you can use to find scientific information for free on the web that you can use to support researching your application.</a:t>
            </a:r>
            <a:endParaRPr lang="en-US" dirty="0">
              <a:ea typeface="Calibri"/>
              <a:cs typeface="Calibri"/>
            </a:endParaRPr>
          </a:p>
          <a:p>
            <a:pPr marL="171450" indent="-171450">
              <a:buFont typeface="Arial"/>
              <a:buChar char="•"/>
            </a:pPr>
            <a:r>
              <a:rPr lang="en-US" dirty="0">
                <a:ea typeface="Calibri"/>
                <a:cs typeface="Calibri"/>
              </a:rPr>
              <a:t>In particular we'll show you where to look for free, peer-reviewed book and scientific journal content.</a:t>
            </a:r>
          </a:p>
          <a:p>
            <a:pPr marL="171450" indent="-171450">
              <a:buFont typeface="Arial"/>
              <a:buChar char="•"/>
            </a:pPr>
            <a:r>
              <a:rPr lang="en-US">
                <a:ea typeface="Calibri"/>
                <a:cs typeface="Calibri"/>
              </a:rPr>
              <a:t>Where to can research your topic using online literature databases.</a:t>
            </a:r>
          </a:p>
          <a:p>
            <a:pPr marL="171450" indent="-171450">
              <a:buFont typeface="Arial"/>
              <a:buChar char="•"/>
            </a:pPr>
            <a:r>
              <a:rPr lang="en-US" dirty="0">
                <a:ea typeface="Calibri"/>
                <a:cs typeface="Calibri"/>
              </a:rPr>
              <a:t>How to find out about curren</a:t>
            </a:r>
            <a:r>
              <a:rPr lang="en-US">
                <a:ea typeface="Calibri"/>
                <a:cs typeface="Calibri"/>
              </a:rPr>
              <a:t>t research and the study areas of different researchers. </a:t>
            </a:r>
          </a:p>
          <a:p>
            <a:pPr marL="171450" indent="-171450">
              <a:buFont typeface="Arial"/>
              <a:buChar char="•"/>
            </a:pPr>
            <a:r>
              <a:rPr lang="en-US">
                <a:ea typeface="Calibri"/>
                <a:cs typeface="Calibri"/>
              </a:rPr>
              <a:t>Making the most of public and local university library services that you may have access to. </a:t>
            </a:r>
            <a:endParaRPr lang="en-US" dirty="0">
              <a:ea typeface="Calibri"/>
              <a:cs typeface="Calibri"/>
            </a:endParaRPr>
          </a:p>
        </p:txBody>
      </p:sp>
    </p:spTree>
    <p:extLst>
      <p:ext uri="{BB962C8B-B14F-4D97-AF65-F5344CB8AC3E}">
        <p14:creationId xmlns:p14="http://schemas.microsoft.com/office/powerpoint/2010/main" val="2167908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Over the last decade, more and more scientific research has become available to anybody for free.</a:t>
            </a:r>
          </a:p>
          <a:p>
            <a:pPr marL="171450" indent="-171450">
              <a:buFont typeface="Arial"/>
              <a:buChar char="•"/>
            </a:pPr>
            <a:r>
              <a:rPr lang="en-US" dirty="0">
                <a:ea typeface="Calibri"/>
                <a:cs typeface="Calibri"/>
              </a:rPr>
              <a:t>In the past, you needed to have a membership to an </a:t>
            </a:r>
            <a:r>
              <a:rPr lang="en-US" dirty="0" err="1">
                <a:ea typeface="Calibri"/>
                <a:cs typeface="Calibri"/>
              </a:rPr>
              <a:t>organisation</a:t>
            </a:r>
            <a:r>
              <a:rPr lang="en-US" dirty="0">
                <a:ea typeface="Calibri"/>
                <a:cs typeface="Calibri"/>
              </a:rPr>
              <a:t> like a University that paid subscription fees for journals to be able to read articles. </a:t>
            </a:r>
          </a:p>
          <a:p>
            <a:pPr marL="171450" indent="-171450">
              <a:buFont typeface="Arial"/>
              <a:buChar char="•"/>
            </a:pPr>
            <a:r>
              <a:rPr lang="en-US" dirty="0">
                <a:ea typeface="Calibri"/>
                <a:cs typeface="Calibri"/>
              </a:rPr>
              <a:t>Now, many researchers publish their articles open access, meaning that anybody can download and read their research.</a:t>
            </a:r>
          </a:p>
          <a:p>
            <a:pPr marL="171450" indent="-171450">
              <a:buFont typeface="Arial"/>
              <a:buChar char="•"/>
            </a:pPr>
            <a:r>
              <a:rPr lang="en-US" dirty="0">
                <a:ea typeface="Calibri"/>
                <a:cs typeface="Calibri"/>
              </a:rPr>
              <a:t>This open research is still published in peer-reviewed scientific journals and has to adhere to the same quality standards as research put out by traditional research publications. </a:t>
            </a:r>
          </a:p>
        </p:txBody>
      </p:sp>
    </p:spTree>
    <p:extLst>
      <p:ext uri="{BB962C8B-B14F-4D97-AF65-F5344CB8AC3E}">
        <p14:creationId xmlns:p14="http://schemas.microsoft.com/office/powerpoint/2010/main" val="3941068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The scientific </a:t>
            </a:r>
            <a:r>
              <a:rPr lang="en-US">
                <a:ea typeface="Calibri"/>
                <a:cs typeface="Calibri"/>
              </a:rPr>
              <a:t>literature is vast!</a:t>
            </a:r>
          </a:p>
          <a:p>
            <a:pPr marL="171450" indent="-171450">
              <a:buFont typeface="Arial"/>
              <a:buChar char="•"/>
            </a:pPr>
            <a:r>
              <a:rPr lang="en-US" dirty="0">
                <a:ea typeface="Calibri"/>
                <a:cs typeface="Calibri"/>
              </a:rPr>
              <a:t>The trick is to be able to pick out the content you want from everything that is </a:t>
            </a:r>
            <a:r>
              <a:rPr lang="en-US">
                <a:ea typeface="Calibri"/>
                <a:cs typeface="Calibri"/>
              </a:rPr>
              <a:t>available</a:t>
            </a:r>
            <a:r>
              <a:rPr lang="en-US" dirty="0">
                <a:ea typeface="Calibri"/>
                <a:cs typeface="Calibri"/>
              </a:rPr>
              <a:t>. </a:t>
            </a:r>
          </a:p>
          <a:p>
            <a:pPr marL="171450" indent="-171450">
              <a:buFont typeface="Arial"/>
              <a:buChar char="•"/>
            </a:pPr>
            <a:r>
              <a:rPr lang="en-US">
                <a:ea typeface="Calibri"/>
                <a:cs typeface="Calibri"/>
              </a:rPr>
              <a:t>Library catalogues often cover not only physical collections but also books that are available electronically and journal articles. Most library catalogues are free to access over the web. </a:t>
            </a:r>
          </a:p>
          <a:p>
            <a:pPr marL="171450" indent="-171450">
              <a:buFont typeface="Arial"/>
              <a:buChar char="•"/>
            </a:pPr>
            <a:r>
              <a:rPr lang="en-US" dirty="0">
                <a:ea typeface="Calibri"/>
                <a:cs typeface="Calibri"/>
              </a:rPr>
              <a:t>Literature databases allow you to search across thousands or even millions of papers from many different journals. They contain sophisticated search tools that allow you to create complex searches that can pin down research about specific topics. </a:t>
            </a:r>
          </a:p>
          <a:p>
            <a:pPr marL="171450" indent="-171450">
              <a:buFont typeface="Arial"/>
              <a:buChar char="•"/>
            </a:pPr>
            <a:r>
              <a:rPr lang="en-US" dirty="0">
                <a:ea typeface="Calibri"/>
                <a:cs typeface="Calibri"/>
              </a:rPr>
              <a:t>Many literature databases are subscription only, but there are also free databases like PubMed </a:t>
            </a:r>
            <a:r>
              <a:rPr lang="en-US">
                <a:ea typeface="Calibri"/>
                <a:cs typeface="Calibri"/>
              </a:rPr>
              <a:t>available</a:t>
            </a:r>
            <a:r>
              <a:rPr lang="en-US" dirty="0">
                <a:ea typeface="Calibri"/>
                <a:cs typeface="Calibri"/>
              </a:rPr>
              <a:t> for anybody to use. </a:t>
            </a:r>
          </a:p>
        </p:txBody>
      </p:sp>
    </p:spTree>
    <p:extLst>
      <p:ext uri="{BB962C8B-B14F-4D97-AF65-F5344CB8AC3E}">
        <p14:creationId xmlns:p14="http://schemas.microsoft.com/office/powerpoint/2010/main" val="249041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Usually your search will start with some keywords related to topic you are trying to find information about.</a:t>
            </a:r>
          </a:p>
          <a:p>
            <a:pPr marL="171450" indent="-171450">
              <a:buFont typeface="Arial"/>
              <a:buChar char="•"/>
            </a:pPr>
            <a:r>
              <a:rPr lang="en-US" dirty="0">
                <a:ea typeface="Calibri"/>
                <a:cs typeface="Calibri"/>
              </a:rPr>
              <a:t>Refine your results by just finding the latest articles, focusing on freely available open access content, or look at publications in different languages. </a:t>
            </a:r>
          </a:p>
          <a:p>
            <a:pPr marL="171450" indent="-171450">
              <a:buFont typeface="Arial"/>
              <a:buChar char="•"/>
            </a:pPr>
            <a:r>
              <a:rPr lang="en-US" dirty="0">
                <a:ea typeface="Calibri"/>
                <a:cs typeface="Calibri"/>
              </a:rPr>
              <a:t>Sort your results to help highlight the most recent or </a:t>
            </a:r>
            <a:r>
              <a:rPr lang="en-US">
                <a:ea typeface="Calibri"/>
                <a:cs typeface="Calibri"/>
              </a:rPr>
              <a:t>relevant</a:t>
            </a:r>
            <a:r>
              <a:rPr lang="en-US" dirty="0">
                <a:ea typeface="Calibri"/>
                <a:cs typeface="Calibri"/>
              </a:rPr>
              <a:t> publications.</a:t>
            </a:r>
          </a:p>
          <a:p>
            <a:pPr marL="171450" indent="-171450">
              <a:buFont typeface="Arial"/>
              <a:buChar char="•"/>
            </a:pPr>
            <a:r>
              <a:rPr lang="en-US" dirty="0">
                <a:ea typeface="Calibri"/>
                <a:cs typeface="Calibri"/>
              </a:rPr>
              <a:t>Export by printing records, E-mail or sending records to reference </a:t>
            </a:r>
            <a:r>
              <a:rPr lang="en-US">
                <a:ea typeface="Calibri"/>
                <a:cs typeface="Calibri"/>
              </a:rPr>
              <a:t>management</a:t>
            </a:r>
            <a:r>
              <a:rPr lang="en-US" dirty="0">
                <a:ea typeface="Calibri"/>
                <a:cs typeface="Calibri"/>
              </a:rPr>
              <a:t> software. </a:t>
            </a:r>
          </a:p>
        </p:txBody>
      </p:sp>
    </p:spTree>
    <p:extLst>
      <p:ext uri="{BB962C8B-B14F-4D97-AF65-F5344CB8AC3E}">
        <p14:creationId xmlns:p14="http://schemas.microsoft.com/office/powerpoint/2010/main" val="553439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Academic journals now often publish either in a fully open access format, or in a hybrid format including a mixture of open and paywalled </a:t>
            </a:r>
            <a:r>
              <a:rPr lang="en-US">
                <a:ea typeface="Calibri"/>
                <a:cs typeface="Calibri"/>
              </a:rPr>
              <a:t>articles.</a:t>
            </a:r>
          </a:p>
          <a:p>
            <a:pPr marL="171450" indent="-171450">
              <a:buFont typeface="Arial"/>
              <a:buChar char="•"/>
            </a:pPr>
            <a:r>
              <a:rPr lang="en-US" dirty="0">
                <a:ea typeface="Calibri"/>
                <a:cs typeface="Calibri"/>
              </a:rPr>
              <a:t>The DOAJ indexes peer reviewed, academic journals that are all fully open access. You can browse journals by category or search for articles </a:t>
            </a:r>
            <a:r>
              <a:rPr lang="en-US">
                <a:ea typeface="Calibri"/>
                <a:cs typeface="Calibri"/>
              </a:rPr>
              <a:t>across the journals in DOAJ.</a:t>
            </a:r>
          </a:p>
          <a:p>
            <a:pPr marL="171450" indent="-171450">
              <a:buFont typeface="Arial"/>
              <a:buChar char="•"/>
            </a:pPr>
            <a:r>
              <a:rPr lang="en-US">
                <a:ea typeface="Calibri"/>
                <a:cs typeface="Calibri"/>
              </a:rPr>
              <a:t>PubMed is a literature database that is particularly useful for find research in biomedical and life sciences research. It is free for anybody to access and indexes thousands of articles. </a:t>
            </a:r>
            <a:endParaRPr lang="en-US" dirty="0">
              <a:ea typeface="Calibri"/>
              <a:cs typeface="Calibri"/>
            </a:endParaRPr>
          </a:p>
          <a:p>
            <a:pPr marL="171450" indent="-171450">
              <a:buFont typeface="Arial"/>
              <a:buChar char="•"/>
            </a:pPr>
            <a:r>
              <a:rPr lang="en-US" dirty="0">
                <a:ea typeface="Calibri"/>
                <a:cs typeface="Calibri"/>
              </a:rPr>
              <a:t>You can ask PubMed to filter your results so that you only see free, open access content making it easy to get access to research you can actually read in full. </a:t>
            </a:r>
          </a:p>
        </p:txBody>
      </p:sp>
    </p:spTree>
    <p:extLst>
      <p:ext uri="{BB962C8B-B14F-4D97-AF65-F5344CB8AC3E}">
        <p14:creationId xmlns:p14="http://schemas.microsoft.com/office/powerpoint/2010/main" val="67882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ea typeface="Calibri"/>
                <a:cs typeface="Calibri"/>
              </a:rPr>
              <a:t>Many science books are now available online for free.</a:t>
            </a:r>
            <a:endParaRPr lang="en-US" dirty="0">
              <a:ea typeface="Calibri"/>
              <a:cs typeface="Calibri"/>
            </a:endParaRPr>
          </a:p>
          <a:p>
            <a:pPr marL="171450" indent="-171450">
              <a:buFont typeface="Arial"/>
              <a:buChar char="•"/>
            </a:pPr>
            <a:r>
              <a:rPr lang="en-US">
                <a:ea typeface="Calibri"/>
                <a:cs typeface="Calibri"/>
              </a:rPr>
              <a:t>The DOAB includes thousands of peer reviewed books. You can browse by subject or search for specific titles.</a:t>
            </a:r>
          </a:p>
          <a:p>
            <a:pPr marL="171450" indent="-171450">
              <a:buFont typeface="Arial"/>
              <a:buChar char="•"/>
            </a:pPr>
            <a:r>
              <a:rPr lang="en-US" dirty="0">
                <a:ea typeface="Calibri"/>
                <a:cs typeface="Calibri"/>
              </a:rPr>
              <a:t>SOLO is the University of Oxford's library catalogue. Although it catalogues the physical book collection which can only be accessed within libraries in Oxford, it also includes many free </a:t>
            </a:r>
            <a:r>
              <a:rPr lang="en-US" dirty="0" err="1">
                <a:ea typeface="Calibri"/>
                <a:cs typeface="Calibri"/>
              </a:rPr>
              <a:t>ebooks</a:t>
            </a:r>
            <a:r>
              <a:rPr lang="en-US" dirty="0">
                <a:ea typeface="Calibri"/>
                <a:cs typeface="Calibri"/>
              </a:rPr>
              <a:t>, including older, </a:t>
            </a:r>
            <a:r>
              <a:rPr lang="en-US" dirty="0" err="1">
                <a:ea typeface="Calibri"/>
                <a:cs typeface="Calibri"/>
              </a:rPr>
              <a:t>digitised</a:t>
            </a:r>
            <a:r>
              <a:rPr lang="en-US" dirty="0">
                <a:ea typeface="Calibri"/>
                <a:cs typeface="Calibri"/>
              </a:rPr>
              <a:t> material and more recent publications available open access from major academic publishers.</a:t>
            </a:r>
          </a:p>
          <a:p>
            <a:pPr marL="171450" indent="-171450">
              <a:buFont typeface="Arial"/>
              <a:buChar char="•"/>
            </a:pPr>
            <a:r>
              <a:rPr lang="en-US" dirty="0">
                <a:ea typeface="Calibri"/>
                <a:cs typeface="Calibri"/>
              </a:rPr>
              <a:t>You can filter your results in SOLO to allow you to focus on just the free, </a:t>
            </a:r>
            <a:r>
              <a:rPr lang="en-US">
                <a:ea typeface="Calibri"/>
                <a:cs typeface="Calibri"/>
              </a:rPr>
              <a:t>electronically</a:t>
            </a:r>
            <a:r>
              <a:rPr lang="en-US" dirty="0">
                <a:ea typeface="Calibri"/>
                <a:cs typeface="Calibri"/>
              </a:rPr>
              <a:t> available books.</a:t>
            </a:r>
          </a:p>
        </p:txBody>
      </p:sp>
    </p:spTree>
    <p:extLst>
      <p:ext uri="{BB962C8B-B14F-4D97-AF65-F5344CB8AC3E}">
        <p14:creationId xmlns:p14="http://schemas.microsoft.com/office/powerpoint/2010/main" val="4076995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The academic literature you have access to is broader </a:t>
            </a:r>
            <a:r>
              <a:rPr lang="en-US">
                <a:ea typeface="Calibri"/>
                <a:cs typeface="Calibri"/>
              </a:rPr>
              <a:t>than just journal articles.</a:t>
            </a:r>
          </a:p>
          <a:p>
            <a:pPr marL="171450" indent="-171450">
              <a:buFont typeface="Arial"/>
              <a:buChar char="•"/>
            </a:pPr>
            <a:r>
              <a:rPr lang="en-US" dirty="0">
                <a:ea typeface="Calibri"/>
                <a:cs typeface="Calibri"/>
              </a:rPr>
              <a:t>Preprints are 'draft' versions of research papers that scientists make available ahead of formal publications in journals. They are free to access and can give you a valuable insight into cutting edge research.</a:t>
            </a:r>
          </a:p>
          <a:p>
            <a:pPr marL="171450" indent="-171450">
              <a:buFont typeface="Arial"/>
              <a:buChar char="•"/>
            </a:pPr>
            <a:r>
              <a:rPr lang="en-US" dirty="0">
                <a:ea typeface="Calibri"/>
                <a:cs typeface="Calibri"/>
              </a:rPr>
              <a:t>It's important to remember that pre-prints have not yet been through formal peer-review so reliability and accuracy can be an issue. </a:t>
            </a:r>
          </a:p>
          <a:p>
            <a:pPr marL="171450" indent="-171450">
              <a:buFont typeface="Arial"/>
              <a:buChar char="•"/>
            </a:pPr>
            <a:r>
              <a:rPr lang="en-US" dirty="0" err="1">
                <a:ea typeface="Calibri"/>
                <a:cs typeface="Calibri"/>
              </a:rPr>
              <a:t>PrePrint</a:t>
            </a:r>
            <a:r>
              <a:rPr lang="en-US" dirty="0">
                <a:ea typeface="Calibri"/>
                <a:cs typeface="Calibri"/>
              </a:rPr>
              <a:t> servers on the web focus on different research areas like physics, earth sciences and biology.</a:t>
            </a:r>
          </a:p>
          <a:p>
            <a:pPr marL="171450" indent="-171450">
              <a:buFont typeface="Arial"/>
              <a:buChar char="•"/>
            </a:pPr>
            <a:r>
              <a:rPr lang="en-US" dirty="0">
                <a:ea typeface="Calibri"/>
                <a:cs typeface="Calibri"/>
              </a:rPr>
              <a:t>Many DPhil Thesis are available in full text from University repositories. These can be great for getting an insight into the work already done on your or </a:t>
            </a:r>
            <a:r>
              <a:rPr lang="en-US">
                <a:ea typeface="Calibri"/>
                <a:cs typeface="Calibri"/>
              </a:rPr>
              <a:t>related</a:t>
            </a:r>
            <a:r>
              <a:rPr lang="en-US" dirty="0">
                <a:ea typeface="Calibri"/>
                <a:cs typeface="Calibri"/>
              </a:rPr>
              <a:t> topics.</a:t>
            </a:r>
          </a:p>
          <a:p>
            <a:pPr marL="171450" indent="-171450">
              <a:buFont typeface="Arial"/>
              <a:buChar char="•"/>
            </a:pPr>
            <a:r>
              <a:rPr lang="en-US" dirty="0">
                <a:ea typeface="Calibri"/>
                <a:cs typeface="Calibri"/>
              </a:rPr>
              <a:t>Some universities make </a:t>
            </a:r>
            <a:r>
              <a:rPr lang="en-US">
                <a:ea typeface="Calibri"/>
                <a:cs typeface="Calibri"/>
              </a:rPr>
              <a:t>available free podcasts and lectures that can provide background and context to the research that is taking place. </a:t>
            </a:r>
          </a:p>
        </p:txBody>
      </p:sp>
    </p:spTree>
    <p:extLst>
      <p:ext uri="{BB962C8B-B14F-4D97-AF65-F5344CB8AC3E}">
        <p14:creationId xmlns:p14="http://schemas.microsoft.com/office/powerpoint/2010/main" val="414309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Most universities have online research </a:t>
            </a:r>
            <a:r>
              <a:rPr lang="en-US">
                <a:ea typeface="Calibri"/>
                <a:cs typeface="Calibri"/>
              </a:rPr>
              <a:t>repositories which act as a 'shop window' for research taking place at the institution. </a:t>
            </a:r>
          </a:p>
          <a:p>
            <a:pPr marL="171450" indent="-171450">
              <a:buFont typeface="Arial"/>
              <a:buChar char="•"/>
            </a:pPr>
            <a:r>
              <a:rPr lang="en-US" dirty="0">
                <a:ea typeface="Calibri"/>
                <a:cs typeface="Calibri"/>
              </a:rPr>
              <a:t>You can often access free articles, book chapters, conference posters and datasets produced by researchers at the institution. </a:t>
            </a:r>
          </a:p>
          <a:p>
            <a:pPr marL="171450" indent="-171450">
              <a:buFont typeface="Arial"/>
              <a:buChar char="•"/>
            </a:pPr>
            <a:r>
              <a:rPr lang="en-US" dirty="0">
                <a:ea typeface="Calibri"/>
                <a:cs typeface="Calibri"/>
              </a:rPr>
              <a:t>The table shows examples of different repositories available from the Universities involved in </a:t>
            </a:r>
            <a:r>
              <a:rPr lang="en-US" dirty="0" err="1">
                <a:ea typeface="Calibri"/>
                <a:cs typeface="Calibri"/>
              </a:rPr>
              <a:t>RePOWER</a:t>
            </a:r>
            <a:r>
              <a:rPr lang="en-US" dirty="0">
                <a:ea typeface="Calibri"/>
                <a:cs typeface="Calibri"/>
              </a:rPr>
              <a:t>. </a:t>
            </a:r>
          </a:p>
        </p:txBody>
      </p:sp>
    </p:spTree>
    <p:extLst>
      <p:ext uri="{BB962C8B-B14F-4D97-AF65-F5344CB8AC3E}">
        <p14:creationId xmlns:p14="http://schemas.microsoft.com/office/powerpoint/2010/main" val="3457442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6609C33-D605-6146-1378-F67C572F05C1}"/>
              </a:ext>
            </a:extLst>
          </p:cNvPr>
          <p:cNvSpPr/>
          <p:nvPr userDrawn="1"/>
        </p:nvSpPr>
        <p:spPr>
          <a:xfrm>
            <a:off x="0" y="0"/>
            <a:ext cx="12192000" cy="6858000"/>
          </a:xfrm>
          <a:custGeom>
            <a:avLst/>
            <a:gdLst>
              <a:gd name="connsiteX0" fmla="*/ 304800 w 12192000"/>
              <a:gd name="connsiteY0" fmla="*/ 266701 h 6858000"/>
              <a:gd name="connsiteX1" fmla="*/ 304800 w 12192000"/>
              <a:gd name="connsiteY1" fmla="*/ 6591300 h 6858000"/>
              <a:gd name="connsiteX2" fmla="*/ 11887200 w 12192000"/>
              <a:gd name="connsiteY2" fmla="*/ 6591300 h 6858000"/>
              <a:gd name="connsiteX3" fmla="*/ 11887200 w 12192000"/>
              <a:gd name="connsiteY3" fmla="*/ 266701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04800" y="266701"/>
                </a:moveTo>
                <a:lnTo>
                  <a:pt x="304800" y="6591300"/>
                </a:lnTo>
                <a:lnTo>
                  <a:pt x="11887200" y="6591300"/>
                </a:lnTo>
                <a:lnTo>
                  <a:pt x="11887200" y="266701"/>
                </a:lnTo>
                <a:close/>
                <a:moveTo>
                  <a:pt x="0" y="0"/>
                </a:moveTo>
                <a:lnTo>
                  <a:pt x="12192000" y="0"/>
                </a:lnTo>
                <a:lnTo>
                  <a:pt x="1219200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42398E06-9E0E-BC81-DEB5-1DB2F8635C23}"/>
              </a:ext>
            </a:extLst>
          </p:cNvPr>
          <p:cNvSpPr>
            <a:spLocks noGrp="1"/>
          </p:cNvSpPr>
          <p:nvPr>
            <p:ph type="title"/>
          </p:nvPr>
        </p:nvSpPr>
        <p:spPr>
          <a:xfrm>
            <a:off x="838200" y="1417320"/>
            <a:ext cx="10515600" cy="4023360"/>
          </a:xfrm>
        </p:spPr>
        <p:txBody>
          <a:bodyPr anchor="ctr"/>
          <a:lstStyle>
            <a:lvl1pPr algn="ctr">
              <a:defRPr sz="5400"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6044184"/>
            <a:ext cx="9144000" cy="356616"/>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6DDC5B68-548C-395D-B9A9-EA694F6CB59F}"/>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069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itle 1">
            <a:extLst>
              <a:ext uri="{FF2B5EF4-FFF2-40B4-BE49-F238E27FC236}">
                <a16:creationId xmlns:a16="http://schemas.microsoft.com/office/drawing/2014/main" id="{89BC2AC2-003C-AACD-1271-F2F8FBE8FD3D}"/>
              </a:ext>
            </a:extLst>
          </p:cNvPr>
          <p:cNvSpPr>
            <a:spLocks noGrp="1"/>
          </p:cNvSpPr>
          <p:nvPr>
            <p:ph type="title"/>
          </p:nvPr>
        </p:nvSpPr>
        <p:spPr>
          <a:xfrm>
            <a:off x="1280160" y="1097280"/>
            <a:ext cx="9820656" cy="914400"/>
          </a:xfrm>
        </p:spPr>
        <p:txBody>
          <a:bodyPr anchor="t" anchorCtr="0"/>
          <a:lstStyle>
            <a:lvl1pPr>
              <a:defRPr sz="32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D758F50-A87C-F2A1-40E8-08F07081E9C3}"/>
              </a:ext>
            </a:extLst>
          </p:cNvPr>
          <p:cNvSpPr>
            <a:spLocks noGrp="1"/>
          </p:cNvSpPr>
          <p:nvPr>
            <p:ph sz="half" idx="1"/>
          </p:nvPr>
        </p:nvSpPr>
        <p:spPr>
          <a:xfrm>
            <a:off x="1280160" y="2377440"/>
            <a:ext cx="4572000" cy="3429000"/>
          </a:xfrm>
          <a:noFill/>
        </p:spPr>
        <p:txBody>
          <a:bodyPr lIns="0" tIns="0" rIns="0" bIns="0">
            <a:normAutofit/>
          </a:bodyPr>
          <a:lstStyle>
            <a:lvl1pPr marL="228600" indent="-228600">
              <a:lnSpc>
                <a:spcPct val="90000"/>
              </a:lnSpc>
              <a:spcBef>
                <a:spcPts val="1400"/>
              </a:spcBef>
              <a:buSzPct val="80000"/>
              <a:defRPr sz="1800" b="1"/>
            </a:lvl1pPr>
            <a:lvl2pPr marL="457200" indent="0">
              <a:lnSpc>
                <a:spcPct val="90000"/>
              </a:lnSpc>
              <a:spcBef>
                <a:spcPts val="1400"/>
              </a:spcBef>
              <a:buSzPct val="80000"/>
              <a:buNone/>
              <a:defRPr sz="1800"/>
            </a:lvl2pPr>
            <a:lvl3pPr marL="914400">
              <a:lnSpc>
                <a:spcPct val="90000"/>
              </a:lnSpc>
              <a:spcBef>
                <a:spcPts val="1400"/>
              </a:spcBef>
              <a:buSzPct val="80000"/>
              <a:defRPr sz="1800"/>
            </a:lvl3pPr>
            <a:lvl4pPr marL="914400" indent="0">
              <a:lnSpc>
                <a:spcPct val="90000"/>
              </a:lnSpc>
              <a:spcBef>
                <a:spcPts val="1400"/>
              </a:spcBef>
              <a:buSzPct val="80000"/>
              <a:buNone/>
              <a:defRPr sz="1800"/>
            </a:lvl4pPr>
            <a:lvl5pPr marL="1371600">
              <a:lnSpc>
                <a:spcPct val="90000"/>
              </a:lnSpc>
              <a:spcBef>
                <a:spcPts val="1400"/>
              </a:spcBef>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023B02AB-1DB6-AF79-E1B3-175C76BE57ED}"/>
              </a:ext>
            </a:extLst>
          </p:cNvPr>
          <p:cNvSpPr>
            <a:spLocks noGrp="1"/>
          </p:cNvSpPr>
          <p:nvPr>
            <p:ph sz="half" idx="2"/>
          </p:nvPr>
        </p:nvSpPr>
        <p:spPr>
          <a:xfrm>
            <a:off x="6227064" y="2377440"/>
            <a:ext cx="4645152" cy="3429000"/>
          </a:xfrm>
          <a:noFill/>
        </p:spPr>
        <p:txBody>
          <a:bodyPr lIns="0" tIns="0" rIns="0" bIns="0">
            <a:normAutofit/>
          </a:bodyPr>
          <a:lstStyle>
            <a:lvl1pPr marL="457200">
              <a:spcBef>
                <a:spcPts val="1400"/>
              </a:spcBef>
              <a:buSzPct val="80000"/>
              <a:defRPr sz="1800"/>
            </a:lvl1pPr>
            <a:lvl2pPr marL="914400">
              <a:buSzPct val="80000"/>
              <a:defRPr sz="1800"/>
            </a:lvl2pPr>
            <a:lvl3pPr marL="1371600">
              <a:buSzPct val="80000"/>
              <a:defRPr sz="1800"/>
            </a:lvl3pPr>
            <a:lvl4pPr marL="1828800">
              <a:buSzPct val="80000"/>
              <a:defRPr sz="1800"/>
            </a:lvl4pPr>
            <a:lvl5pPr marL="2286000">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C2041A78-2CBE-4D73-EF5D-E65139C79DC2}"/>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424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3" name="Title 1">
            <a:extLst>
              <a:ext uri="{FF2B5EF4-FFF2-40B4-BE49-F238E27FC236}">
                <a16:creationId xmlns:a16="http://schemas.microsoft.com/office/drawing/2014/main" id="{A659BA83-0C6E-2A70-AED3-E386CABE654A}"/>
              </a:ext>
            </a:extLst>
          </p:cNvPr>
          <p:cNvSpPr>
            <a:spLocks noGrp="1"/>
          </p:cNvSpPr>
          <p:nvPr>
            <p:ph type="title"/>
          </p:nvPr>
        </p:nvSpPr>
        <p:spPr>
          <a:xfrm>
            <a:off x="1280160" y="1097280"/>
            <a:ext cx="9601200" cy="914400"/>
          </a:xfrm>
        </p:spPr>
        <p:txBody>
          <a:bodyPr anchor="t" anchorCtr="0"/>
          <a:lstStyle>
            <a:lvl1pPr>
              <a:defRPr sz="3200"/>
            </a:lvl1pPr>
          </a:lstStyle>
          <a:p>
            <a:r>
              <a:rPr lang="en-US"/>
              <a:t>Click to edit Master title style</a:t>
            </a:r>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1280160" y="2377440"/>
            <a:ext cx="9619488" cy="3429000"/>
          </a:xfrm>
        </p:spPr>
        <p:txBody>
          <a:bodyPr/>
          <a:lstStyle>
            <a:lvl1pPr marL="0" indent="0">
              <a:buNone/>
              <a:defRPr/>
            </a:lvl1pPr>
          </a:lstStyle>
          <a:p>
            <a:r>
              <a:rPr lang="en-US"/>
              <a:t>Click icon to add table</a:t>
            </a:r>
            <a:endParaRPr lang="en-US" dirty="0"/>
          </a:p>
        </p:txBody>
      </p:sp>
      <p:cxnSp>
        <p:nvCxnSpPr>
          <p:cNvPr id="7" name="Straight Connector 6">
            <a:extLst>
              <a:ext uri="{FF2B5EF4-FFF2-40B4-BE49-F238E27FC236}">
                <a16:creationId xmlns:a16="http://schemas.microsoft.com/office/drawing/2014/main" id="{5D612406-06E6-DCE4-7F2F-D98836A802A6}"/>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88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280160" y="1097280"/>
            <a:ext cx="9821955" cy="9144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1280160" y="2377440"/>
            <a:ext cx="4663440" cy="3566160"/>
          </a:xfrm>
          <a:solidFill>
            <a:schemeClr val="accent4"/>
          </a:solidFill>
        </p:spPr>
        <p:txBody>
          <a:bodyPr lIns="365760" tIns="365760" rIns="365760" bIns="365760">
            <a:normAutofit/>
          </a:bodyPr>
          <a:lstStyle>
            <a:lvl1pPr marL="457200">
              <a:spcBef>
                <a:spcPts val="1400"/>
              </a:spcBef>
              <a:buClr>
                <a:schemeClr val="tx1"/>
              </a:buClr>
              <a:buSzPct val="80000"/>
              <a:defRPr sz="1800"/>
            </a:lvl1pPr>
            <a:lvl2pPr marL="914400">
              <a:buClr>
                <a:schemeClr val="tx1"/>
              </a:buClr>
              <a:buSzPct val="80000"/>
              <a:defRPr sz="1600"/>
            </a:lvl2pPr>
            <a:lvl3pPr marL="1371600">
              <a:buClr>
                <a:schemeClr val="tx1"/>
              </a:buClr>
              <a:buSzPct val="80000"/>
              <a:defRPr sz="1400"/>
            </a:lvl3pPr>
            <a:lvl4pPr marL="1828800">
              <a:buClr>
                <a:schemeClr val="tx1"/>
              </a:buClr>
              <a:buSzPct val="80000"/>
              <a:defRPr sz="1200"/>
            </a:lvl4pPr>
            <a:lvl5pPr marL="2286000">
              <a:buClr>
                <a:schemeClr val="tx1"/>
              </a:buClr>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6309360" y="2377440"/>
            <a:ext cx="4663440" cy="3566160"/>
          </a:xfrm>
          <a:solidFill>
            <a:schemeClr val="accent4"/>
          </a:solidFill>
        </p:spPr>
        <p:txBody>
          <a:bodyPr lIns="365760" tIns="365760" rIns="365760" bIns="365760">
            <a:normAutofit/>
          </a:bodyPr>
          <a:lstStyle>
            <a:lvl1pPr marL="457200">
              <a:spcBef>
                <a:spcPts val="1400"/>
              </a:spcBef>
              <a:buClr>
                <a:schemeClr val="tx1"/>
              </a:buClr>
              <a:buSzPct val="80000"/>
              <a:defRPr sz="1800" cap="all" baseline="0"/>
            </a:lvl1pPr>
            <a:lvl2pPr marL="914400">
              <a:buClr>
                <a:schemeClr val="tx1"/>
              </a:buClr>
              <a:buSzPct val="80000"/>
              <a:defRPr sz="1600"/>
            </a:lvl2pPr>
            <a:lvl3pPr marL="1371600">
              <a:buClr>
                <a:schemeClr val="tx1"/>
              </a:buClr>
              <a:buSzPct val="80000"/>
              <a:defRPr sz="1400"/>
            </a:lvl3pPr>
            <a:lvl4pPr marL="1828800">
              <a:buClr>
                <a:schemeClr val="tx1"/>
              </a:buClr>
              <a:buSzPct val="80000"/>
              <a:defRPr sz="1200"/>
            </a:lvl4pPr>
            <a:lvl5pPr marL="2286000">
              <a:buClr>
                <a:schemeClr val="tx1"/>
              </a:buClr>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8" name="Straight Connector 7">
            <a:extLst>
              <a:ext uri="{FF2B5EF4-FFF2-40B4-BE49-F238E27FC236}">
                <a16:creationId xmlns:a16="http://schemas.microsoft.com/office/drawing/2014/main" id="{941554B7-BB36-76F6-DD79-11088AA69E82}"/>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339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BAFD431-F46D-3701-6A51-738ADAF3A5E3}"/>
              </a:ext>
            </a:extLst>
          </p:cNvPr>
          <p:cNvSpPr>
            <a:spLocks noGrp="1"/>
          </p:cNvSpPr>
          <p:nvPr>
            <p:ph type="title"/>
          </p:nvPr>
        </p:nvSpPr>
        <p:spPr>
          <a:xfrm>
            <a:off x="841248" y="3163824"/>
            <a:ext cx="10515600" cy="2322576"/>
          </a:xfrm>
          <a:prstGeom prst="rect">
            <a:avLst/>
          </a:prstGeom>
          <a:noFill/>
        </p:spPr>
        <p:txBody>
          <a:bodyPr wrap="square" bIns="0" anchor="ctr">
            <a:noAutofit/>
          </a:bodyPr>
          <a:lstStyle>
            <a:lvl1pPr algn="ctr">
              <a:defRPr sz="5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AFD788D-D699-2BA7-3637-AA3B48C09084}"/>
              </a:ext>
            </a:extLst>
          </p:cNvPr>
          <p:cNvSpPr>
            <a:spLocks noGrp="1"/>
          </p:cNvSpPr>
          <p:nvPr>
            <p:ph type="pic" sz="quarter" idx="13"/>
          </p:nvPr>
        </p:nvSpPr>
        <p:spPr>
          <a:xfrm>
            <a:off x="4953000" y="548640"/>
            <a:ext cx="2286000" cy="2286000"/>
          </a:xfrm>
          <a:prstGeom prst="ellipse">
            <a:avLst/>
          </a:prstGeom>
        </p:spPr>
        <p:txBody>
          <a:bodyPr anchor="t"/>
          <a:lstStyle>
            <a:lvl1pPr marL="0" indent="0" algn="ctr">
              <a:buNone/>
              <a:defRPr sz="1050">
                <a:solidFill>
                  <a:schemeClr val="tx1"/>
                </a:solidFill>
              </a:defRPr>
            </a:lvl1pPr>
          </a:lstStyle>
          <a:p>
            <a:r>
              <a:rPr lang="en-US"/>
              <a:t>Click icon to add picture</a:t>
            </a:r>
            <a:endParaRPr lang="en-US" dirty="0"/>
          </a:p>
        </p:txBody>
      </p:sp>
      <p:sp>
        <p:nvSpPr>
          <p:cNvPr id="13" name="Text Placeholder 12">
            <a:extLst>
              <a:ext uri="{FF2B5EF4-FFF2-40B4-BE49-F238E27FC236}">
                <a16:creationId xmlns:a16="http://schemas.microsoft.com/office/drawing/2014/main" id="{7808A0C0-A02B-D1C7-6DE5-CA25624AD099}"/>
              </a:ext>
            </a:extLst>
          </p:cNvPr>
          <p:cNvSpPr>
            <a:spLocks noGrp="1"/>
          </p:cNvSpPr>
          <p:nvPr>
            <p:ph type="body" sz="quarter" idx="14"/>
          </p:nvPr>
        </p:nvSpPr>
        <p:spPr>
          <a:xfrm>
            <a:off x="1572768" y="6044184"/>
            <a:ext cx="9116568" cy="365760"/>
          </a:xfrm>
        </p:spPr>
        <p:txBody>
          <a:bodyPr anchor="t"/>
          <a:lstStyle>
            <a:lvl1pPr marL="0" indent="0" algn="ctr">
              <a:lnSpc>
                <a:spcPct val="90000"/>
              </a:lnSpc>
              <a:spcBef>
                <a:spcPts val="0"/>
              </a:spcBef>
              <a:buNone/>
              <a:defRPr sz="2400" cap="all" baseline="0"/>
            </a:lvl1pPr>
          </a:lstStyle>
          <a:p>
            <a:pPr lvl="0"/>
            <a:r>
              <a:rPr lang="en-US"/>
              <a:t>Click to edit Master text styles</a:t>
            </a:r>
          </a:p>
        </p:txBody>
      </p:sp>
      <p:sp>
        <p:nvSpPr>
          <p:cNvPr id="3" name="Rectangle 2">
            <a:extLst>
              <a:ext uri="{FF2B5EF4-FFF2-40B4-BE49-F238E27FC236}">
                <a16:creationId xmlns:a16="http://schemas.microsoft.com/office/drawing/2014/main" id="{7ECE7D81-1954-1B1F-C0AC-21C85AFD3C1E}"/>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911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righ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F738F023-8BDF-71DB-D6AB-776F7C6413B2}"/>
              </a:ext>
            </a:extLst>
          </p:cNvPr>
          <p:cNvSpPr/>
          <p:nvPr userDrawn="1"/>
        </p:nvSpPr>
        <p:spPr>
          <a:xfrm>
            <a:off x="8610600" y="0"/>
            <a:ext cx="3581400" cy="6858000"/>
          </a:xfrm>
          <a:custGeom>
            <a:avLst/>
            <a:gdLst>
              <a:gd name="connsiteX0" fmla="*/ 0 w 3581400"/>
              <a:gd name="connsiteY0" fmla="*/ 0 h 6858000"/>
              <a:gd name="connsiteX1" fmla="*/ 3581400 w 3581400"/>
              <a:gd name="connsiteY1" fmla="*/ 0 h 6858000"/>
              <a:gd name="connsiteX2" fmla="*/ 3581400 w 3581400"/>
              <a:gd name="connsiteY2" fmla="*/ 6858000 h 6858000"/>
              <a:gd name="connsiteX3" fmla="*/ 0 w 3581400"/>
              <a:gd name="connsiteY3" fmla="*/ 6858000 h 6858000"/>
              <a:gd name="connsiteX4" fmla="*/ 0 w 3581400"/>
              <a:gd name="connsiteY4" fmla="*/ 6172201 h 6858000"/>
              <a:gd name="connsiteX5" fmla="*/ 2971800 w 3581400"/>
              <a:gd name="connsiteY5" fmla="*/ 6172201 h 6858000"/>
              <a:gd name="connsiteX6" fmla="*/ 2971800 w 3581400"/>
              <a:gd name="connsiteY6" fmla="*/ 685800 h 6858000"/>
              <a:gd name="connsiteX7" fmla="*/ 0 w 3581400"/>
              <a:gd name="connsiteY7" fmla="*/ 685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1400" h="6858000">
                <a:moveTo>
                  <a:pt x="0" y="0"/>
                </a:moveTo>
                <a:lnTo>
                  <a:pt x="3581400" y="0"/>
                </a:lnTo>
                <a:lnTo>
                  <a:pt x="3581400" y="6858000"/>
                </a:lnTo>
                <a:lnTo>
                  <a:pt x="0" y="6858000"/>
                </a:lnTo>
                <a:lnTo>
                  <a:pt x="0" y="6172201"/>
                </a:lnTo>
                <a:lnTo>
                  <a:pt x="2971800" y="6172201"/>
                </a:lnTo>
                <a:lnTo>
                  <a:pt x="2971800" y="685800"/>
                </a:lnTo>
                <a:lnTo>
                  <a:pt x="0" y="685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280160" y="1097280"/>
            <a:ext cx="4114800" cy="2286000"/>
          </a:xfrm>
        </p:spPr>
        <p:txBody>
          <a:bodyPr/>
          <a:lstStyle>
            <a:lvl1pPr>
              <a:defRPr sz="3200"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280160" y="3566160"/>
            <a:ext cx="4114800" cy="2651760"/>
          </a:xfrm>
        </p:spPr>
        <p:txBody>
          <a:bodyPr>
            <a:normAutofit/>
          </a:bodyPr>
          <a:lstStyle>
            <a:lvl1pPr marL="457200" indent="-457200">
              <a:lnSpc>
                <a:spcPct val="100000"/>
              </a:lnSpc>
              <a:spcBef>
                <a:spcPts val="1400"/>
              </a:spcBef>
              <a:buClr>
                <a:schemeClr val="accent1"/>
              </a:buClr>
              <a:buFont typeface="Courier New" panose="02070309020205020404" pitchFamily="49" charset="0"/>
              <a:buChar char="o"/>
              <a:defRPr sz="2400" cap="all" spc="0" baseline="0"/>
            </a:lvl1pPr>
            <a:lvl2pPr marL="914400">
              <a:defRPr spc="0" baseline="0"/>
            </a:lvl2pPr>
            <a:lvl3pPr marL="1371600">
              <a:defRPr spc="0" baseline="0"/>
            </a:lvl3pPr>
            <a:lvl4pPr marL="1828800">
              <a:defRPr spc="0" baseline="0"/>
            </a:lvl4pPr>
            <a:lvl5pPr marL="2286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90AD0F96-99DE-C9D9-569E-AE6FC6307EA7}"/>
              </a:ext>
            </a:extLst>
          </p:cNvPr>
          <p:cNvSpPr>
            <a:spLocks noGrp="1"/>
          </p:cNvSpPr>
          <p:nvPr>
            <p:ph type="pic" sz="quarter" idx="13"/>
          </p:nvPr>
        </p:nvSpPr>
        <p:spPr>
          <a:xfrm>
            <a:off x="5687568" y="1435608"/>
            <a:ext cx="5897880" cy="3977640"/>
          </a:xfrm>
          <a:noFill/>
        </p:spPr>
        <p:txBody>
          <a:bodyPr anchor="ctr"/>
          <a:lstStyle>
            <a:lvl1pPr marL="0" indent="0" algn="ctr">
              <a:buNone/>
              <a:defRPr/>
            </a:lvl1pPr>
          </a:lstStyle>
          <a:p>
            <a:r>
              <a:rPr lang="en-US"/>
              <a:t>Click icon to add picture</a:t>
            </a:r>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cxnSp>
        <p:nvCxnSpPr>
          <p:cNvPr id="13" name="Straight Connector 12">
            <a:extLst>
              <a:ext uri="{FF2B5EF4-FFF2-40B4-BE49-F238E27FC236}">
                <a16:creationId xmlns:a16="http://schemas.microsoft.com/office/drawing/2014/main" id="{323EB7E3-3953-BAB4-1B15-383082C6C31E}"/>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81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841248" y="2697480"/>
            <a:ext cx="10515600" cy="2606040"/>
          </a:xfrm>
        </p:spPr>
        <p:txBody>
          <a:bodyPr anchor="ctr">
            <a:normAutofit/>
          </a:bodyPr>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841248" y="6044184"/>
            <a:ext cx="10515600" cy="457200"/>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0" y="0"/>
            <a:ext cx="12188952" cy="2368296"/>
          </a:xfrm>
        </p:spPr>
        <p:txBody>
          <a:bodyPr/>
          <a:lstStyle>
            <a:lvl1pPr marL="0" indent="0">
              <a:buNone/>
              <a:defRPr/>
            </a:lvl1pPr>
          </a:lstStyle>
          <a:p>
            <a:r>
              <a:rPr lang="en-US"/>
              <a:t>Click icon to add picture</a:t>
            </a:r>
            <a:endParaRPr lang="en-US" dirty="0"/>
          </a:p>
        </p:txBody>
      </p:sp>
      <p:sp>
        <p:nvSpPr>
          <p:cNvPr id="12" name="Rectangle 11">
            <a:extLst>
              <a:ext uri="{FF2B5EF4-FFF2-40B4-BE49-F238E27FC236}">
                <a16:creationId xmlns:a16="http://schemas.microsoft.com/office/drawing/2014/main" id="{103AD4F0-8C4C-FC68-2450-06419A6D0131}"/>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215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A510974D-B222-2876-052D-21F0E075D288}"/>
              </a:ext>
            </a:extLst>
          </p:cNvPr>
          <p:cNvSpPr/>
          <p:nvPr userDrawn="1"/>
        </p:nvSpPr>
        <p:spPr>
          <a:xfrm>
            <a:off x="0" y="0"/>
            <a:ext cx="12192000" cy="4457700"/>
          </a:xfrm>
          <a:custGeom>
            <a:avLst/>
            <a:gdLst>
              <a:gd name="connsiteX0" fmla="*/ 0 w 12192000"/>
              <a:gd name="connsiteY0" fmla="*/ 0 h 4457700"/>
              <a:gd name="connsiteX1" fmla="*/ 12192000 w 12192000"/>
              <a:gd name="connsiteY1" fmla="*/ 0 h 4457700"/>
              <a:gd name="connsiteX2" fmla="*/ 12192000 w 12192000"/>
              <a:gd name="connsiteY2" fmla="*/ 4457700 h 4457700"/>
              <a:gd name="connsiteX3" fmla="*/ 11563350 w 12192000"/>
              <a:gd name="connsiteY3" fmla="*/ 4457700 h 4457700"/>
              <a:gd name="connsiteX4" fmla="*/ 11563350 w 12192000"/>
              <a:gd name="connsiteY4" fmla="*/ 685800 h 4457700"/>
              <a:gd name="connsiteX5" fmla="*/ 628650 w 12192000"/>
              <a:gd name="connsiteY5" fmla="*/ 685800 h 4457700"/>
              <a:gd name="connsiteX6" fmla="*/ 628650 w 12192000"/>
              <a:gd name="connsiteY6" fmla="*/ 4457700 h 4457700"/>
              <a:gd name="connsiteX7" fmla="*/ 0 w 12192000"/>
              <a:gd name="connsiteY7" fmla="*/ 4457700 h 44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457700">
                <a:moveTo>
                  <a:pt x="0" y="0"/>
                </a:moveTo>
                <a:lnTo>
                  <a:pt x="12192000" y="0"/>
                </a:lnTo>
                <a:lnTo>
                  <a:pt x="12192000" y="4457700"/>
                </a:lnTo>
                <a:lnTo>
                  <a:pt x="11563350" y="4457700"/>
                </a:lnTo>
                <a:lnTo>
                  <a:pt x="11563350" y="685800"/>
                </a:lnTo>
                <a:lnTo>
                  <a:pt x="628650" y="685800"/>
                </a:lnTo>
                <a:lnTo>
                  <a:pt x="628650" y="4457700"/>
                </a:lnTo>
                <a:lnTo>
                  <a:pt x="0" y="4457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978408" y="1143000"/>
            <a:ext cx="10241280" cy="22860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p:nvPr>
        </p:nvSpPr>
        <p:spPr>
          <a:xfrm>
            <a:off x="2075688" y="3803904"/>
            <a:ext cx="8046720" cy="9144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Rectangle 15">
            <a:extLst>
              <a:ext uri="{FF2B5EF4-FFF2-40B4-BE49-F238E27FC236}">
                <a16:creationId xmlns:a16="http://schemas.microsoft.com/office/drawing/2014/main" id="{8A1A471A-8A28-B00F-72E9-849D5E6B7257}"/>
              </a:ext>
            </a:extLst>
          </p:cNvPr>
          <p:cNvSpPr/>
          <p:nvPr userDrawn="1"/>
        </p:nvSpPr>
        <p:spPr>
          <a:xfrm>
            <a:off x="5891213" y="5628222"/>
            <a:ext cx="409575" cy="883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52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BB82FF-5339-5456-4D30-0C2DA7907AAE}"/>
              </a:ext>
            </a:extLst>
          </p:cNvPr>
          <p:cNvSpPr/>
          <p:nvPr userDrawn="1"/>
        </p:nvSpPr>
        <p:spPr>
          <a:xfrm>
            <a:off x="0" y="0"/>
            <a:ext cx="356616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5340096" y="1097280"/>
            <a:ext cx="6217920" cy="1828800"/>
          </a:xfrm>
        </p:spPr>
        <p:txBody>
          <a:bodyPr/>
          <a:lstStyle>
            <a:lvl1pPr>
              <a:defRPr sz="3200" spc="3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2C39A257-2366-FF6B-67AD-9342B6B0B682}"/>
              </a:ext>
            </a:extLst>
          </p:cNvPr>
          <p:cNvSpPr>
            <a:spLocks noGrp="1"/>
          </p:cNvSpPr>
          <p:nvPr>
            <p:ph type="pic" sz="quarter" idx="13"/>
          </p:nvPr>
        </p:nvSpPr>
        <p:spPr>
          <a:xfrm>
            <a:off x="1298448" y="1828800"/>
            <a:ext cx="3200400" cy="3200400"/>
          </a:xfrm>
          <a:prstGeom prst="ellipse">
            <a:avLst/>
          </a:prstGeom>
        </p:spPr>
        <p:txBody>
          <a:bodyPr/>
          <a:lstStyle>
            <a:lvl1pPr marL="0" indent="0">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5340096" y="3429000"/>
            <a:ext cx="6217920" cy="2743200"/>
          </a:xfrm>
        </p:spPr>
        <p:txBody>
          <a:bodyPr>
            <a:normAutofit/>
          </a:bodyPr>
          <a:lstStyle>
            <a:lvl1pPr marL="457200">
              <a:spcBef>
                <a:spcPts val="1400"/>
              </a:spcBef>
              <a:buSzPct val="80000"/>
              <a:defRPr cap="all" spc="0" baseline="0"/>
            </a:lvl1pPr>
            <a:lvl2pPr marL="914400">
              <a:buSzPct val="80000"/>
              <a:defRPr spc="0" baseline="0"/>
            </a:lvl2pPr>
            <a:lvl3pPr marL="1371600">
              <a:buSzPct val="80000"/>
              <a:defRPr spc="0" baseline="0"/>
            </a:lvl3pPr>
            <a:lvl4pPr marL="1828800">
              <a:buSzPct val="80000"/>
              <a:defRPr spc="0" baseline="0"/>
            </a:lvl4pPr>
            <a:lvl5pPr marL="2286000">
              <a:buSzPct val="80000"/>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D17F99EA-AB5F-24F3-D971-2B9BDE3B4F3C}"/>
              </a:ext>
            </a:extLst>
          </p:cNvPr>
          <p:cNvSpPr txBox="1"/>
          <p:nvPr userDrawn="1"/>
        </p:nvSpPr>
        <p:spPr>
          <a:xfrm>
            <a:off x="641838" y="5547946"/>
            <a:ext cx="184731" cy="369332"/>
          </a:xfrm>
          <a:prstGeom prst="rect">
            <a:avLst/>
          </a:prstGeom>
          <a:noFill/>
        </p:spPr>
        <p:txBody>
          <a:bodyPr wrap="none" rtlCol="0">
            <a:spAutoFit/>
          </a:bodyPr>
          <a:lstStyle/>
          <a:p>
            <a:endParaRPr lang="en-US" dirty="0"/>
          </a:p>
        </p:txBody>
      </p:sp>
      <p:sp>
        <p:nvSpPr>
          <p:cNvPr id="9" name="Slide Number Placeholder 8">
            <a:extLst>
              <a:ext uri="{FF2B5EF4-FFF2-40B4-BE49-F238E27FC236}">
                <a16:creationId xmlns:a16="http://schemas.microsoft.com/office/drawing/2014/main" id="{969BB099-33E8-8B24-7E54-70E7457A1C7B}"/>
              </a:ext>
            </a:extLst>
          </p:cNvPr>
          <p:cNvSpPr>
            <a:spLocks noGrp="1"/>
          </p:cNvSpPr>
          <p:nvPr>
            <p:ph type="sldNum" sz="quarter" idx="11"/>
          </p:nvPr>
        </p:nvSpPr>
        <p:spPr/>
        <p:txBody>
          <a:bodyPr/>
          <a:lstStyle/>
          <a:p>
            <a:fld id="{75DF2D63-3FF5-D547-96B9-BE9CCD1ABA58}" type="slidenum">
              <a:rPr lang="en-US" smtClean="0"/>
              <a:t>‹#›</a:t>
            </a:fld>
            <a:endParaRPr lang="en-US" dirty="0"/>
          </a:p>
        </p:txBody>
      </p:sp>
      <p:cxnSp>
        <p:nvCxnSpPr>
          <p:cNvPr id="5" name="Straight Connector 4">
            <a:extLst>
              <a:ext uri="{FF2B5EF4-FFF2-40B4-BE49-F238E27FC236}">
                <a16:creationId xmlns:a16="http://schemas.microsoft.com/office/drawing/2014/main" id="{ADA4A755-28B6-5A01-94AB-C3CCC4368885}"/>
              </a:ext>
            </a:extLst>
          </p:cNvPr>
          <p:cNvCxnSpPr>
            <a:cxnSpLocks/>
          </p:cNvCxnSpPr>
          <p:nvPr userDrawn="1"/>
        </p:nvCxnSpPr>
        <p:spPr>
          <a:xfrm>
            <a:off x="5340096"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33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1524000" y="1481328"/>
            <a:ext cx="9144000" cy="3895344"/>
          </a:xfrm>
          <a:solidFill>
            <a:schemeClr val="bg1"/>
          </a:solidFill>
        </p:spPr>
        <p:txBody>
          <a:bodyPr/>
          <a:lstStyle>
            <a:lvl1pPr marL="0" indent="0">
              <a:buNone/>
              <a:defRPr/>
            </a:lvl1pPr>
          </a:lstStyle>
          <a:p>
            <a:r>
              <a:rPr lang="en-US"/>
              <a:t>Click icon to add picture</a:t>
            </a:r>
            <a:endParaRPr lang="en-US" dirty="0"/>
          </a:p>
        </p:txBody>
      </p:sp>
      <p:sp>
        <p:nvSpPr>
          <p:cNvPr id="11" name="Title 1">
            <a:extLst>
              <a:ext uri="{FF2B5EF4-FFF2-40B4-BE49-F238E27FC236}">
                <a16:creationId xmlns:a16="http://schemas.microsoft.com/office/drawing/2014/main" id="{076C4EAC-BBDE-1963-BD72-3BD2A47DC59C}"/>
              </a:ext>
            </a:extLst>
          </p:cNvPr>
          <p:cNvSpPr>
            <a:spLocks noGrp="1"/>
          </p:cNvSpPr>
          <p:nvPr>
            <p:ph type="ctrTitle"/>
          </p:nvPr>
        </p:nvSpPr>
        <p:spPr>
          <a:xfrm>
            <a:off x="1984248" y="1920240"/>
            <a:ext cx="8229600" cy="3017520"/>
          </a:xfrm>
        </p:spPr>
        <p:txBody>
          <a:bodyPr anchor="ctr"/>
          <a:lstStyle>
            <a:lvl1pPr algn="ctr">
              <a:defRPr sz="5400"/>
            </a:lvl1pPr>
          </a:lstStyle>
          <a:p>
            <a:r>
              <a:rPr lang="en-US"/>
              <a:t>Click to edit Master title style</a:t>
            </a:r>
            <a:endParaRPr lang="en-US" dirty="0"/>
          </a:p>
        </p:txBody>
      </p:sp>
    </p:spTree>
    <p:extLst>
      <p:ext uri="{BB962C8B-B14F-4D97-AF65-F5344CB8AC3E}">
        <p14:creationId xmlns:p14="http://schemas.microsoft.com/office/powerpoint/2010/main" val="241548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BCF04C-49F6-66E8-41A0-B3C371944EA1}"/>
              </a:ext>
            </a:extLst>
          </p:cNvPr>
          <p:cNvSpPr/>
          <p:nvPr userDrawn="1"/>
        </p:nvSpPr>
        <p:spPr>
          <a:xfrm>
            <a:off x="6705600" y="0"/>
            <a:ext cx="5486400"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280160" y="3931920"/>
            <a:ext cx="5029200" cy="1828800"/>
          </a:xfrm>
        </p:spPr>
        <p:txBody>
          <a:bodyPr anchor="b" anchorCtr="0"/>
          <a:lstStyle>
            <a:lvl1pPr>
              <a:defRPr sz="3200"/>
            </a:lvl1pPr>
          </a:lstStyle>
          <a:p>
            <a:r>
              <a:rPr lang="en-US"/>
              <a:t>Click to edit Master title style</a:t>
            </a:r>
            <a:endParaRPr lang="en-US" dirty="0"/>
          </a:p>
        </p:txBody>
      </p:sp>
      <p:sp>
        <p:nvSpPr>
          <p:cNvPr id="9" name="Picture Placeholder 7">
            <a:extLst>
              <a:ext uri="{FF2B5EF4-FFF2-40B4-BE49-F238E27FC236}">
                <a16:creationId xmlns:a16="http://schemas.microsoft.com/office/drawing/2014/main" id="{DDE351D0-FB9C-3473-AF28-52927741728E}"/>
              </a:ext>
            </a:extLst>
          </p:cNvPr>
          <p:cNvSpPr>
            <a:spLocks noGrp="1"/>
          </p:cNvSpPr>
          <p:nvPr>
            <p:ph type="pic" sz="quarter" idx="14"/>
          </p:nvPr>
        </p:nvSpPr>
        <p:spPr>
          <a:xfrm>
            <a:off x="1280160" y="548640"/>
            <a:ext cx="3017520" cy="3017520"/>
          </a:xfrm>
          <a:prstGeom prst="ellipse">
            <a:avLst/>
          </a:prstGeom>
        </p:spPr>
        <p:txBody>
          <a:bodyPr/>
          <a:lstStyle>
            <a:lvl1pPr marL="0" indent="0">
              <a:buNone/>
              <a:defRPr/>
            </a:lvl1pPr>
          </a:lstStyle>
          <a:p>
            <a:r>
              <a:rPr lang="en-US"/>
              <a:t>Click icon to add picture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7205472" y="731520"/>
            <a:ext cx="4306824" cy="5394960"/>
          </a:xfrm>
        </p:spPr>
        <p:txBody>
          <a:bodyPr anchor="b">
            <a:normAutofit/>
          </a:bodyPr>
          <a:lstStyle>
            <a:lvl1pPr marL="457200">
              <a:spcBef>
                <a:spcPts val="1400"/>
              </a:spcBef>
              <a:buClr>
                <a:schemeClr val="tx1"/>
              </a:buClr>
              <a:buSzPct val="80000"/>
              <a:defRPr cap="all" baseline="0"/>
            </a:lvl1pPr>
            <a:lvl2pPr marL="914400">
              <a:buClr>
                <a:schemeClr val="tx1"/>
              </a:buClr>
              <a:buSzPct val="80000"/>
              <a:defRPr/>
            </a:lvl2pPr>
            <a:lvl3pPr marL="1371600">
              <a:buClr>
                <a:schemeClr val="tx1"/>
              </a:buClr>
              <a:buSzPct val="80000"/>
              <a:defRPr/>
            </a:lvl3pPr>
            <a:lvl4pPr marL="1828800">
              <a:buClr>
                <a:schemeClr val="tx1"/>
              </a:buClr>
              <a:buSzPct val="80000"/>
              <a:defRPr/>
            </a:lvl4pPr>
            <a:lvl5pPr marL="2286000">
              <a:buClr>
                <a:schemeClr val="tx1"/>
              </a:buClr>
              <a:buSzPct val="8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10" name="Straight Connector 9">
            <a:extLst>
              <a:ext uri="{FF2B5EF4-FFF2-40B4-BE49-F238E27FC236}">
                <a16:creationId xmlns:a16="http://schemas.microsoft.com/office/drawing/2014/main" id="{C1171EC5-29BE-C106-1E9B-0CBDB598A131}"/>
              </a:ext>
            </a:extLst>
          </p:cNvPr>
          <p:cNvCxnSpPr>
            <a:cxnSpLocks/>
          </p:cNvCxnSpPr>
          <p:nvPr userDrawn="1"/>
        </p:nvCxnSpPr>
        <p:spPr>
          <a:xfrm>
            <a:off x="1298448" y="6111876"/>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21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1280160" y="1097280"/>
            <a:ext cx="9821955" cy="9144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1280160" y="2377440"/>
            <a:ext cx="4663440" cy="3566160"/>
          </a:xfrm>
          <a:solidFill>
            <a:schemeClr val="accent1">
              <a:lumMod val="20000"/>
              <a:lumOff val="80000"/>
            </a:schemeClr>
          </a:solidFill>
        </p:spPr>
        <p:txBody>
          <a:bodyPr lIns="365760" tIns="365760" rIns="365760" bIns="365760">
            <a:normAutofit/>
          </a:bodyPr>
          <a:lstStyle>
            <a:lvl1pPr marL="457200">
              <a:lnSpc>
                <a:spcPct val="90000"/>
              </a:lnSpc>
              <a:spcBef>
                <a:spcPts val="1400"/>
              </a:spcBef>
              <a:buClr>
                <a:schemeClr val="tx1"/>
              </a:buClr>
              <a:buSzPct val="80000"/>
              <a:defRPr sz="1800"/>
            </a:lvl1pPr>
            <a:lvl2pPr marL="914400">
              <a:lnSpc>
                <a:spcPct val="90000"/>
              </a:lnSpc>
              <a:buClr>
                <a:schemeClr val="tx1"/>
              </a:buClr>
              <a:buSzPct val="80000"/>
              <a:defRPr sz="1600"/>
            </a:lvl2pPr>
            <a:lvl3pPr marL="1371600">
              <a:lnSpc>
                <a:spcPct val="90000"/>
              </a:lnSpc>
              <a:buClr>
                <a:schemeClr val="tx1"/>
              </a:buClr>
              <a:buSzPct val="80000"/>
              <a:defRPr sz="1400"/>
            </a:lvl3pPr>
            <a:lvl4pPr marL="1828800">
              <a:lnSpc>
                <a:spcPct val="90000"/>
              </a:lnSpc>
              <a:buClr>
                <a:schemeClr val="tx1"/>
              </a:buClr>
              <a:buSzPct val="80000"/>
              <a:defRPr sz="1200"/>
            </a:lvl4pPr>
            <a:lvl5pPr marL="2286000">
              <a:lnSpc>
                <a:spcPct val="90000"/>
              </a:lnSpc>
              <a:buClr>
                <a:schemeClr val="tx1"/>
              </a:buClr>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6309360" y="2377440"/>
            <a:ext cx="4663440" cy="3566160"/>
          </a:xfrm>
          <a:solidFill>
            <a:schemeClr val="accent1">
              <a:lumMod val="20000"/>
              <a:lumOff val="80000"/>
            </a:schemeClr>
          </a:solidFill>
        </p:spPr>
        <p:txBody>
          <a:bodyPr lIns="365760" tIns="365760" rIns="365760" bIns="365760">
            <a:normAutofit/>
          </a:bodyPr>
          <a:lstStyle>
            <a:lvl1pPr marL="457200">
              <a:lnSpc>
                <a:spcPct val="90000"/>
              </a:lnSpc>
              <a:spcBef>
                <a:spcPts val="1400"/>
              </a:spcBef>
              <a:buClr>
                <a:schemeClr val="tx1"/>
              </a:buClr>
              <a:buSzPct val="80000"/>
              <a:defRPr sz="1800"/>
            </a:lvl1pPr>
            <a:lvl2pPr marL="914400">
              <a:lnSpc>
                <a:spcPct val="90000"/>
              </a:lnSpc>
              <a:buClr>
                <a:schemeClr val="tx1"/>
              </a:buClr>
              <a:buSzPct val="80000"/>
              <a:defRPr sz="1600"/>
            </a:lvl2pPr>
            <a:lvl3pPr marL="1371600">
              <a:lnSpc>
                <a:spcPct val="90000"/>
              </a:lnSpc>
              <a:buClr>
                <a:schemeClr val="tx1"/>
              </a:buClr>
              <a:buSzPct val="80000"/>
              <a:defRPr sz="1400"/>
            </a:lvl3pPr>
            <a:lvl4pPr marL="1828800">
              <a:lnSpc>
                <a:spcPct val="90000"/>
              </a:lnSpc>
              <a:buClr>
                <a:schemeClr val="tx1"/>
              </a:buClr>
              <a:buSzPct val="80000"/>
              <a:defRPr sz="1200"/>
            </a:lvl4pPr>
            <a:lvl5pPr marL="2286000">
              <a:lnSpc>
                <a:spcPct val="90000"/>
              </a:lnSpc>
              <a:buClr>
                <a:schemeClr val="tx1"/>
              </a:buClr>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cxnSp>
        <p:nvCxnSpPr>
          <p:cNvPr id="8" name="Straight Connector 7">
            <a:extLst>
              <a:ext uri="{FF2B5EF4-FFF2-40B4-BE49-F238E27FC236}">
                <a16:creationId xmlns:a16="http://schemas.microsoft.com/office/drawing/2014/main" id="{941554B7-BB36-76F6-DD79-11088AA69E82}"/>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10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itle 1">
            <a:extLst>
              <a:ext uri="{FF2B5EF4-FFF2-40B4-BE49-F238E27FC236}">
                <a16:creationId xmlns:a16="http://schemas.microsoft.com/office/drawing/2014/main" id="{89BC2AC2-003C-AACD-1271-F2F8FBE8FD3D}"/>
              </a:ext>
            </a:extLst>
          </p:cNvPr>
          <p:cNvSpPr>
            <a:spLocks noGrp="1"/>
          </p:cNvSpPr>
          <p:nvPr>
            <p:ph type="title"/>
          </p:nvPr>
        </p:nvSpPr>
        <p:spPr>
          <a:xfrm>
            <a:off x="1280160" y="1097280"/>
            <a:ext cx="5029200" cy="1828800"/>
          </a:xfrm>
        </p:spPr>
        <p:txBody>
          <a:bodyPr anchor="t" anchorCtr="0"/>
          <a:lstStyle>
            <a:lvl1pPr>
              <a:defRPr sz="32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D758F50-A87C-F2A1-40E8-08F07081E9C3}"/>
              </a:ext>
            </a:extLst>
          </p:cNvPr>
          <p:cNvSpPr>
            <a:spLocks noGrp="1"/>
          </p:cNvSpPr>
          <p:nvPr>
            <p:ph sz="half" idx="1"/>
          </p:nvPr>
        </p:nvSpPr>
        <p:spPr>
          <a:xfrm>
            <a:off x="6784848" y="1097280"/>
            <a:ext cx="4572000" cy="1828800"/>
          </a:xfrm>
          <a:noFill/>
        </p:spPr>
        <p:txBody>
          <a:bodyPr lIns="0" tIns="0" rIns="0" bIns="0">
            <a:normAutofit/>
          </a:bodyPr>
          <a:lstStyle>
            <a:lvl1pPr marL="457200">
              <a:spcBef>
                <a:spcPts val="1400"/>
              </a:spcBef>
              <a:buSzPct val="80000"/>
              <a:defRPr sz="1800"/>
            </a:lvl1pPr>
            <a:lvl2pPr marL="914400">
              <a:buSzPct val="80000"/>
              <a:defRPr sz="1600"/>
            </a:lvl2pPr>
            <a:lvl3pPr marL="1371600">
              <a:buSzPct val="80000"/>
              <a:defRPr sz="1400"/>
            </a:lvl3pPr>
            <a:lvl4pPr marL="1828800">
              <a:buSzPct val="80000"/>
              <a:defRPr sz="1200"/>
            </a:lvl4pPr>
            <a:lvl5pPr marL="2286000">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023B02AB-1DB6-AF79-E1B3-175C76BE57ED}"/>
              </a:ext>
            </a:extLst>
          </p:cNvPr>
          <p:cNvSpPr>
            <a:spLocks noGrp="1"/>
          </p:cNvSpPr>
          <p:nvPr>
            <p:ph sz="half" idx="2"/>
          </p:nvPr>
        </p:nvSpPr>
        <p:spPr>
          <a:xfrm>
            <a:off x="1280160" y="3172968"/>
            <a:ext cx="10076688" cy="3108960"/>
          </a:xfrm>
          <a:noFill/>
        </p:spPr>
        <p:txBody>
          <a:bodyPr lIns="0" tIns="0" rIns="0" bIns="0">
            <a:normAutofit/>
          </a:bodyPr>
          <a:lstStyle>
            <a:lvl1pPr marL="457200">
              <a:spcBef>
                <a:spcPts val="1400"/>
              </a:spcBef>
              <a:buSzPct val="80000"/>
              <a:defRPr sz="1800"/>
            </a:lvl1pPr>
            <a:lvl2pPr marL="914400">
              <a:buSzPct val="80000"/>
              <a:defRPr sz="1600"/>
            </a:lvl2pPr>
            <a:lvl3pPr marL="1371600">
              <a:buSzPct val="80000"/>
              <a:defRPr sz="1400"/>
            </a:lvl3pPr>
            <a:lvl4pPr marL="1828800">
              <a:buSzPct val="80000"/>
              <a:defRPr sz="1200"/>
            </a:lvl4pPr>
            <a:lvl5pPr marL="2286000">
              <a:buSzPct val="80000"/>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C2041A78-2CBE-4D73-EF5D-E65139C79DC2}"/>
              </a:ext>
            </a:extLst>
          </p:cNvPr>
          <p:cNvCxnSpPr>
            <a:cxnSpLocks/>
          </p:cNvCxnSpPr>
          <p:nvPr userDrawn="1"/>
        </p:nvCxnSpPr>
        <p:spPr>
          <a:xfrm>
            <a:off x="1295400" y="822960"/>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77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1295400" y="609600"/>
            <a:ext cx="9821955" cy="125611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295400" y="1855945"/>
            <a:ext cx="9821955"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lide Number Placeholder 20">
            <a:extLst>
              <a:ext uri="{FF2B5EF4-FFF2-40B4-BE49-F238E27FC236}">
                <a16:creationId xmlns:a16="http://schemas.microsoft.com/office/drawing/2014/main" id="{78A08F60-CEF1-832D-D403-282EA76CBEF2}"/>
              </a:ext>
            </a:extLst>
          </p:cNvPr>
          <p:cNvSpPr>
            <a:spLocks noGrp="1"/>
          </p:cNvSpPr>
          <p:nvPr>
            <p:ph type="sldNum" sz="quarter" idx="4"/>
          </p:nvPr>
        </p:nvSpPr>
        <p:spPr>
          <a:xfrm>
            <a:off x="420624" y="6019801"/>
            <a:ext cx="457200" cy="184150"/>
          </a:xfrm>
          <a:prstGeom prst="rect">
            <a:avLst/>
          </a:prstGeom>
        </p:spPr>
        <p:txBody>
          <a:bodyPr vert="horz" lIns="0" tIns="0" rIns="0" bIns="0" rtlCol="0" anchor="ctr"/>
          <a:lstStyle>
            <a:lvl1pPr algn="ctr">
              <a:defRPr sz="1200" cap="all" spc="200" baseline="0">
                <a:solidFill>
                  <a:schemeClr val="accent1"/>
                </a:solidFill>
                <a:latin typeface="Posterama" panose="020B0504020200020000" pitchFamily="34" charset="0"/>
              </a:defRPr>
            </a:lvl1pPr>
          </a:lstStyle>
          <a:p>
            <a:fld id="{75DF2D63-3FF5-D547-96B9-BE9CCD1ABA58}"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74" r:id="rId3"/>
    <p:sldLayoutId id="2147483675" r:id="rId4"/>
    <p:sldLayoutId id="2147483664" r:id="rId5"/>
    <p:sldLayoutId id="2147483676" r:id="rId6"/>
    <p:sldLayoutId id="2147483677" r:id="rId7"/>
    <p:sldLayoutId id="2147483681" r:id="rId8"/>
    <p:sldLayoutId id="2147483682" r:id="rId9"/>
    <p:sldLayoutId id="2147483683" r:id="rId10"/>
    <p:sldLayoutId id="2147483680" r:id="rId11"/>
    <p:sldLayoutId id="2147483684" r:id="rId12"/>
    <p:sldLayoutId id="2147483673" r:id="rId13"/>
  </p:sldLayoutIdLst>
  <p:hf sldNum="0" hdr="0" ftr="0" dt="0"/>
  <p:txStyles>
    <p:titleStyle>
      <a:lvl1pPr algn="l" defTabSz="914400" rtl="0" eaLnBrk="1" latinLnBrk="0" hangingPunct="1">
        <a:lnSpc>
          <a:spcPct val="90000"/>
        </a:lnSpc>
        <a:spcBef>
          <a:spcPct val="0"/>
        </a:spcBef>
        <a:buNone/>
        <a:defRPr sz="4800" kern="1200" cap="all" spc="300" baseline="0">
          <a:solidFill>
            <a:schemeClr val="tx1"/>
          </a:solidFill>
          <a:latin typeface="+mj-lt"/>
          <a:ea typeface="+mj-ea"/>
          <a:cs typeface="Posterama" panose="020B0504020200020000" pitchFamily="34" charset="0"/>
        </a:defRPr>
      </a:lvl1pPr>
    </p:titleStyle>
    <p:bodyStyle>
      <a:lvl1pPr marL="228600" indent="-457200" algn="l" defTabSz="914400" rtl="0" eaLnBrk="1" latinLnBrk="0" hangingPunct="1">
        <a:lnSpc>
          <a:spcPct val="100000"/>
        </a:lnSpc>
        <a:spcBef>
          <a:spcPts val="1000"/>
        </a:spcBef>
        <a:buClr>
          <a:schemeClr val="accent1"/>
        </a:buClr>
        <a:buFont typeface="Courier New" panose="02070309020205020404" pitchFamily="49" charset="0"/>
        <a:buChar char="o"/>
        <a:defRPr sz="2400" b="0" i="0" kern="1200" cap="none" baseline="0">
          <a:solidFill>
            <a:schemeClr val="tx1"/>
          </a:solidFill>
          <a:latin typeface="+mn-lt"/>
          <a:ea typeface="+mn-ea"/>
          <a:cs typeface="+mn-cs"/>
        </a:defRPr>
      </a:lvl1pPr>
      <a:lvl2pPr marL="685800" indent="-457200" algn="l" defTabSz="914400" rtl="0" eaLnBrk="1" latinLnBrk="0" hangingPunct="1">
        <a:lnSpc>
          <a:spcPct val="100000"/>
        </a:lnSpc>
        <a:spcBef>
          <a:spcPts val="500"/>
        </a:spcBef>
        <a:buClr>
          <a:schemeClr val="accent1"/>
        </a:buClr>
        <a:buFont typeface="Courier New" panose="02070309020205020404" pitchFamily="49" charset="0"/>
        <a:buChar char="o"/>
        <a:defRPr sz="2000" b="0" i="0" kern="1200" baseline="0">
          <a:solidFill>
            <a:schemeClr val="tx1"/>
          </a:solidFill>
          <a:latin typeface="+mn-lt"/>
          <a:ea typeface="+mn-ea"/>
          <a:cs typeface="+mn-cs"/>
        </a:defRPr>
      </a:lvl2pPr>
      <a:lvl3pPr marL="1143000" indent="-457200" algn="l" defTabSz="914400" rtl="0" eaLnBrk="1" latinLnBrk="0" hangingPunct="1">
        <a:lnSpc>
          <a:spcPct val="100000"/>
        </a:lnSpc>
        <a:spcBef>
          <a:spcPts val="500"/>
        </a:spcBef>
        <a:buClr>
          <a:schemeClr val="accent1"/>
        </a:buClr>
        <a:buFont typeface="Courier New" panose="02070309020205020404" pitchFamily="49" charset="0"/>
        <a:buChar char="o"/>
        <a:defRPr sz="1800" b="0" i="0" kern="1200" baseline="0">
          <a:solidFill>
            <a:schemeClr val="tx1"/>
          </a:solidFill>
          <a:latin typeface="+mn-lt"/>
          <a:ea typeface="+mn-ea"/>
          <a:cs typeface="+mn-cs"/>
        </a:defRPr>
      </a:lvl3pPr>
      <a:lvl4pPr marL="1600200" indent="-457200" algn="l" defTabSz="914400" rtl="0" eaLnBrk="1" latinLnBrk="0" hangingPunct="1">
        <a:lnSpc>
          <a:spcPct val="100000"/>
        </a:lnSpc>
        <a:spcBef>
          <a:spcPts val="500"/>
        </a:spcBef>
        <a:buClr>
          <a:schemeClr val="accent1"/>
        </a:buClr>
        <a:buFont typeface="Courier New" panose="02070309020205020404" pitchFamily="49" charset="0"/>
        <a:buChar char="o"/>
        <a:defRPr sz="1600" b="0" i="0" kern="1200" baseline="0">
          <a:solidFill>
            <a:schemeClr val="tx1"/>
          </a:solidFill>
          <a:latin typeface="+mn-lt"/>
          <a:ea typeface="+mn-ea"/>
          <a:cs typeface="+mn-cs"/>
        </a:defRPr>
      </a:lvl4pPr>
      <a:lvl5pPr marL="2057400" indent="-457200" algn="l" defTabSz="914400" rtl="0" eaLnBrk="1" latinLnBrk="0" hangingPunct="1">
        <a:lnSpc>
          <a:spcPct val="100000"/>
        </a:lnSpc>
        <a:spcBef>
          <a:spcPts val="500"/>
        </a:spcBef>
        <a:buClr>
          <a:schemeClr val="accent1"/>
        </a:buClr>
        <a:buFont typeface="Courier New" panose="02070309020205020404" pitchFamily="49" charset="0"/>
        <a:buChar char="o"/>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oro.open.ac.uk/" TargetMode="External"/><Relationship Id="rId5" Type="http://schemas.openxmlformats.org/officeDocument/2006/relationships/hyperlink" Target="https://radar.brookes.ac.uk/radar/home.do" TargetMode="External"/><Relationship Id="rId4" Type="http://schemas.openxmlformats.org/officeDocument/2006/relationships/hyperlink" Target="https://ora.ox.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5E10E9-9AB7-0642-D4C4-DDFDAB7B5B2C}"/>
              </a:ext>
            </a:extLst>
          </p:cNvPr>
          <p:cNvSpPr>
            <a:spLocks noGrp="1"/>
          </p:cNvSpPr>
          <p:nvPr>
            <p:ph type="title"/>
          </p:nvPr>
        </p:nvSpPr>
        <p:spPr>
          <a:xfrm>
            <a:off x="838200" y="1417320"/>
            <a:ext cx="10515600" cy="4023360"/>
          </a:xfrm>
        </p:spPr>
        <p:txBody>
          <a:bodyPr/>
          <a:lstStyle/>
          <a:p>
            <a:r>
              <a:rPr lang="en-US" dirty="0"/>
              <a:t>Finding the Science to support your Application</a:t>
            </a:r>
          </a:p>
        </p:txBody>
      </p:sp>
      <p:sp>
        <p:nvSpPr>
          <p:cNvPr id="2" name="Subtitle 1">
            <a:extLst>
              <a:ext uri="{FF2B5EF4-FFF2-40B4-BE49-F238E27FC236}">
                <a16:creationId xmlns:a16="http://schemas.microsoft.com/office/drawing/2014/main" id="{A1307D8B-2864-21B6-1CE1-B605F29281C5}"/>
              </a:ext>
            </a:extLst>
          </p:cNvPr>
          <p:cNvSpPr>
            <a:spLocks noGrp="1"/>
          </p:cNvSpPr>
          <p:nvPr>
            <p:ph type="subTitle" idx="1"/>
          </p:nvPr>
        </p:nvSpPr>
        <p:spPr>
          <a:xfrm>
            <a:off x="1524000" y="6044184"/>
            <a:ext cx="9144000" cy="356616"/>
          </a:xfrm>
        </p:spPr>
        <p:txBody>
          <a:bodyPr vert="horz" lIns="0" tIns="0" rIns="0" bIns="0" rtlCol="0" anchor="t">
            <a:noAutofit/>
          </a:bodyPr>
          <a:lstStyle/>
          <a:p>
            <a:r>
              <a:rPr lang="en-US" dirty="0"/>
              <a:t>James Shaw &amp; Ollie Bridle, Bodleian Libraries</a:t>
            </a:r>
          </a:p>
        </p:txBody>
      </p:sp>
    </p:spTree>
    <p:extLst>
      <p:ext uri="{BB962C8B-B14F-4D97-AF65-F5344CB8AC3E}">
        <p14:creationId xmlns:p14="http://schemas.microsoft.com/office/powerpoint/2010/main" val="855215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3B516-112D-7B8D-FE6D-F0B320486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62BF7B-4079-9C41-C6AC-8229B03A3CA4}"/>
              </a:ext>
            </a:extLst>
          </p:cNvPr>
          <p:cNvSpPr>
            <a:spLocks noGrp="1"/>
          </p:cNvSpPr>
          <p:nvPr>
            <p:ph type="title"/>
          </p:nvPr>
        </p:nvSpPr>
        <p:spPr>
          <a:xfrm>
            <a:off x="5340096" y="1097280"/>
            <a:ext cx="6217920" cy="1828800"/>
          </a:xfrm>
          <a:noFill/>
        </p:spPr>
        <p:txBody>
          <a:bodyPr/>
          <a:lstStyle/>
          <a:p>
            <a:r>
              <a:rPr lang="en-US" dirty="0">
                <a:cs typeface="Posterama"/>
              </a:rPr>
              <a:t>Institutional research </a:t>
            </a:r>
            <a:r>
              <a:rPr lang="en-US">
                <a:cs typeface="Posterama"/>
              </a:rPr>
              <a:t>Repositories </a:t>
            </a:r>
            <a:endParaRPr lang="en-US"/>
          </a:p>
        </p:txBody>
      </p:sp>
      <p:pic>
        <p:nvPicPr>
          <p:cNvPr id="16" name="Picture Placeholder 15" descr="Graph">
            <a:extLst>
              <a:ext uri="{FF2B5EF4-FFF2-40B4-BE49-F238E27FC236}">
                <a16:creationId xmlns:a16="http://schemas.microsoft.com/office/drawing/2014/main" id="{66EBACD3-3655-202D-1517-ADDE5D5A0312}"/>
              </a:ext>
            </a:extLst>
          </p:cNvPr>
          <p:cNvPicPr>
            <a:picLocks noGrp="1" noChangeAspect="1"/>
          </p:cNvPicPr>
          <p:nvPr>
            <p:ph type="pic" sz="quarter" idx="13"/>
          </p:nvPr>
        </p:nvPicPr>
        <p:blipFill>
          <a:blip r:embed="rId3"/>
          <a:srcRect/>
          <a:stretch/>
        </p:blipFill>
        <p:spPr>
          <a:xfrm>
            <a:off x="1563030" y="1420925"/>
            <a:ext cx="2935818" cy="2825750"/>
          </a:xfrm>
        </p:spPr>
      </p:pic>
      <p:sp>
        <p:nvSpPr>
          <p:cNvPr id="3" name="Content Placeholder 2">
            <a:extLst>
              <a:ext uri="{FF2B5EF4-FFF2-40B4-BE49-F238E27FC236}">
                <a16:creationId xmlns:a16="http://schemas.microsoft.com/office/drawing/2014/main" id="{0913D0A4-F2C0-D218-C710-3FE848416B70}"/>
              </a:ext>
            </a:extLst>
          </p:cNvPr>
          <p:cNvSpPr>
            <a:spLocks noGrp="1"/>
          </p:cNvSpPr>
          <p:nvPr>
            <p:ph idx="1"/>
          </p:nvPr>
        </p:nvSpPr>
        <p:spPr>
          <a:xfrm>
            <a:off x="4694514" y="2130380"/>
            <a:ext cx="7223335" cy="1109193"/>
          </a:xfrm>
          <a:noFill/>
        </p:spPr>
        <p:txBody>
          <a:bodyPr vert="horz" lIns="0" tIns="0" rIns="0" bIns="0" rtlCol="0" anchor="t">
            <a:normAutofit/>
          </a:bodyPr>
          <a:lstStyle/>
          <a:p>
            <a:r>
              <a:rPr lang="en-US" cap="none" dirty="0"/>
              <a:t>Electronic access to papers, books, reports, research </a:t>
            </a:r>
            <a:r>
              <a:rPr lang="en-US" cap="none"/>
              <a:t>posters, and theses created by university staff and students.</a:t>
            </a:r>
          </a:p>
        </p:txBody>
      </p:sp>
      <p:graphicFrame>
        <p:nvGraphicFramePr>
          <p:cNvPr id="7" name="Table Placeholder 3">
            <a:extLst>
              <a:ext uri="{FF2B5EF4-FFF2-40B4-BE49-F238E27FC236}">
                <a16:creationId xmlns:a16="http://schemas.microsoft.com/office/drawing/2014/main" id="{192729CE-A304-AECD-A735-2B7B55822B19}"/>
              </a:ext>
            </a:extLst>
          </p:cNvPr>
          <p:cNvGraphicFramePr>
            <a:graphicFrameLocks/>
          </p:cNvGraphicFramePr>
          <p:nvPr>
            <p:extLst>
              <p:ext uri="{D42A27DB-BD31-4B8C-83A1-F6EECF244321}">
                <p14:modId xmlns:p14="http://schemas.microsoft.com/office/powerpoint/2010/main" val="2319166176"/>
              </p:ext>
            </p:extLst>
          </p:nvPr>
        </p:nvGraphicFramePr>
        <p:xfrm>
          <a:off x="4697942" y="3425825"/>
          <a:ext cx="6990440" cy="2743200"/>
        </p:xfrm>
        <a:graphic>
          <a:graphicData uri="http://schemas.openxmlformats.org/drawingml/2006/table">
            <a:tbl>
              <a:tblPr firstRow="1" bandRow="1">
                <a:tableStyleId>{BC89EF96-8CEA-46FF-86C4-4CE0E7609802}</a:tableStyleId>
              </a:tblPr>
              <a:tblGrid>
                <a:gridCol w="3495220">
                  <a:extLst>
                    <a:ext uri="{9D8B030D-6E8A-4147-A177-3AD203B41FA5}">
                      <a16:colId xmlns:a16="http://schemas.microsoft.com/office/drawing/2014/main" val="3909542061"/>
                    </a:ext>
                  </a:extLst>
                </a:gridCol>
                <a:gridCol w="3495220">
                  <a:extLst>
                    <a:ext uri="{9D8B030D-6E8A-4147-A177-3AD203B41FA5}">
                      <a16:colId xmlns:a16="http://schemas.microsoft.com/office/drawing/2014/main" val="3856532422"/>
                    </a:ext>
                  </a:extLst>
                </a:gridCol>
              </a:tblGrid>
              <a:tr h="685800">
                <a:tc>
                  <a:txBody>
                    <a:bodyPr/>
                    <a:lstStyle/>
                    <a:p>
                      <a:pPr algn="ctr"/>
                      <a:r>
                        <a:rPr lang="en-US" sz="2400"/>
                        <a:t>Repository</a:t>
                      </a:r>
                      <a:endParaRPr lang="en-US" sz="2400" dirty="0"/>
                    </a:p>
                  </a:txBody>
                  <a:tcPr anchor="ctr"/>
                </a:tc>
                <a:tc>
                  <a:txBody>
                    <a:bodyPr/>
                    <a:lstStyle/>
                    <a:p>
                      <a:pPr lvl="0" algn="ctr">
                        <a:buNone/>
                      </a:pPr>
                      <a:r>
                        <a:rPr lang="en-US" sz="2400"/>
                        <a:t>Institution</a:t>
                      </a:r>
                      <a:endParaRPr lang="en-US" sz="2400" dirty="0"/>
                    </a:p>
                  </a:txBody>
                  <a:tcPr anchor="ctr"/>
                </a:tc>
                <a:extLst>
                  <a:ext uri="{0D108BD9-81ED-4DB2-BD59-A6C34878D82A}">
                    <a16:rowId xmlns:a16="http://schemas.microsoft.com/office/drawing/2014/main" val="211601482"/>
                  </a:ext>
                </a:extLst>
              </a:tr>
              <a:tr h="685800">
                <a:tc>
                  <a:txBody>
                    <a:bodyPr/>
                    <a:lstStyle/>
                    <a:p>
                      <a:pPr algn="ctr"/>
                      <a:r>
                        <a:rPr lang="en-US" dirty="0">
                          <a:hlinkClick r:id="rId4"/>
                        </a:rPr>
                        <a:t>ORA – Oxford University Research Archive</a:t>
                      </a:r>
                      <a:endParaRPr lang="en-US" dirty="0"/>
                    </a:p>
                  </a:txBody>
                  <a:tcPr anchor="ctr"/>
                </a:tc>
                <a:tc>
                  <a:txBody>
                    <a:bodyPr/>
                    <a:lstStyle/>
                    <a:p>
                      <a:pPr algn="ctr"/>
                      <a:r>
                        <a:rPr lang="en-US"/>
                        <a:t>University of Oxford</a:t>
                      </a:r>
                      <a:endParaRPr lang="en-US" dirty="0"/>
                    </a:p>
                  </a:txBody>
                  <a:tcPr anchor="ctr"/>
                </a:tc>
                <a:extLst>
                  <a:ext uri="{0D108BD9-81ED-4DB2-BD59-A6C34878D82A}">
                    <a16:rowId xmlns:a16="http://schemas.microsoft.com/office/drawing/2014/main" val="3713753144"/>
                  </a:ext>
                </a:extLst>
              </a:tr>
              <a:tr h="685800">
                <a:tc>
                  <a:txBody>
                    <a:bodyPr/>
                    <a:lstStyle/>
                    <a:p>
                      <a:pPr algn="ctr"/>
                      <a:r>
                        <a:rPr lang="en-US" dirty="0">
                          <a:hlinkClick r:id="rId5"/>
                        </a:rPr>
                        <a:t>RADAR – Research and Digital Assets Repository</a:t>
                      </a:r>
                      <a:endParaRPr lang="en-US" dirty="0"/>
                    </a:p>
                  </a:txBody>
                  <a:tcPr anchor="ctr"/>
                </a:tc>
                <a:tc>
                  <a:txBody>
                    <a:bodyPr/>
                    <a:lstStyle/>
                    <a:p>
                      <a:pPr algn="ctr"/>
                      <a:r>
                        <a:rPr lang="en-US"/>
                        <a:t>Brookes University</a:t>
                      </a:r>
                      <a:endParaRPr lang="en-US" dirty="0"/>
                    </a:p>
                  </a:txBody>
                  <a:tcPr anchor="ctr"/>
                </a:tc>
                <a:extLst>
                  <a:ext uri="{0D108BD9-81ED-4DB2-BD59-A6C34878D82A}">
                    <a16:rowId xmlns:a16="http://schemas.microsoft.com/office/drawing/2014/main" val="210696092"/>
                  </a:ext>
                </a:extLst>
              </a:tr>
              <a:tr h="685800">
                <a:tc>
                  <a:txBody>
                    <a:bodyPr/>
                    <a:lstStyle/>
                    <a:p>
                      <a:pPr algn="ctr"/>
                      <a:r>
                        <a:rPr lang="en-US" dirty="0">
                          <a:hlinkClick r:id="rId6"/>
                        </a:rPr>
                        <a:t>ORO – Open Research Online</a:t>
                      </a:r>
                      <a:endParaRPr lang="en-US" dirty="0"/>
                    </a:p>
                  </a:txBody>
                  <a:tcPr anchor="ctr"/>
                </a:tc>
                <a:tc>
                  <a:txBody>
                    <a:bodyPr/>
                    <a:lstStyle/>
                    <a:p>
                      <a:pPr algn="ctr"/>
                      <a:r>
                        <a:rPr lang="en-US"/>
                        <a:t>The Open University</a:t>
                      </a:r>
                      <a:endParaRPr lang="en-US" dirty="0"/>
                    </a:p>
                  </a:txBody>
                  <a:tcPr anchor="ctr"/>
                </a:tc>
                <a:extLst>
                  <a:ext uri="{0D108BD9-81ED-4DB2-BD59-A6C34878D82A}">
                    <a16:rowId xmlns:a16="http://schemas.microsoft.com/office/drawing/2014/main" val="1335514058"/>
                  </a:ext>
                </a:extLst>
              </a:tr>
            </a:tbl>
          </a:graphicData>
        </a:graphic>
      </p:graphicFrame>
    </p:spTree>
    <p:extLst>
      <p:ext uri="{BB962C8B-B14F-4D97-AF65-F5344CB8AC3E}">
        <p14:creationId xmlns:p14="http://schemas.microsoft.com/office/powerpoint/2010/main" val="259155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1C07-502B-6621-D706-949CD2327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D8260-0734-B23F-63BF-F9803571399B}"/>
              </a:ext>
            </a:extLst>
          </p:cNvPr>
          <p:cNvSpPr>
            <a:spLocks noGrp="1"/>
          </p:cNvSpPr>
          <p:nvPr>
            <p:ph type="title"/>
          </p:nvPr>
        </p:nvSpPr>
        <p:spPr>
          <a:xfrm>
            <a:off x="5340096" y="1097280"/>
            <a:ext cx="6217920" cy="1828800"/>
          </a:xfrm>
          <a:noFill/>
        </p:spPr>
        <p:txBody>
          <a:bodyPr/>
          <a:lstStyle/>
          <a:p>
            <a:r>
              <a:rPr lang="en-US" dirty="0">
                <a:cs typeface="Posterama"/>
              </a:rPr>
              <a:t>Finding out about </a:t>
            </a:r>
            <a:r>
              <a:rPr lang="en-US">
                <a:cs typeface="Posterama"/>
              </a:rPr>
              <a:t>researchers' work</a:t>
            </a:r>
            <a:endParaRPr lang="en-US"/>
          </a:p>
        </p:txBody>
      </p:sp>
      <p:pic>
        <p:nvPicPr>
          <p:cNvPr id="16" name="Picture Placeholder 15" descr="Person standing in lab">
            <a:extLst>
              <a:ext uri="{FF2B5EF4-FFF2-40B4-BE49-F238E27FC236}">
                <a16:creationId xmlns:a16="http://schemas.microsoft.com/office/drawing/2014/main" id="{D3CD2D58-C4E7-5AC4-248E-647603020006}"/>
              </a:ext>
            </a:extLst>
          </p:cNvPr>
          <p:cNvPicPr>
            <a:picLocks noGrp="1" noChangeAspect="1"/>
          </p:cNvPicPr>
          <p:nvPr>
            <p:ph type="pic" sz="quarter" idx="13"/>
          </p:nvPr>
        </p:nvPicPr>
        <p:blipFill>
          <a:blip r:embed="rId3"/>
          <a:srcRect/>
          <a:stretch/>
        </p:blipFill>
        <p:spPr>
          <a:xfrm>
            <a:off x="1467781" y="1716142"/>
            <a:ext cx="2935817" cy="2843631"/>
          </a:xfrm>
        </p:spPr>
      </p:pic>
      <p:sp>
        <p:nvSpPr>
          <p:cNvPr id="3" name="Content Placeholder 2">
            <a:extLst>
              <a:ext uri="{FF2B5EF4-FFF2-40B4-BE49-F238E27FC236}">
                <a16:creationId xmlns:a16="http://schemas.microsoft.com/office/drawing/2014/main" id="{E5573030-BBE1-8E23-8E6B-0DD208237E45}"/>
              </a:ext>
            </a:extLst>
          </p:cNvPr>
          <p:cNvSpPr>
            <a:spLocks noGrp="1"/>
          </p:cNvSpPr>
          <p:nvPr>
            <p:ph idx="1"/>
          </p:nvPr>
        </p:nvSpPr>
        <p:spPr>
          <a:xfrm>
            <a:off x="5330277" y="2264833"/>
            <a:ext cx="6217920" cy="3496019"/>
          </a:xfrm>
          <a:noFill/>
        </p:spPr>
        <p:txBody>
          <a:bodyPr vert="horz" lIns="0" tIns="0" rIns="0" bIns="0" rtlCol="0" anchor="t">
            <a:normAutofit/>
          </a:bodyPr>
          <a:lstStyle/>
          <a:p>
            <a:r>
              <a:rPr lang="en-US" cap="none" dirty="0"/>
              <a:t>Use author searches in databases and catalogues to identify publications.</a:t>
            </a:r>
          </a:p>
          <a:p>
            <a:r>
              <a:rPr lang="en-US" cap="none" dirty="0"/>
              <a:t>Researchers often maintain webpages describing their research interests and listing their publications.</a:t>
            </a:r>
            <a:endParaRPr lang="en-US"/>
          </a:p>
          <a:p>
            <a:r>
              <a:rPr lang="en-US" cap="none" dirty="0"/>
              <a:t>Check institutional repositories and </a:t>
            </a:r>
            <a:r>
              <a:rPr lang="en-US" cap="none"/>
              <a:t>departmental websites</a:t>
            </a:r>
            <a:r>
              <a:rPr lang="en-US" cap="none" dirty="0"/>
              <a:t>. </a:t>
            </a:r>
          </a:p>
        </p:txBody>
      </p:sp>
    </p:spTree>
    <p:extLst>
      <p:ext uri="{BB962C8B-B14F-4D97-AF65-F5344CB8AC3E}">
        <p14:creationId xmlns:p14="http://schemas.microsoft.com/office/powerpoint/2010/main" val="389014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4B-BCA9-8420-1595-EDD1865A099A}"/>
              </a:ext>
            </a:extLst>
          </p:cNvPr>
          <p:cNvSpPr>
            <a:spLocks noGrp="1"/>
          </p:cNvSpPr>
          <p:nvPr>
            <p:ph type="title"/>
          </p:nvPr>
        </p:nvSpPr>
        <p:spPr>
          <a:xfrm>
            <a:off x="1280160" y="1097280"/>
            <a:ext cx="9821955" cy="914400"/>
          </a:xfrm>
          <a:noFill/>
        </p:spPr>
        <p:txBody>
          <a:bodyPr anchor="t" anchorCtr="0"/>
          <a:lstStyle/>
          <a:p>
            <a:r>
              <a:rPr lang="en-US">
                <a:cs typeface="Posterama"/>
              </a:rPr>
              <a:t>Using local Library services</a:t>
            </a:r>
            <a:endParaRPr lang="en-US" dirty="0"/>
          </a:p>
        </p:txBody>
      </p:sp>
      <p:sp>
        <p:nvSpPr>
          <p:cNvPr id="3" name="Content Placeholder 2">
            <a:extLst>
              <a:ext uri="{FF2B5EF4-FFF2-40B4-BE49-F238E27FC236}">
                <a16:creationId xmlns:a16="http://schemas.microsoft.com/office/drawing/2014/main" id="{68A5FD2B-E3E5-1C2B-0151-21F216B14A33}"/>
              </a:ext>
            </a:extLst>
          </p:cNvPr>
          <p:cNvSpPr>
            <a:spLocks noGrp="1"/>
          </p:cNvSpPr>
          <p:nvPr>
            <p:ph sz="half" idx="1"/>
          </p:nvPr>
        </p:nvSpPr>
        <p:spPr>
          <a:xfrm>
            <a:off x="1280160" y="2377440"/>
            <a:ext cx="4663440" cy="3566160"/>
          </a:xfrm>
          <a:solidFill>
            <a:schemeClr val="accent1">
              <a:lumMod val="20000"/>
              <a:lumOff val="80000"/>
            </a:schemeClr>
          </a:solidFill>
        </p:spPr>
        <p:txBody>
          <a:bodyPr vert="horz" lIns="365760" tIns="365760" rIns="365760" bIns="365760" rtlCol="0" anchor="t">
            <a:noAutofit/>
          </a:bodyPr>
          <a:lstStyle/>
          <a:p>
            <a:endParaRPr lang="en-US" b="1" dirty="0"/>
          </a:p>
          <a:p>
            <a:r>
              <a:rPr lang="en-US" b="1"/>
              <a:t>Access to Research – </a:t>
            </a:r>
            <a:r>
              <a:rPr lang="en-US" dirty="0"/>
              <a:t>A public library </a:t>
            </a:r>
            <a:r>
              <a:rPr lang="en-US"/>
              <a:t>scheme that allows access to online academic journals at your</a:t>
            </a:r>
            <a:r>
              <a:rPr lang="en-US" dirty="0"/>
              <a:t> local library. </a:t>
            </a:r>
            <a:endParaRPr lang="en-US"/>
          </a:p>
          <a:p>
            <a:pPr marL="0" indent="0">
              <a:buNone/>
            </a:pPr>
            <a:endParaRPr lang="en-US" dirty="0"/>
          </a:p>
          <a:p>
            <a:r>
              <a:rPr lang="en-US" b="1" dirty="0"/>
              <a:t>Interlibrary Loan and Document Supply </a:t>
            </a:r>
            <a:r>
              <a:rPr lang="en-US" dirty="0"/>
              <a:t>-</a:t>
            </a:r>
            <a:r>
              <a:rPr lang="en-US"/>
              <a:t> Obtain copies of articles or borrow books from larger libraries. </a:t>
            </a:r>
          </a:p>
        </p:txBody>
      </p:sp>
      <p:sp>
        <p:nvSpPr>
          <p:cNvPr id="4" name="Content Placeholder 3">
            <a:extLst>
              <a:ext uri="{FF2B5EF4-FFF2-40B4-BE49-F238E27FC236}">
                <a16:creationId xmlns:a16="http://schemas.microsoft.com/office/drawing/2014/main" id="{ACFBB810-3430-2C29-1AA0-9744AA0A1AA3}"/>
              </a:ext>
            </a:extLst>
          </p:cNvPr>
          <p:cNvSpPr>
            <a:spLocks noGrp="1"/>
          </p:cNvSpPr>
          <p:nvPr>
            <p:ph sz="half" idx="2"/>
          </p:nvPr>
        </p:nvSpPr>
        <p:spPr>
          <a:xfrm>
            <a:off x="6309360" y="2377440"/>
            <a:ext cx="4663440" cy="3566160"/>
          </a:xfrm>
          <a:solidFill>
            <a:schemeClr val="accent1">
              <a:lumMod val="20000"/>
              <a:lumOff val="80000"/>
            </a:schemeClr>
          </a:solidFill>
        </p:spPr>
        <p:txBody>
          <a:bodyPr vert="horz" lIns="365760" tIns="365760" rIns="365760" bIns="365760" rtlCol="0" anchor="t">
            <a:noAutofit/>
          </a:bodyPr>
          <a:lstStyle/>
          <a:p>
            <a:pPr marL="0" indent="0">
              <a:buNone/>
            </a:pPr>
            <a:endParaRPr lang="en-US" dirty="0"/>
          </a:p>
          <a:p>
            <a:r>
              <a:rPr lang="en-US" b="1"/>
              <a:t>Walk-in Access – </a:t>
            </a:r>
            <a:r>
              <a:rPr lang="en-US"/>
              <a:t>Use many e-books and journals while on campus.</a:t>
            </a:r>
          </a:p>
          <a:p>
            <a:pPr marL="0" indent="0">
              <a:buNone/>
            </a:pPr>
            <a:endParaRPr lang="en-US" dirty="0"/>
          </a:p>
          <a:p>
            <a:r>
              <a:rPr lang="en-US" b="1" dirty="0"/>
              <a:t>Check – </a:t>
            </a:r>
            <a:r>
              <a:rPr lang="en-US" dirty="0"/>
              <a:t>University policies vary </a:t>
            </a:r>
            <a:r>
              <a:rPr lang="en-US"/>
              <a:t>considerably.</a:t>
            </a:r>
          </a:p>
          <a:p>
            <a:pPr marL="0" indent="0">
              <a:buNone/>
            </a:pPr>
            <a:endParaRPr lang="en-US" dirty="0"/>
          </a:p>
        </p:txBody>
      </p:sp>
      <p:sp>
        <p:nvSpPr>
          <p:cNvPr id="5" name="Rectangle: Rounded Corners 4">
            <a:extLst>
              <a:ext uri="{FF2B5EF4-FFF2-40B4-BE49-F238E27FC236}">
                <a16:creationId xmlns:a16="http://schemas.microsoft.com/office/drawing/2014/main" id="{5AA809B3-C4BE-F832-0314-AD3538F0C450}"/>
              </a:ext>
            </a:extLst>
          </p:cNvPr>
          <p:cNvSpPr/>
          <p:nvPr/>
        </p:nvSpPr>
        <p:spPr>
          <a:xfrm>
            <a:off x="2264833" y="2137833"/>
            <a:ext cx="3048000" cy="518583"/>
          </a:xfrm>
          <a:prstGeom prst="roundRect">
            <a:avLst/>
          </a:prstGeom>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accent5">
                    <a:lumMod val="49000"/>
                  </a:schemeClr>
                </a:solidFill>
              </a:rPr>
              <a:t>Public Libraries</a:t>
            </a:r>
          </a:p>
        </p:txBody>
      </p:sp>
      <p:sp>
        <p:nvSpPr>
          <p:cNvPr id="6" name="Rectangle: Rounded Corners 5">
            <a:extLst>
              <a:ext uri="{FF2B5EF4-FFF2-40B4-BE49-F238E27FC236}">
                <a16:creationId xmlns:a16="http://schemas.microsoft.com/office/drawing/2014/main" id="{32B1844E-A715-5B46-1210-5990E843D3EC}"/>
              </a:ext>
            </a:extLst>
          </p:cNvPr>
          <p:cNvSpPr/>
          <p:nvPr/>
        </p:nvSpPr>
        <p:spPr>
          <a:xfrm>
            <a:off x="7362720" y="2116368"/>
            <a:ext cx="3048000" cy="518583"/>
          </a:xfrm>
          <a:prstGeom prst="roundRect">
            <a:avLst/>
          </a:prstGeom>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chemeClr val="accent5">
                    <a:lumMod val="49000"/>
                  </a:schemeClr>
                </a:solidFill>
              </a:rPr>
              <a:t>University Libraries</a:t>
            </a:r>
          </a:p>
        </p:txBody>
      </p:sp>
    </p:spTree>
    <p:extLst>
      <p:ext uri="{BB962C8B-B14F-4D97-AF65-F5344CB8AC3E}">
        <p14:creationId xmlns:p14="http://schemas.microsoft.com/office/powerpoint/2010/main" val="83740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F30EA-B4E7-1384-E7AB-BF086619E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0C3D31-5A97-1BB1-10E5-74D4E3C59D20}"/>
              </a:ext>
            </a:extLst>
          </p:cNvPr>
          <p:cNvSpPr>
            <a:spLocks noGrp="1"/>
          </p:cNvSpPr>
          <p:nvPr>
            <p:ph type="title"/>
          </p:nvPr>
        </p:nvSpPr>
        <p:spPr>
          <a:xfrm>
            <a:off x="5340096" y="1097280"/>
            <a:ext cx="6217920" cy="1828800"/>
          </a:xfrm>
          <a:noFill/>
        </p:spPr>
        <p:txBody>
          <a:bodyPr/>
          <a:lstStyle/>
          <a:p>
            <a:r>
              <a:rPr lang="en-US">
                <a:cs typeface="Posterama"/>
              </a:rPr>
              <a:t>Keeping on track</a:t>
            </a:r>
            <a:endParaRPr lang="en-US"/>
          </a:p>
        </p:txBody>
      </p:sp>
      <p:pic>
        <p:nvPicPr>
          <p:cNvPr id="16" name="Picture Placeholder 15" descr="Smaller arrows pointing towards a bigger arrow">
            <a:extLst>
              <a:ext uri="{FF2B5EF4-FFF2-40B4-BE49-F238E27FC236}">
                <a16:creationId xmlns:a16="http://schemas.microsoft.com/office/drawing/2014/main" id="{0A4DA20B-DDE6-9220-60FF-286E1A24F3B3}"/>
              </a:ext>
            </a:extLst>
          </p:cNvPr>
          <p:cNvPicPr>
            <a:picLocks noGrp="1" noChangeAspect="1"/>
          </p:cNvPicPr>
          <p:nvPr>
            <p:ph type="pic" sz="quarter" idx="13"/>
          </p:nvPr>
        </p:nvPicPr>
        <p:blipFill>
          <a:blip r:embed="rId3"/>
          <a:srcRect/>
          <a:stretch/>
        </p:blipFill>
        <p:spPr>
          <a:xfrm>
            <a:off x="1615948" y="1864784"/>
            <a:ext cx="2882900" cy="2736849"/>
          </a:xfrm>
        </p:spPr>
      </p:pic>
      <p:sp>
        <p:nvSpPr>
          <p:cNvPr id="3" name="Content Placeholder 2">
            <a:extLst>
              <a:ext uri="{FF2B5EF4-FFF2-40B4-BE49-F238E27FC236}">
                <a16:creationId xmlns:a16="http://schemas.microsoft.com/office/drawing/2014/main" id="{46608E1B-1FE9-B44F-EBE5-135B23C53D43}"/>
              </a:ext>
            </a:extLst>
          </p:cNvPr>
          <p:cNvSpPr>
            <a:spLocks noGrp="1"/>
          </p:cNvSpPr>
          <p:nvPr>
            <p:ph idx="1"/>
          </p:nvPr>
        </p:nvSpPr>
        <p:spPr>
          <a:xfrm>
            <a:off x="4916763" y="2010834"/>
            <a:ext cx="6217920" cy="3653366"/>
          </a:xfrm>
          <a:noFill/>
        </p:spPr>
        <p:txBody>
          <a:bodyPr vert="horz" lIns="0" tIns="0" rIns="0" bIns="0" rtlCol="0" anchor="t">
            <a:normAutofit/>
          </a:bodyPr>
          <a:lstStyle/>
          <a:p>
            <a:r>
              <a:rPr lang="en-US" cap="none" dirty="0"/>
              <a:t>It's easy to lose track of what you've read. </a:t>
            </a:r>
          </a:p>
          <a:p>
            <a:r>
              <a:rPr lang="en-US" b="1" cap="none"/>
              <a:t>Reference management software </a:t>
            </a:r>
            <a:r>
              <a:rPr lang="en-US" cap="none"/>
              <a:t>helps you -</a:t>
            </a:r>
          </a:p>
          <a:p>
            <a:pPr lvl="1"/>
            <a:r>
              <a:rPr lang="en-US" dirty="0"/>
              <a:t>Record details of what you've read.</a:t>
            </a:r>
          </a:p>
          <a:p>
            <a:pPr lvl="1"/>
            <a:r>
              <a:rPr lang="en-US" dirty="0"/>
              <a:t>Speed up citing the sources you've used as you write. </a:t>
            </a:r>
          </a:p>
          <a:p>
            <a:r>
              <a:rPr lang="en-US" b="1" cap="none"/>
              <a:t>Zotero </a:t>
            </a:r>
            <a:r>
              <a:rPr lang="en-US" cap="none"/>
              <a:t>is a free reference manager that you can download from the web</a:t>
            </a:r>
            <a:r>
              <a:rPr lang="en-US" cap="none" dirty="0"/>
              <a:t>. </a:t>
            </a:r>
            <a:endParaRPr lang="en-US" dirty="0"/>
          </a:p>
          <a:p>
            <a:r>
              <a:rPr lang="en-US" cap="none" dirty="0"/>
              <a:t>Many free presentations, videos, and handouts </a:t>
            </a:r>
            <a:r>
              <a:rPr lang="en-US" cap="none"/>
              <a:t>are </a:t>
            </a:r>
            <a:r>
              <a:rPr lang="en-US" cap="none" dirty="0"/>
              <a:t>available to teach you how to use Zotero.</a:t>
            </a:r>
          </a:p>
        </p:txBody>
      </p:sp>
    </p:spTree>
    <p:extLst>
      <p:ext uri="{BB962C8B-B14F-4D97-AF65-F5344CB8AC3E}">
        <p14:creationId xmlns:p14="http://schemas.microsoft.com/office/powerpoint/2010/main" val="2391993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1280160" y="3931920"/>
            <a:ext cx="5029200" cy="1828800"/>
          </a:xfrm>
          <a:noFill/>
        </p:spPr>
        <p:txBody>
          <a:bodyPr/>
          <a:lstStyle/>
          <a:p>
            <a:r>
              <a:rPr lang="en-US">
                <a:cs typeface="Posterama"/>
              </a:rPr>
              <a:t>Getting more help</a:t>
            </a:r>
            <a:endParaRPr lang="en-US"/>
          </a:p>
        </p:txBody>
      </p:sp>
      <p:pic>
        <p:nvPicPr>
          <p:cNvPr id="6" name="Picture Placeholder 17" descr="People shaking hands">
            <a:extLst>
              <a:ext uri="{FF2B5EF4-FFF2-40B4-BE49-F238E27FC236}">
                <a16:creationId xmlns:a16="http://schemas.microsoft.com/office/drawing/2014/main" id="{23F775E2-246C-F1D2-C3A0-D4C55F65CC82}"/>
              </a:ext>
            </a:extLst>
          </p:cNvPr>
          <p:cNvPicPr>
            <a:picLocks noGrp="1" noChangeAspect="1"/>
          </p:cNvPicPr>
          <p:nvPr>
            <p:ph type="pic" sz="quarter" idx="14"/>
          </p:nvPr>
        </p:nvPicPr>
        <p:blipFill>
          <a:blip r:embed="rId3"/>
          <a:srcRect l="12505" r="12505"/>
          <a:stretch/>
        </p:blipFill>
        <p:spPr>
          <a:xfrm>
            <a:off x="1280160" y="548640"/>
            <a:ext cx="3017520" cy="3017520"/>
          </a:xfrm>
        </p:spPr>
      </p:pic>
      <p:pic>
        <p:nvPicPr>
          <p:cNvPr id="7" name="Graphic 4" descr="Video camera with solid fill">
            <a:extLst>
              <a:ext uri="{FF2B5EF4-FFF2-40B4-BE49-F238E27FC236}">
                <a16:creationId xmlns:a16="http://schemas.microsoft.com/office/drawing/2014/main" id="{A553477E-C33F-4EAC-9DED-F8EBBBE4E0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9417" y="378885"/>
            <a:ext cx="914400" cy="914400"/>
          </a:xfrm>
          <a:prstGeom prst="rect">
            <a:avLst/>
          </a:prstGeom>
        </p:spPr>
      </p:pic>
      <p:sp>
        <p:nvSpPr>
          <p:cNvPr id="8" name="Rectangle: Rounded Corners 7">
            <a:extLst>
              <a:ext uri="{FF2B5EF4-FFF2-40B4-BE49-F238E27FC236}">
                <a16:creationId xmlns:a16="http://schemas.microsoft.com/office/drawing/2014/main" id="{78D3A5DB-7A2F-48F5-813D-0E05DFF8908A}"/>
              </a:ext>
            </a:extLst>
          </p:cNvPr>
          <p:cNvSpPr/>
          <p:nvPr/>
        </p:nvSpPr>
        <p:spPr>
          <a:xfrm>
            <a:off x="8961967" y="273052"/>
            <a:ext cx="2641600" cy="1117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000000"/>
                </a:solidFill>
              </a:rPr>
              <a:t>Videos to go with this presentation.</a:t>
            </a:r>
          </a:p>
        </p:txBody>
      </p:sp>
      <p:pic>
        <p:nvPicPr>
          <p:cNvPr id="9" name="Graphic 4" descr="List with solid fill">
            <a:extLst>
              <a:ext uri="{FF2B5EF4-FFF2-40B4-BE49-F238E27FC236}">
                <a16:creationId xmlns:a16="http://schemas.microsoft.com/office/drawing/2014/main" id="{84B4F51D-AE5B-DFD2-0257-8B9447A7FA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9416" y="1786467"/>
            <a:ext cx="914400" cy="914400"/>
          </a:xfrm>
          <a:prstGeom prst="rect">
            <a:avLst/>
          </a:prstGeom>
        </p:spPr>
      </p:pic>
      <p:sp>
        <p:nvSpPr>
          <p:cNvPr id="10" name="Rectangle: Rounded Corners 9">
            <a:extLst>
              <a:ext uri="{FF2B5EF4-FFF2-40B4-BE49-F238E27FC236}">
                <a16:creationId xmlns:a16="http://schemas.microsoft.com/office/drawing/2014/main" id="{CF3FF760-D41C-44F3-4717-C84C0AA19704}"/>
              </a:ext>
            </a:extLst>
          </p:cNvPr>
          <p:cNvSpPr/>
          <p:nvPr/>
        </p:nvSpPr>
        <p:spPr>
          <a:xfrm>
            <a:off x="8961966" y="1680634"/>
            <a:ext cx="2641600" cy="1117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000000"/>
                </a:solidFill>
              </a:rPr>
              <a:t>A reading list of useful </a:t>
            </a:r>
            <a:r>
              <a:rPr lang="en-GB">
                <a:solidFill>
                  <a:srgbClr val="000000"/>
                </a:solidFill>
              </a:rPr>
              <a:t>websites.</a:t>
            </a:r>
          </a:p>
        </p:txBody>
      </p:sp>
      <p:pic>
        <p:nvPicPr>
          <p:cNvPr id="11" name="Graphic 4" descr="Classroom with solid fill">
            <a:extLst>
              <a:ext uri="{FF2B5EF4-FFF2-40B4-BE49-F238E27FC236}">
                <a16:creationId xmlns:a16="http://schemas.microsoft.com/office/drawing/2014/main" id="{182BF131-5BF4-6131-9CE0-6FC417BEBD0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1167" y="3204634"/>
            <a:ext cx="914400" cy="914400"/>
          </a:xfrm>
          <a:prstGeom prst="rect">
            <a:avLst/>
          </a:prstGeom>
        </p:spPr>
      </p:pic>
      <p:sp>
        <p:nvSpPr>
          <p:cNvPr id="12" name="Rectangle: Rounded Corners 11">
            <a:extLst>
              <a:ext uri="{FF2B5EF4-FFF2-40B4-BE49-F238E27FC236}">
                <a16:creationId xmlns:a16="http://schemas.microsoft.com/office/drawing/2014/main" id="{481A2536-A3FA-BF88-A50C-0C7550BA8474}"/>
              </a:ext>
            </a:extLst>
          </p:cNvPr>
          <p:cNvSpPr/>
          <p:nvPr/>
        </p:nvSpPr>
        <p:spPr>
          <a:xfrm>
            <a:off x="8993717" y="3098801"/>
            <a:ext cx="2641600" cy="11175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dirty="0">
                <a:solidFill>
                  <a:srgbClr val="000000"/>
                </a:solidFill>
              </a:rPr>
              <a:t>Online training </a:t>
            </a:r>
            <a:r>
              <a:rPr lang="en-GB">
                <a:solidFill>
                  <a:srgbClr val="000000"/>
                </a:solidFill>
              </a:rPr>
              <a:t>materials.</a:t>
            </a:r>
            <a:endParaRPr lang="en-GB" dirty="0">
              <a:solidFill>
                <a:srgbClr val="000000"/>
              </a:solidFill>
            </a:endParaRPr>
          </a:p>
        </p:txBody>
      </p:sp>
      <p:pic>
        <p:nvPicPr>
          <p:cNvPr id="13" name="Picture 12" descr="A qr code with black squares&#10;&#10;AI-generated content may be incorrect.">
            <a:extLst>
              <a:ext uri="{FF2B5EF4-FFF2-40B4-BE49-F238E27FC236}">
                <a16:creationId xmlns:a16="http://schemas.microsoft.com/office/drawing/2014/main" id="{67BAC8A1-27C0-0E4E-634A-0CC7389DEBD5}"/>
              </a:ext>
            </a:extLst>
          </p:cNvPr>
          <p:cNvPicPr>
            <a:picLocks noChangeAspect="1"/>
          </p:cNvPicPr>
          <p:nvPr/>
        </p:nvPicPr>
        <p:blipFill>
          <a:blip r:embed="rId10"/>
          <a:srcRect l="39583" r="39844" b="2067"/>
          <a:stretch>
            <a:fillRect/>
          </a:stretch>
        </p:blipFill>
        <p:spPr>
          <a:xfrm>
            <a:off x="7006167" y="4642012"/>
            <a:ext cx="1989677" cy="1978648"/>
          </a:xfrm>
          <a:prstGeom prst="rect">
            <a:avLst/>
          </a:prstGeom>
        </p:spPr>
      </p:pic>
      <p:sp>
        <p:nvSpPr>
          <p:cNvPr id="14" name="Arrow: Left 13">
            <a:extLst>
              <a:ext uri="{FF2B5EF4-FFF2-40B4-BE49-F238E27FC236}">
                <a16:creationId xmlns:a16="http://schemas.microsoft.com/office/drawing/2014/main" id="{05B5FA2B-D3D0-751F-4169-0295A735D8BE}"/>
              </a:ext>
            </a:extLst>
          </p:cNvPr>
          <p:cNvSpPr/>
          <p:nvPr/>
        </p:nvSpPr>
        <p:spPr>
          <a:xfrm>
            <a:off x="9260417" y="4646084"/>
            <a:ext cx="2635249" cy="193674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0000"/>
                </a:solidFill>
              </a:rPr>
              <a:t>Scan the QR code to acc</a:t>
            </a:r>
            <a:r>
              <a:rPr lang="en-GB">
                <a:solidFill>
                  <a:srgbClr val="000000"/>
                </a:solidFill>
              </a:rPr>
              <a:t>ess the reading list and videos.</a:t>
            </a:r>
          </a:p>
        </p:txBody>
      </p:sp>
    </p:spTree>
    <p:extLst>
      <p:ext uri="{BB962C8B-B14F-4D97-AF65-F5344CB8AC3E}">
        <p14:creationId xmlns:p14="http://schemas.microsoft.com/office/powerpoint/2010/main" val="2737241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39FA-84F2-3624-49D6-32B9E0363C56}"/>
              </a:ext>
            </a:extLst>
          </p:cNvPr>
          <p:cNvSpPr>
            <a:spLocks noGrp="1"/>
          </p:cNvSpPr>
          <p:nvPr>
            <p:ph type="title"/>
          </p:nvPr>
        </p:nvSpPr>
        <p:spPr>
          <a:xfrm>
            <a:off x="841248" y="3163824"/>
            <a:ext cx="10515600" cy="2322576"/>
          </a:xfrm>
          <a:noFill/>
        </p:spPr>
        <p:txBody>
          <a:bodyPr bIns="0" anchor="ctr" anchorCtr="0"/>
          <a:lstStyle/>
          <a:p>
            <a:r>
              <a:rPr lang="en-US" dirty="0"/>
              <a:t>Thank you</a:t>
            </a:r>
          </a:p>
        </p:txBody>
      </p:sp>
      <p:pic>
        <p:nvPicPr>
          <p:cNvPr id="7" name="Picture Placeholder 25" descr="Bacteria cultured in a petri dish for a laboratory or a scientific investigation">
            <a:extLst>
              <a:ext uri="{FF2B5EF4-FFF2-40B4-BE49-F238E27FC236}">
                <a16:creationId xmlns:a16="http://schemas.microsoft.com/office/drawing/2014/main" id="{F46DA087-2662-0725-53F9-CF835D1DC8F1}"/>
              </a:ext>
            </a:extLst>
          </p:cNvPr>
          <p:cNvPicPr>
            <a:picLocks noGrp="1" noChangeAspect="1"/>
          </p:cNvPicPr>
          <p:nvPr>
            <p:ph type="pic" sz="quarter" idx="13"/>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74" r="74"/>
          <a:stretch/>
        </p:blipFill>
        <p:spPr>
          <a:xfrm>
            <a:off x="4953000" y="548640"/>
            <a:ext cx="2286000" cy="2286000"/>
          </a:xfrm>
        </p:spPr>
      </p:pic>
    </p:spTree>
    <p:extLst>
      <p:ext uri="{BB962C8B-B14F-4D97-AF65-F5344CB8AC3E}">
        <p14:creationId xmlns:p14="http://schemas.microsoft.com/office/powerpoint/2010/main" val="48752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BE40-AA00-F366-A36A-B3F1AADBF025}"/>
              </a:ext>
            </a:extLst>
          </p:cNvPr>
          <p:cNvSpPr>
            <a:spLocks noGrp="1"/>
          </p:cNvSpPr>
          <p:nvPr>
            <p:ph type="ctrTitle"/>
          </p:nvPr>
        </p:nvSpPr>
        <p:spPr>
          <a:xfrm>
            <a:off x="836676" y="1596814"/>
            <a:ext cx="10515600" cy="2606040"/>
          </a:xfrm>
          <a:noFill/>
        </p:spPr>
        <p:txBody>
          <a:bodyPr anchor="ctr" anchorCtr="0">
            <a:noAutofit/>
          </a:bodyPr>
          <a:lstStyle/>
          <a:p>
            <a:r>
              <a:rPr lang="en-US" dirty="0"/>
              <a:t>About us</a:t>
            </a:r>
          </a:p>
        </p:txBody>
      </p:sp>
      <p:pic>
        <p:nvPicPr>
          <p:cNvPr id="10" name="Picture Placeholder 9" descr="Close up of bubbles">
            <a:extLst>
              <a:ext uri="{FF2B5EF4-FFF2-40B4-BE49-F238E27FC236}">
                <a16:creationId xmlns:a16="http://schemas.microsoft.com/office/drawing/2014/main" id="{99058E17-80B3-F3F9-AF6A-0518C39D940F}"/>
              </a:ext>
            </a:extLst>
          </p:cNvPr>
          <p:cNvPicPr>
            <a:picLocks noGrp="1" noChangeAspect="1"/>
          </p:cNvPicPr>
          <p:nvPr>
            <p:ph type="pic" sz="quarter" idx="13"/>
          </p:nvPr>
        </p:nvPicPr>
        <p:blipFill>
          <a:blip r:embed="rId3"/>
          <a:srcRect l="83" r="83"/>
          <a:stretch/>
        </p:blipFill>
        <p:spPr>
          <a:xfrm>
            <a:off x="0" y="0"/>
            <a:ext cx="12188952" cy="2368296"/>
          </a:xfrm>
        </p:spPr>
      </p:pic>
      <p:pic>
        <p:nvPicPr>
          <p:cNvPr id="4" name="Picture 3" descr="Portrait photograph of Subject Librarian Oliver Bridle">
            <a:extLst>
              <a:ext uri="{FF2B5EF4-FFF2-40B4-BE49-F238E27FC236}">
                <a16:creationId xmlns:a16="http://schemas.microsoft.com/office/drawing/2014/main" id="{7679F302-12CE-2DFD-25EF-F712F0569EF2}"/>
              </a:ext>
            </a:extLst>
          </p:cNvPr>
          <p:cNvPicPr>
            <a:picLocks noChangeAspect="1"/>
          </p:cNvPicPr>
          <p:nvPr/>
        </p:nvPicPr>
        <p:blipFill>
          <a:blip r:embed="rId4"/>
          <a:srcRect l="13138" t="15408" r="23648" b="462"/>
          <a:stretch>
            <a:fillRect/>
          </a:stretch>
        </p:blipFill>
        <p:spPr>
          <a:xfrm>
            <a:off x="672105" y="3158168"/>
            <a:ext cx="2313821" cy="3081456"/>
          </a:xfrm>
          <a:prstGeom prst="ellipse">
            <a:avLst/>
          </a:prstGeom>
          <a:ln>
            <a:noFill/>
          </a:ln>
          <a:effectLst>
            <a:softEdge rad="112500"/>
          </a:effectLst>
        </p:spPr>
      </p:pic>
      <p:sp>
        <p:nvSpPr>
          <p:cNvPr id="6" name="Rectangle: Rounded Corners 5">
            <a:extLst>
              <a:ext uri="{FF2B5EF4-FFF2-40B4-BE49-F238E27FC236}">
                <a16:creationId xmlns:a16="http://schemas.microsoft.com/office/drawing/2014/main" id="{B23D9F8A-EC53-685E-23FB-18B3BF95611B}"/>
              </a:ext>
            </a:extLst>
          </p:cNvPr>
          <p:cNvSpPr/>
          <p:nvPr/>
        </p:nvSpPr>
        <p:spPr>
          <a:xfrm>
            <a:off x="2735071" y="3536849"/>
            <a:ext cx="4415674" cy="773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Ollie Bridle, Life Science Librarian, Radcliffe Science Library</a:t>
            </a:r>
            <a:endParaRPr lang="en-GB" dirty="0">
              <a:solidFill>
                <a:schemeClr val="tx1"/>
              </a:solidFill>
            </a:endParaRPr>
          </a:p>
        </p:txBody>
      </p:sp>
      <p:pic>
        <p:nvPicPr>
          <p:cNvPr id="3" name="Picture 2" descr="Portrait photograph of James Shaw">
            <a:extLst>
              <a:ext uri="{FF2B5EF4-FFF2-40B4-BE49-F238E27FC236}">
                <a16:creationId xmlns:a16="http://schemas.microsoft.com/office/drawing/2014/main" id="{7F2E1D37-AC35-9203-B1A7-E502ECA7FC22}"/>
              </a:ext>
            </a:extLst>
          </p:cNvPr>
          <p:cNvPicPr>
            <a:picLocks noChangeAspect="1"/>
          </p:cNvPicPr>
          <p:nvPr/>
        </p:nvPicPr>
        <p:blipFill>
          <a:blip r:embed="rId5"/>
          <a:srcRect l="14859" t="24699" r="19513" b="15060"/>
          <a:stretch>
            <a:fillRect/>
          </a:stretch>
        </p:blipFill>
        <p:spPr>
          <a:xfrm>
            <a:off x="9052191" y="3153579"/>
            <a:ext cx="2313821" cy="3057190"/>
          </a:xfrm>
          <a:prstGeom prst="ellipse">
            <a:avLst/>
          </a:prstGeom>
          <a:ln>
            <a:noFill/>
          </a:ln>
          <a:effectLst>
            <a:softEdge rad="112500"/>
          </a:effectLst>
        </p:spPr>
      </p:pic>
      <p:sp>
        <p:nvSpPr>
          <p:cNvPr id="7" name="Rectangle: Rounded Corners 6">
            <a:extLst>
              <a:ext uri="{FF2B5EF4-FFF2-40B4-BE49-F238E27FC236}">
                <a16:creationId xmlns:a16="http://schemas.microsoft.com/office/drawing/2014/main" id="{74716B75-00B9-7BE7-5D77-A217B8FBD1CE}"/>
              </a:ext>
            </a:extLst>
          </p:cNvPr>
          <p:cNvSpPr/>
          <p:nvPr/>
        </p:nvSpPr>
        <p:spPr>
          <a:xfrm>
            <a:off x="5107650" y="5306943"/>
            <a:ext cx="4415674" cy="773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tx1"/>
                </a:solidFill>
              </a:rPr>
              <a:t>James Shaw, Academic Services Development Librarian, Bodleian Libraries</a:t>
            </a:r>
            <a:endParaRPr lang="en-GB" dirty="0">
              <a:solidFill>
                <a:schemeClr val="tx1"/>
              </a:solidFill>
            </a:endParaRPr>
          </a:p>
        </p:txBody>
      </p:sp>
    </p:spTree>
    <p:extLst>
      <p:ext uri="{BB962C8B-B14F-4D97-AF65-F5344CB8AC3E}">
        <p14:creationId xmlns:p14="http://schemas.microsoft.com/office/powerpoint/2010/main" val="1008037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EB422-1287-FCEB-63CE-599FDC8468D8}"/>
              </a:ext>
            </a:extLst>
          </p:cNvPr>
          <p:cNvSpPr>
            <a:spLocks noGrp="1"/>
          </p:cNvSpPr>
          <p:nvPr>
            <p:ph type="title"/>
          </p:nvPr>
        </p:nvSpPr>
        <p:spPr>
          <a:xfrm>
            <a:off x="1280160" y="1097280"/>
            <a:ext cx="4114800" cy="2286000"/>
          </a:xfrm>
        </p:spPr>
        <p:txBody>
          <a:bodyPr/>
          <a:lstStyle/>
          <a:p>
            <a:r>
              <a:rPr lang="en-US">
                <a:cs typeface="Posterama"/>
              </a:rPr>
              <a:t>What we will cover</a:t>
            </a:r>
            <a:endParaRPr lang="en-US" dirty="0"/>
          </a:p>
        </p:txBody>
      </p:sp>
      <p:sp>
        <p:nvSpPr>
          <p:cNvPr id="3" name="Content Placeholder 2">
            <a:extLst>
              <a:ext uri="{FF2B5EF4-FFF2-40B4-BE49-F238E27FC236}">
                <a16:creationId xmlns:a16="http://schemas.microsoft.com/office/drawing/2014/main" id="{4D038CD2-9585-7E51-5359-D52935A77DF0}"/>
              </a:ext>
            </a:extLst>
          </p:cNvPr>
          <p:cNvSpPr>
            <a:spLocks noGrp="1"/>
          </p:cNvSpPr>
          <p:nvPr>
            <p:ph idx="1"/>
          </p:nvPr>
        </p:nvSpPr>
        <p:spPr>
          <a:xfrm>
            <a:off x="753533" y="2558627"/>
            <a:ext cx="4556761" cy="2651760"/>
          </a:xfrm>
        </p:spPr>
        <p:txBody>
          <a:bodyPr vert="horz" lIns="0" tIns="0" rIns="0" bIns="0" rtlCol="0" anchor="t">
            <a:noAutofit/>
          </a:bodyPr>
          <a:lstStyle/>
          <a:p>
            <a:r>
              <a:rPr lang="en-US" cap="none"/>
              <a:t>Finding free articles and books</a:t>
            </a:r>
          </a:p>
          <a:p>
            <a:r>
              <a:rPr lang="en-US" cap="none"/>
              <a:t>Where to research your topic</a:t>
            </a:r>
          </a:p>
          <a:p>
            <a:r>
              <a:rPr lang="en-US" cap="none"/>
              <a:t>Finding out about current research</a:t>
            </a:r>
          </a:p>
          <a:p>
            <a:r>
              <a:rPr lang="en-US" cap="none" dirty="0"/>
              <a:t>Using </a:t>
            </a:r>
            <a:r>
              <a:rPr lang="en-US" cap="none"/>
              <a:t>other library services</a:t>
            </a:r>
            <a:endParaRPr lang="en-US" cap="none" dirty="0"/>
          </a:p>
        </p:txBody>
      </p:sp>
      <p:pic>
        <p:nvPicPr>
          <p:cNvPr id="8" name="Picture Placeholder 7" descr="Pipette diffusing dyes in flasks">
            <a:extLst>
              <a:ext uri="{FF2B5EF4-FFF2-40B4-BE49-F238E27FC236}">
                <a16:creationId xmlns:a16="http://schemas.microsoft.com/office/drawing/2014/main" id="{9DA934D8-2609-4227-78DF-CF8F07A2F9C7}"/>
              </a:ext>
            </a:extLst>
          </p:cNvPr>
          <p:cNvPicPr>
            <a:picLocks noGrp="1" noChangeAspect="1"/>
          </p:cNvPicPr>
          <p:nvPr>
            <p:ph type="pic" sz="quarter" idx="13"/>
          </p:nvPr>
        </p:nvPicPr>
        <p:blipFill rotWithShape="1">
          <a:blip r:embed="rId3">
            <a:alphaModFix/>
            <a:extLst>
              <a:ext uri="{28A0092B-C50C-407E-A947-70E740481C1C}">
                <a14:useLocalDpi xmlns:a14="http://schemas.microsoft.com/office/drawing/2010/main" val="0"/>
              </a:ext>
            </a:extLst>
          </a:blip>
          <a:srcRect t="97" b="97"/>
          <a:stretch/>
        </p:blipFill>
        <p:spPr>
          <a:xfrm>
            <a:off x="5687568" y="1435608"/>
            <a:ext cx="5897880" cy="3977640"/>
          </a:xfrm>
        </p:spPr>
      </p:pic>
    </p:spTree>
    <p:extLst>
      <p:ext uri="{BB962C8B-B14F-4D97-AF65-F5344CB8AC3E}">
        <p14:creationId xmlns:p14="http://schemas.microsoft.com/office/powerpoint/2010/main" val="291086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340096" y="1097280"/>
            <a:ext cx="6217920" cy="1828800"/>
          </a:xfrm>
          <a:noFill/>
        </p:spPr>
        <p:txBody>
          <a:bodyPr/>
          <a:lstStyle/>
          <a:p>
            <a:r>
              <a:rPr lang="en-US" dirty="0"/>
              <a:t>Science for Free: open Access</a:t>
            </a:r>
          </a:p>
        </p:txBody>
      </p:sp>
      <p:pic>
        <p:nvPicPr>
          <p:cNvPr id="16" name="Picture Placeholder 15" descr="Pipette over three glass jars">
            <a:extLst>
              <a:ext uri="{FF2B5EF4-FFF2-40B4-BE49-F238E27FC236}">
                <a16:creationId xmlns:a16="http://schemas.microsoft.com/office/drawing/2014/main" id="{363B2CE7-DE69-D368-9719-08D0C83ABC06}"/>
              </a:ext>
            </a:extLst>
          </p:cNvPr>
          <p:cNvPicPr>
            <a:picLocks noGrp="1" noChangeAspect="1"/>
          </p:cNvPicPr>
          <p:nvPr>
            <p:ph type="pic" sz="quarter" idx="13"/>
          </p:nvPr>
        </p:nvPicPr>
        <p:blipFill>
          <a:blip r:embed="rId3"/>
          <a:srcRect/>
          <a:stretch/>
        </p:blipFill>
        <p:spPr>
          <a:xfrm>
            <a:off x="1298448" y="1828800"/>
            <a:ext cx="3200400" cy="3200400"/>
          </a:xfrm>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266013" y="2741083"/>
            <a:ext cx="6217920" cy="2743200"/>
          </a:xfrm>
          <a:noFill/>
        </p:spPr>
        <p:txBody>
          <a:bodyPr vert="horz" lIns="0" tIns="0" rIns="0" bIns="0" rtlCol="0" anchor="t">
            <a:normAutofit/>
          </a:bodyPr>
          <a:lstStyle/>
          <a:p>
            <a:r>
              <a:rPr lang="en-US" cap="none" dirty="0"/>
              <a:t>In the past, access to published research often required a paid journal subscription.</a:t>
            </a:r>
          </a:p>
          <a:p>
            <a:r>
              <a:rPr lang="en-US" cap="none"/>
              <a:t>Many scientific publications are now free to read.</a:t>
            </a:r>
            <a:endParaRPr lang="en-US"/>
          </a:p>
          <a:p>
            <a:r>
              <a:rPr lang="en-US" cap="none" dirty="0"/>
              <a:t>These are often </a:t>
            </a:r>
            <a:r>
              <a:rPr lang="en-US" b="1" cap="none" dirty="0"/>
              <a:t>open access </a:t>
            </a:r>
            <a:r>
              <a:rPr lang="en-US" cap="none" dirty="0"/>
              <a:t>publications.</a:t>
            </a:r>
          </a:p>
          <a:p>
            <a:r>
              <a:rPr lang="en-US" cap="none"/>
              <a:t>Anyone can download and read these publications without paying a fee. </a:t>
            </a:r>
            <a:endParaRPr lang="en-US" cap="none" dirty="0"/>
          </a:p>
        </p:txBody>
      </p:sp>
    </p:spTree>
    <p:extLst>
      <p:ext uri="{BB962C8B-B14F-4D97-AF65-F5344CB8AC3E}">
        <p14:creationId xmlns:p14="http://schemas.microsoft.com/office/powerpoint/2010/main" val="3666674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B10D-FC90-06C6-49C1-E478FB0EB4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EAD4E-1C80-B3E7-9229-B09383C7CE25}"/>
              </a:ext>
            </a:extLst>
          </p:cNvPr>
          <p:cNvSpPr>
            <a:spLocks noGrp="1"/>
          </p:cNvSpPr>
          <p:nvPr>
            <p:ph type="title"/>
          </p:nvPr>
        </p:nvSpPr>
        <p:spPr>
          <a:xfrm>
            <a:off x="5340096" y="1097280"/>
            <a:ext cx="6217920" cy="1828800"/>
          </a:xfrm>
          <a:noFill/>
        </p:spPr>
        <p:txBody>
          <a:bodyPr/>
          <a:lstStyle/>
          <a:p>
            <a:r>
              <a:rPr lang="en-US">
                <a:cs typeface="Posterama"/>
              </a:rPr>
              <a:t>Finding Sources</a:t>
            </a:r>
            <a:endParaRPr lang="en-US"/>
          </a:p>
        </p:txBody>
      </p:sp>
      <p:pic>
        <p:nvPicPr>
          <p:cNvPr id="16" name="Picture Placeholder 15" descr="Binoculars reflecting a sunset and laying on table by the sea">
            <a:extLst>
              <a:ext uri="{FF2B5EF4-FFF2-40B4-BE49-F238E27FC236}">
                <a16:creationId xmlns:a16="http://schemas.microsoft.com/office/drawing/2014/main" id="{FA274492-0BE0-4522-07C1-B115D2CA9F4E}"/>
              </a:ext>
            </a:extLst>
          </p:cNvPr>
          <p:cNvPicPr>
            <a:picLocks noGrp="1" noChangeAspect="1"/>
          </p:cNvPicPr>
          <p:nvPr>
            <p:ph type="pic" sz="quarter" idx="13"/>
          </p:nvPr>
        </p:nvPicPr>
        <p:blipFill>
          <a:blip r:embed="rId3"/>
          <a:srcRect/>
          <a:stretch/>
        </p:blipFill>
        <p:spPr>
          <a:xfrm>
            <a:off x="1298448" y="1854461"/>
            <a:ext cx="3200400" cy="3043244"/>
          </a:xfrm>
        </p:spPr>
      </p:pic>
      <p:sp>
        <p:nvSpPr>
          <p:cNvPr id="3" name="Content Placeholder 2">
            <a:extLst>
              <a:ext uri="{FF2B5EF4-FFF2-40B4-BE49-F238E27FC236}">
                <a16:creationId xmlns:a16="http://schemas.microsoft.com/office/drawing/2014/main" id="{794E55B0-0E94-B059-4B81-F22EF48C1E7C}"/>
              </a:ext>
            </a:extLst>
          </p:cNvPr>
          <p:cNvSpPr>
            <a:spLocks noGrp="1"/>
          </p:cNvSpPr>
          <p:nvPr>
            <p:ph idx="1"/>
          </p:nvPr>
        </p:nvSpPr>
        <p:spPr>
          <a:xfrm>
            <a:off x="5340096" y="2010833"/>
            <a:ext cx="6217920" cy="2743200"/>
          </a:xfrm>
          <a:noFill/>
        </p:spPr>
        <p:txBody>
          <a:bodyPr vert="horz" lIns="0" tIns="0" rIns="0" bIns="0" rtlCol="0" anchor="t">
            <a:normAutofit/>
          </a:bodyPr>
          <a:lstStyle/>
          <a:p>
            <a:r>
              <a:rPr lang="en-US" cap="none" dirty="0"/>
              <a:t>Search for articles based on the topic or research question you're trying to answer. </a:t>
            </a:r>
          </a:p>
          <a:p>
            <a:r>
              <a:rPr lang="en-US" b="1" cap="none" dirty="0"/>
              <a:t>Library catalogues</a:t>
            </a:r>
            <a:r>
              <a:rPr lang="en-US" cap="none" dirty="0"/>
              <a:t> allow searching for free e-books and open access journal articles. </a:t>
            </a:r>
            <a:endParaRPr lang="en-US" dirty="0"/>
          </a:p>
          <a:p>
            <a:r>
              <a:rPr lang="en-US" b="1" cap="none" dirty="0"/>
              <a:t>Literature databases</a:t>
            </a:r>
            <a:r>
              <a:rPr lang="en-US" cap="none" dirty="0"/>
              <a:t> index </a:t>
            </a:r>
            <a:r>
              <a:rPr lang="en-US" cap="none"/>
              <a:t>scientific articles from thousands of journals</a:t>
            </a:r>
            <a:r>
              <a:rPr lang="en-US" cap="none" dirty="0"/>
              <a:t>.</a:t>
            </a:r>
          </a:p>
        </p:txBody>
      </p:sp>
    </p:spTree>
    <p:extLst>
      <p:ext uri="{BB962C8B-B14F-4D97-AF65-F5344CB8AC3E}">
        <p14:creationId xmlns:p14="http://schemas.microsoft.com/office/powerpoint/2010/main" val="141104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C7282-F89A-C25A-EA01-216A971D3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3C71E4-D1E9-65A9-58FD-E54955A595BE}"/>
              </a:ext>
            </a:extLst>
          </p:cNvPr>
          <p:cNvSpPr>
            <a:spLocks noGrp="1"/>
          </p:cNvSpPr>
          <p:nvPr>
            <p:ph type="ctrTitle"/>
          </p:nvPr>
        </p:nvSpPr>
        <p:spPr>
          <a:xfrm>
            <a:off x="1496992" y="1396999"/>
            <a:ext cx="9426363" cy="793750"/>
          </a:xfrm>
          <a:noFill/>
        </p:spPr>
        <p:txBody>
          <a:bodyPr anchor="b" anchorCtr="0"/>
          <a:lstStyle/>
          <a:p>
            <a:r>
              <a:rPr lang="en-US">
                <a:cs typeface="Posterama"/>
              </a:rPr>
              <a:t>Using databases and catalogues</a:t>
            </a:r>
            <a:endParaRPr lang="en-US"/>
          </a:p>
        </p:txBody>
      </p:sp>
      <p:graphicFrame>
        <p:nvGraphicFramePr>
          <p:cNvPr id="24" name="Diagram 23">
            <a:extLst>
              <a:ext uri="{FF2B5EF4-FFF2-40B4-BE49-F238E27FC236}">
                <a16:creationId xmlns:a16="http://schemas.microsoft.com/office/drawing/2014/main" id="{09EA0782-E4EE-0A6D-DC8D-59DD61AF99E8}"/>
              </a:ext>
            </a:extLst>
          </p:cNvPr>
          <p:cNvGraphicFramePr/>
          <p:nvPr>
            <p:extLst>
              <p:ext uri="{D42A27DB-BD31-4B8C-83A1-F6EECF244321}">
                <p14:modId xmlns:p14="http://schemas.microsoft.com/office/powerpoint/2010/main" val="3207165422"/>
              </p:ext>
            </p:extLst>
          </p:nvPr>
        </p:nvGraphicFramePr>
        <p:xfrm>
          <a:off x="2434166" y="2277534"/>
          <a:ext cx="7323667" cy="4387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1094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340096" y="1097280"/>
            <a:ext cx="6217920" cy="1828800"/>
          </a:xfrm>
          <a:noFill/>
        </p:spPr>
        <p:txBody>
          <a:bodyPr/>
          <a:lstStyle/>
          <a:p>
            <a:r>
              <a:rPr lang="en-US" dirty="0">
                <a:cs typeface="Posterama"/>
              </a:rPr>
              <a:t>Journal </a:t>
            </a:r>
            <a:r>
              <a:rPr lang="en-US">
                <a:cs typeface="Posterama"/>
              </a:rPr>
              <a:t>Articles</a:t>
            </a:r>
            <a:endParaRPr lang="en-US"/>
          </a:p>
        </p:txBody>
      </p:sp>
      <p:pic>
        <p:nvPicPr>
          <p:cNvPr id="16" name="Picture Placeholder 15" descr="Close-up of documents and charts">
            <a:extLst>
              <a:ext uri="{FF2B5EF4-FFF2-40B4-BE49-F238E27FC236}">
                <a16:creationId xmlns:a16="http://schemas.microsoft.com/office/drawing/2014/main" id="{363B2CE7-DE69-D368-9719-08D0C83ABC06}"/>
              </a:ext>
            </a:extLst>
          </p:cNvPr>
          <p:cNvPicPr>
            <a:picLocks noGrp="1" noChangeAspect="1"/>
          </p:cNvPicPr>
          <p:nvPr>
            <p:ph type="pic" sz="quarter" idx="13"/>
          </p:nvPr>
        </p:nvPicPr>
        <p:blipFill>
          <a:blip r:embed="rId3"/>
          <a:srcRect/>
          <a:stretch/>
        </p:blipFill>
        <p:spPr>
          <a:xfrm>
            <a:off x="1298448" y="1707524"/>
            <a:ext cx="3200400" cy="3078050"/>
          </a:xfrm>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4855716" y="1857803"/>
            <a:ext cx="6273004" cy="1060929"/>
          </a:xfrm>
          <a:noFill/>
        </p:spPr>
        <p:txBody>
          <a:bodyPr vert="horz" lIns="0" tIns="0" rIns="0" bIns="0" rtlCol="0" anchor="t">
            <a:normAutofit lnSpcReduction="10000"/>
          </a:bodyPr>
          <a:lstStyle/>
          <a:p>
            <a:r>
              <a:rPr lang="en-US" cap="none" dirty="0"/>
              <a:t>Some journals publish only open-access content; others publish a mixture of subscrip</a:t>
            </a:r>
            <a:r>
              <a:rPr lang="en-US" cap="none"/>
              <a:t>tion-only and open content.</a:t>
            </a:r>
          </a:p>
          <a:p>
            <a:pPr marL="0" indent="0">
              <a:buNone/>
            </a:pPr>
            <a:endParaRPr lang="en-US" cap="none" dirty="0"/>
          </a:p>
        </p:txBody>
      </p:sp>
      <p:grpSp>
        <p:nvGrpSpPr>
          <p:cNvPr id="8" name="Group 7">
            <a:extLst>
              <a:ext uri="{FF2B5EF4-FFF2-40B4-BE49-F238E27FC236}">
                <a16:creationId xmlns:a16="http://schemas.microsoft.com/office/drawing/2014/main" id="{D1C44C26-5374-68EA-0D76-FAA16D6934D8}"/>
              </a:ext>
            </a:extLst>
          </p:cNvPr>
          <p:cNvGrpSpPr/>
          <p:nvPr/>
        </p:nvGrpSpPr>
        <p:grpSpPr>
          <a:xfrm>
            <a:off x="4825999" y="3151513"/>
            <a:ext cx="6827891" cy="1281472"/>
            <a:chOff x="4825999" y="3151513"/>
            <a:chExt cx="6827891" cy="1281472"/>
          </a:xfrm>
        </p:grpSpPr>
        <p:sp>
          <p:nvSpPr>
            <p:cNvPr id="4" name="Rectangle: Rounded Corners 3">
              <a:extLst>
                <a:ext uri="{FF2B5EF4-FFF2-40B4-BE49-F238E27FC236}">
                  <a16:creationId xmlns:a16="http://schemas.microsoft.com/office/drawing/2014/main" id="{E4BB0AB9-5267-D9A2-EF82-8A547A1E7185}"/>
                </a:ext>
              </a:extLst>
            </p:cNvPr>
            <p:cNvSpPr/>
            <p:nvPr/>
          </p:nvSpPr>
          <p:spPr>
            <a:xfrm>
              <a:off x="7238216" y="3151513"/>
              <a:ext cx="4415674" cy="1281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accent5">
                      <a:lumMod val="49000"/>
                    </a:schemeClr>
                  </a:solidFill>
                </a:rPr>
                <a:t>DOAJ</a:t>
              </a:r>
              <a:r>
                <a:rPr lang="en-GB" b="1" dirty="0"/>
                <a:t> </a:t>
              </a:r>
              <a:r>
                <a:rPr lang="en-GB" dirty="0">
                  <a:solidFill>
                    <a:schemeClr val="tx1"/>
                  </a:solidFill>
                </a:rPr>
                <a:t>– Directory of Open Access </a:t>
              </a:r>
              <a:r>
                <a:rPr lang="en-GB">
                  <a:solidFill>
                    <a:schemeClr val="tx1"/>
                  </a:solidFill>
                </a:rPr>
                <a:t>Journals.</a:t>
              </a:r>
              <a:endParaRPr lang="en-GB" dirty="0">
                <a:solidFill>
                  <a:schemeClr val="tx1"/>
                </a:solidFill>
              </a:endParaRPr>
            </a:p>
            <a:p>
              <a:pPr marL="285750" indent="-285750" algn="ctr">
                <a:buFont typeface="Arial"/>
                <a:buChar char="•"/>
              </a:pPr>
              <a:r>
                <a:rPr lang="en-GB" dirty="0">
                  <a:solidFill>
                    <a:schemeClr val="tx1"/>
                  </a:solidFill>
                </a:rPr>
                <a:t>Browse journals by subject or </a:t>
              </a:r>
              <a:r>
                <a:rPr lang="en-GB">
                  <a:solidFill>
                    <a:schemeClr val="tx1"/>
                  </a:solidFill>
                </a:rPr>
                <a:t>search</a:t>
              </a:r>
              <a:r>
                <a:rPr lang="en-GB" dirty="0">
                  <a:solidFill>
                    <a:schemeClr val="tx1"/>
                  </a:solidFill>
                </a:rPr>
                <a:t> for specific articles.</a:t>
              </a:r>
            </a:p>
          </p:txBody>
        </p:sp>
        <p:pic>
          <p:nvPicPr>
            <p:cNvPr id="6" name="Picture 5" descr="Logo for the Directory of Open Access Journals">
              <a:extLst>
                <a:ext uri="{FF2B5EF4-FFF2-40B4-BE49-F238E27FC236}">
                  <a16:creationId xmlns:a16="http://schemas.microsoft.com/office/drawing/2014/main" id="{AF60489F-D24E-D313-D1A4-CB196A4D689E}"/>
                </a:ext>
              </a:extLst>
            </p:cNvPr>
            <p:cNvPicPr>
              <a:picLocks noChangeAspect="1"/>
            </p:cNvPicPr>
            <p:nvPr/>
          </p:nvPicPr>
          <p:blipFill>
            <a:blip r:embed="rId4"/>
            <a:stretch>
              <a:fillRect/>
            </a:stretch>
          </p:blipFill>
          <p:spPr>
            <a:xfrm>
              <a:off x="4825999" y="3531956"/>
              <a:ext cx="2222501" cy="524337"/>
            </a:xfrm>
            <a:prstGeom prst="rect">
              <a:avLst/>
            </a:prstGeom>
          </p:spPr>
        </p:pic>
      </p:grpSp>
      <p:grpSp>
        <p:nvGrpSpPr>
          <p:cNvPr id="9" name="Group 8">
            <a:extLst>
              <a:ext uri="{FF2B5EF4-FFF2-40B4-BE49-F238E27FC236}">
                <a16:creationId xmlns:a16="http://schemas.microsoft.com/office/drawing/2014/main" id="{B4822967-9CB3-CA01-A1F3-ADBB750B584E}"/>
              </a:ext>
            </a:extLst>
          </p:cNvPr>
          <p:cNvGrpSpPr/>
          <p:nvPr/>
        </p:nvGrpSpPr>
        <p:grpSpPr>
          <a:xfrm>
            <a:off x="4412466" y="5024762"/>
            <a:ext cx="7242429" cy="1281472"/>
            <a:chOff x="4412466" y="5024762"/>
            <a:chExt cx="7242429" cy="1281472"/>
          </a:xfrm>
        </p:grpSpPr>
        <p:sp>
          <p:nvSpPr>
            <p:cNvPr id="5" name="Rectangle: Rounded Corners 4">
              <a:extLst>
                <a:ext uri="{FF2B5EF4-FFF2-40B4-BE49-F238E27FC236}">
                  <a16:creationId xmlns:a16="http://schemas.microsoft.com/office/drawing/2014/main" id="{FDB25AD0-742E-AD77-28FF-A63A77B37971}"/>
                </a:ext>
              </a:extLst>
            </p:cNvPr>
            <p:cNvSpPr/>
            <p:nvPr/>
          </p:nvSpPr>
          <p:spPr>
            <a:xfrm>
              <a:off x="4412466" y="5024762"/>
              <a:ext cx="4415674" cy="1281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accent5">
                      <a:lumMod val="49000"/>
                    </a:schemeClr>
                  </a:solidFill>
                </a:rPr>
                <a:t>PubMed</a:t>
              </a:r>
              <a:r>
                <a:rPr lang="en-GB" b="1" dirty="0"/>
                <a:t> </a:t>
              </a:r>
              <a:r>
                <a:rPr lang="en-GB">
                  <a:solidFill>
                    <a:schemeClr val="tx1"/>
                  </a:solidFill>
                </a:rPr>
                <a:t>– find biomedical and life sciences </a:t>
              </a:r>
              <a:r>
                <a:rPr lang="en-GB" dirty="0">
                  <a:solidFill>
                    <a:schemeClr val="tx1"/>
                  </a:solidFill>
                </a:rPr>
                <a:t>papers.</a:t>
              </a:r>
            </a:p>
            <a:p>
              <a:pPr marL="285750" indent="-285750" algn="ctr">
                <a:buFont typeface="Arial"/>
                <a:buChar char="•"/>
              </a:pPr>
              <a:r>
                <a:rPr lang="en-GB" dirty="0">
                  <a:solidFill>
                    <a:schemeClr val="tx1"/>
                  </a:solidFill>
                </a:rPr>
                <a:t>Search tools to identify specific information and filter by freely available content.</a:t>
              </a:r>
            </a:p>
          </p:txBody>
        </p:sp>
        <p:pic>
          <p:nvPicPr>
            <p:cNvPr id="7" name="Picture 6" descr="The PubMed Logo">
              <a:extLst>
                <a:ext uri="{FF2B5EF4-FFF2-40B4-BE49-F238E27FC236}">
                  <a16:creationId xmlns:a16="http://schemas.microsoft.com/office/drawing/2014/main" id="{648E9B4E-ADBC-6A8D-40E1-8F96619DE0E6}"/>
                </a:ext>
              </a:extLst>
            </p:cNvPr>
            <p:cNvPicPr>
              <a:picLocks noChangeAspect="1"/>
            </p:cNvPicPr>
            <p:nvPr/>
          </p:nvPicPr>
          <p:blipFill>
            <a:blip r:embed="rId5"/>
            <a:stretch>
              <a:fillRect/>
            </a:stretch>
          </p:blipFill>
          <p:spPr>
            <a:xfrm>
              <a:off x="8972021" y="5148262"/>
              <a:ext cx="2682874" cy="1027641"/>
            </a:xfrm>
            <a:prstGeom prst="rect">
              <a:avLst/>
            </a:prstGeom>
          </p:spPr>
        </p:pic>
      </p:grpSp>
    </p:spTree>
    <p:extLst>
      <p:ext uri="{BB962C8B-B14F-4D97-AF65-F5344CB8AC3E}">
        <p14:creationId xmlns:p14="http://schemas.microsoft.com/office/powerpoint/2010/main" val="13936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5340096" y="1097280"/>
            <a:ext cx="6217920" cy="1828800"/>
          </a:xfrm>
          <a:noFill/>
        </p:spPr>
        <p:txBody>
          <a:bodyPr/>
          <a:lstStyle/>
          <a:p>
            <a:r>
              <a:rPr lang="en-US">
                <a:cs typeface="Posterama"/>
              </a:rPr>
              <a:t>Books</a:t>
            </a:r>
            <a:endParaRPr lang="en-US"/>
          </a:p>
        </p:txBody>
      </p:sp>
      <p:pic>
        <p:nvPicPr>
          <p:cNvPr id="16" name="Picture Placeholder 15" descr="Close-up of bookshelves in a public library">
            <a:extLst>
              <a:ext uri="{FF2B5EF4-FFF2-40B4-BE49-F238E27FC236}">
                <a16:creationId xmlns:a16="http://schemas.microsoft.com/office/drawing/2014/main" id="{363B2CE7-DE69-D368-9719-08D0C83ABC06}"/>
              </a:ext>
            </a:extLst>
          </p:cNvPr>
          <p:cNvPicPr>
            <a:picLocks noGrp="1" noChangeAspect="1"/>
          </p:cNvPicPr>
          <p:nvPr>
            <p:ph type="pic" sz="quarter" idx="13"/>
          </p:nvPr>
        </p:nvPicPr>
        <p:blipFill>
          <a:blip r:embed="rId3"/>
          <a:srcRect/>
          <a:stretch/>
        </p:blipFill>
        <p:spPr>
          <a:xfrm>
            <a:off x="1298448" y="1710086"/>
            <a:ext cx="3094567" cy="3009428"/>
          </a:xfrm>
        </p:spPr>
      </p:pic>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5340096" y="2130380"/>
            <a:ext cx="6217920" cy="918693"/>
          </a:xfrm>
          <a:noFill/>
        </p:spPr>
        <p:txBody>
          <a:bodyPr vert="horz" lIns="0" tIns="0" rIns="0" bIns="0" rtlCol="0" anchor="t">
            <a:normAutofit/>
          </a:bodyPr>
          <a:lstStyle/>
          <a:p>
            <a:r>
              <a:rPr lang="en-US" cap="none" dirty="0"/>
              <a:t>An increasing number of free and open access e-books are available.</a:t>
            </a:r>
          </a:p>
        </p:txBody>
      </p:sp>
      <p:grpSp>
        <p:nvGrpSpPr>
          <p:cNvPr id="8" name="Group 7">
            <a:extLst>
              <a:ext uri="{FF2B5EF4-FFF2-40B4-BE49-F238E27FC236}">
                <a16:creationId xmlns:a16="http://schemas.microsoft.com/office/drawing/2014/main" id="{ADA250CF-D2C4-36AC-3F3D-F2C2FEDA41A7}"/>
              </a:ext>
            </a:extLst>
          </p:cNvPr>
          <p:cNvGrpSpPr/>
          <p:nvPr/>
        </p:nvGrpSpPr>
        <p:grpSpPr>
          <a:xfrm>
            <a:off x="4307105" y="3196167"/>
            <a:ext cx="6701202" cy="1524001"/>
            <a:chOff x="4307105" y="3196167"/>
            <a:chExt cx="6701202" cy="1524001"/>
          </a:xfrm>
        </p:grpSpPr>
        <p:sp>
          <p:nvSpPr>
            <p:cNvPr id="5" name="Rectangle: Rounded Corners 4">
              <a:extLst>
                <a:ext uri="{FF2B5EF4-FFF2-40B4-BE49-F238E27FC236}">
                  <a16:creationId xmlns:a16="http://schemas.microsoft.com/office/drawing/2014/main" id="{03C0D392-BF36-EA92-0A76-C585D9B4537D}"/>
                </a:ext>
              </a:extLst>
            </p:cNvPr>
            <p:cNvSpPr/>
            <p:nvPr/>
          </p:nvSpPr>
          <p:spPr>
            <a:xfrm>
              <a:off x="6592633" y="3320847"/>
              <a:ext cx="4415674" cy="1281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accent5">
                      <a:lumMod val="49000"/>
                    </a:schemeClr>
                  </a:solidFill>
                </a:rPr>
                <a:t>DOAB</a:t>
              </a:r>
              <a:r>
                <a:rPr lang="en-GB" dirty="0"/>
                <a:t> </a:t>
              </a:r>
              <a:r>
                <a:rPr lang="en-GB">
                  <a:solidFill>
                    <a:schemeClr val="tx1"/>
                  </a:solidFill>
                </a:rPr>
                <a:t>– Directory of Open Access Books.</a:t>
              </a:r>
            </a:p>
            <a:p>
              <a:pPr marL="285750" indent="-285750" algn="ctr">
                <a:buFont typeface="Arial"/>
                <a:buChar char="•"/>
              </a:pPr>
              <a:r>
                <a:rPr lang="en-GB">
                  <a:solidFill>
                    <a:schemeClr val="tx1"/>
                  </a:solidFill>
                </a:rPr>
                <a:t>Thousands of peer-reviewed academic books, all free to read and download. </a:t>
              </a:r>
              <a:endParaRPr lang="en-GB" dirty="0">
                <a:solidFill>
                  <a:schemeClr val="tx1"/>
                </a:solidFill>
              </a:endParaRPr>
            </a:p>
          </p:txBody>
        </p:sp>
        <p:pic>
          <p:nvPicPr>
            <p:cNvPr id="6" name="Picture 5" descr="The logo for the Directory of Open Access Books">
              <a:extLst>
                <a:ext uri="{FF2B5EF4-FFF2-40B4-BE49-F238E27FC236}">
                  <a16:creationId xmlns:a16="http://schemas.microsoft.com/office/drawing/2014/main" id="{BB96D7D6-73C6-6DFA-9374-3BAAF10C36E6}"/>
                </a:ext>
              </a:extLst>
            </p:cNvPr>
            <p:cNvPicPr>
              <a:picLocks noChangeAspect="1"/>
            </p:cNvPicPr>
            <p:nvPr/>
          </p:nvPicPr>
          <p:blipFill>
            <a:blip r:embed="rId4"/>
            <a:stretch>
              <a:fillRect/>
            </a:stretch>
          </p:blipFill>
          <p:spPr>
            <a:xfrm>
              <a:off x="4307105" y="3196167"/>
              <a:ext cx="2498292" cy="1524001"/>
            </a:xfrm>
            <a:prstGeom prst="rect">
              <a:avLst/>
            </a:prstGeom>
          </p:spPr>
        </p:pic>
      </p:grpSp>
      <p:grpSp>
        <p:nvGrpSpPr>
          <p:cNvPr id="9" name="Group 8">
            <a:extLst>
              <a:ext uri="{FF2B5EF4-FFF2-40B4-BE49-F238E27FC236}">
                <a16:creationId xmlns:a16="http://schemas.microsoft.com/office/drawing/2014/main" id="{C9839B01-220C-85D9-B8B7-9F42A5A93E83}"/>
              </a:ext>
            </a:extLst>
          </p:cNvPr>
          <p:cNvGrpSpPr/>
          <p:nvPr/>
        </p:nvGrpSpPr>
        <p:grpSpPr>
          <a:xfrm>
            <a:off x="4391299" y="5070475"/>
            <a:ext cx="6167693" cy="1405467"/>
            <a:chOff x="4391299" y="5070475"/>
            <a:chExt cx="6167693" cy="1405467"/>
          </a:xfrm>
        </p:grpSpPr>
        <p:sp>
          <p:nvSpPr>
            <p:cNvPr id="4" name="Rectangle: Rounded Corners 3">
              <a:extLst>
                <a:ext uri="{FF2B5EF4-FFF2-40B4-BE49-F238E27FC236}">
                  <a16:creationId xmlns:a16="http://schemas.microsoft.com/office/drawing/2014/main" id="{1189133E-1886-951D-B918-96AEE835966D}"/>
                </a:ext>
              </a:extLst>
            </p:cNvPr>
            <p:cNvSpPr/>
            <p:nvPr/>
          </p:nvSpPr>
          <p:spPr>
            <a:xfrm>
              <a:off x="4391299" y="5130596"/>
              <a:ext cx="4415674" cy="128147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a:solidFill>
                    <a:schemeClr val="accent5">
                      <a:lumMod val="49000"/>
                    </a:schemeClr>
                  </a:solidFill>
                </a:rPr>
                <a:t>SOLO</a:t>
              </a:r>
              <a:r>
                <a:rPr lang="en-GB" dirty="0">
                  <a:solidFill>
                    <a:schemeClr val="accent5">
                      <a:lumMod val="49000"/>
                    </a:schemeClr>
                  </a:solidFill>
                </a:rPr>
                <a:t> </a:t>
              </a:r>
              <a:r>
                <a:rPr lang="en-GB">
                  <a:solidFill>
                    <a:schemeClr val="tx1"/>
                  </a:solidFill>
                </a:rPr>
                <a:t>– Search Oxford Libraries Online.</a:t>
              </a:r>
              <a:endParaRPr lang="en-GB" dirty="0">
                <a:solidFill>
                  <a:schemeClr val="tx1"/>
                </a:solidFill>
              </a:endParaRPr>
            </a:p>
            <a:p>
              <a:pPr marL="285750" indent="-285750" algn="ctr">
                <a:buFont typeface="Arial"/>
                <a:buChar char="•"/>
              </a:pPr>
              <a:r>
                <a:rPr lang="en-GB" dirty="0">
                  <a:solidFill>
                    <a:schemeClr val="tx1"/>
                  </a:solidFill>
                </a:rPr>
                <a:t>Find free and open access books from a wide range of publishers.</a:t>
              </a:r>
              <a:r>
                <a:rPr lang="en-GB" dirty="0"/>
                <a:t> </a:t>
              </a:r>
            </a:p>
          </p:txBody>
        </p:sp>
        <p:pic>
          <p:nvPicPr>
            <p:cNvPr id="7" name="Picture 6" descr="The SOLO logo">
              <a:extLst>
                <a:ext uri="{FF2B5EF4-FFF2-40B4-BE49-F238E27FC236}">
                  <a16:creationId xmlns:a16="http://schemas.microsoft.com/office/drawing/2014/main" id="{6E20FB4E-E22B-9817-B784-84D16600961C}"/>
                </a:ext>
              </a:extLst>
            </p:cNvPr>
            <p:cNvPicPr>
              <a:picLocks noChangeAspect="1"/>
            </p:cNvPicPr>
            <p:nvPr/>
          </p:nvPicPr>
          <p:blipFill>
            <a:blip r:embed="rId5"/>
            <a:stretch>
              <a:fillRect/>
            </a:stretch>
          </p:blipFill>
          <p:spPr>
            <a:xfrm>
              <a:off x="9104842" y="5070475"/>
              <a:ext cx="1454150" cy="1405467"/>
            </a:xfrm>
            <a:prstGeom prst="rect">
              <a:avLst/>
            </a:prstGeom>
          </p:spPr>
        </p:pic>
      </p:grpSp>
    </p:spTree>
    <p:extLst>
      <p:ext uri="{BB962C8B-B14F-4D97-AF65-F5344CB8AC3E}">
        <p14:creationId xmlns:p14="http://schemas.microsoft.com/office/powerpoint/2010/main" val="64245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978408" y="825500"/>
            <a:ext cx="10241280" cy="793750"/>
          </a:xfrm>
          <a:noFill/>
        </p:spPr>
        <p:txBody>
          <a:bodyPr anchor="b" anchorCtr="0"/>
          <a:lstStyle/>
          <a:p>
            <a:r>
              <a:rPr lang="en-US">
                <a:cs typeface="Posterama"/>
              </a:rPr>
              <a:t>Beyond Articles</a:t>
            </a:r>
            <a:endParaRPr lang="en-US" dirty="0"/>
          </a:p>
        </p:txBody>
      </p:sp>
      <p:graphicFrame>
        <p:nvGraphicFramePr>
          <p:cNvPr id="6" name="Diagram 5">
            <a:extLst>
              <a:ext uri="{FF2B5EF4-FFF2-40B4-BE49-F238E27FC236}">
                <a16:creationId xmlns:a16="http://schemas.microsoft.com/office/drawing/2014/main" id="{3A9D9BD0-1CF2-4A4F-0D21-2A4D4E39176B}"/>
              </a:ext>
            </a:extLst>
          </p:cNvPr>
          <p:cNvGraphicFramePr/>
          <p:nvPr>
            <p:extLst>
              <p:ext uri="{D42A27DB-BD31-4B8C-83A1-F6EECF244321}">
                <p14:modId xmlns:p14="http://schemas.microsoft.com/office/powerpoint/2010/main" val="3352871227"/>
              </p:ext>
            </p:extLst>
          </p:nvPr>
        </p:nvGraphicFramePr>
        <p:xfrm>
          <a:off x="-222247" y="1716616"/>
          <a:ext cx="12329577" cy="4588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5195399"/>
      </p:ext>
    </p:extLst>
  </p:cSld>
  <p:clrMapOvr>
    <a:masterClrMapping/>
  </p:clrMapOvr>
</p:sld>
</file>

<file path=ppt/theme/theme1.xml><?xml version="1.0" encoding="utf-8"?>
<a:theme xmlns:a="http://schemas.openxmlformats.org/drawingml/2006/main" name="Custom">
  <a:themeElements>
    <a:clrScheme name="Scientific Discovery">
      <a:dk1>
        <a:srgbClr val="000000"/>
      </a:dk1>
      <a:lt1>
        <a:srgbClr val="FFFFFF"/>
      </a:lt1>
      <a:dk2>
        <a:srgbClr val="44546A"/>
      </a:dk2>
      <a:lt2>
        <a:srgbClr val="E7E6E6"/>
      </a:lt2>
      <a:accent1>
        <a:srgbClr val="96D3ED"/>
      </a:accent1>
      <a:accent2>
        <a:srgbClr val="C7DBE1"/>
      </a:accent2>
      <a:accent3>
        <a:srgbClr val="688EBD"/>
      </a:accent3>
      <a:accent4>
        <a:srgbClr val="BCE5DD"/>
      </a:accent4>
      <a:accent5>
        <a:srgbClr val="66DDCC"/>
      </a:accent5>
      <a:accent6>
        <a:srgbClr val="E0CE61"/>
      </a:accent6>
      <a:hlink>
        <a:srgbClr val="0563C1"/>
      </a:hlink>
      <a:folHlink>
        <a:srgbClr val="954F72"/>
      </a:folHlink>
    </a:clrScheme>
    <a:fontScheme name="Custom 36">
      <a:majorFont>
        <a:latin typeface="Posterama"/>
        <a:ea typeface=""/>
        <a:cs typeface=""/>
      </a:majorFont>
      <a:minorFont>
        <a:latin typeface="Daytona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 discovery_V1_win32_EF_v4.potx" id="{C76E1CB0-558D-4FB9-AA8B-DAB0BFDB970A}" vid="{87D4F3E9-C3BB-413B-A87E-0B7BB674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34300b-44c8-4bbf-b7ab-29365774483e">
      <Terms xmlns="http://schemas.microsoft.com/office/infopath/2007/PartnerControls"/>
    </lcf76f155ced4ddcb4097134ff3c332f>
    <TaxCatchAll xmlns="a705d0dc-fd3d-4d5b-b663-3dc127b9153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4BE58F99AF3D4EA00CA95C54678E66" ma:contentTypeVersion="12" ma:contentTypeDescription="Create a new document." ma:contentTypeScope="" ma:versionID="89a66b9b8182a895db43a2fdc4f5ca3e">
  <xsd:schema xmlns:xsd="http://www.w3.org/2001/XMLSchema" xmlns:xs="http://www.w3.org/2001/XMLSchema" xmlns:p="http://schemas.microsoft.com/office/2006/metadata/properties" xmlns:ns2="4034300b-44c8-4bbf-b7ab-29365774483e" xmlns:ns3="a705d0dc-fd3d-4d5b-b663-3dc127b9153e" targetNamespace="http://schemas.microsoft.com/office/2006/metadata/properties" ma:root="true" ma:fieldsID="ee84ae65ef72444aa347eb747ae74712" ns2:_="" ns3:_="">
    <xsd:import namespace="4034300b-44c8-4bbf-b7ab-29365774483e"/>
    <xsd:import namespace="a705d0dc-fd3d-4d5b-b663-3dc127b915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4300b-44c8-4bbf-b7ab-293657744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05d0dc-fd3d-4d5b-b663-3dc127b9153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6c20421-b65c-459e-9762-da60316f00cf}" ma:internalName="TaxCatchAll" ma:showField="CatchAllData" ma:web="a705d0dc-fd3d-4d5b-b663-3dc127b915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8397A0-8C35-4EEE-8E61-47C914415B57}">
  <ds:schemaRefs>
    <ds:schemaRef ds:uri="http://schemas.microsoft.com/sharepoint/v3/contenttype/forms"/>
  </ds:schemaRefs>
</ds:datastoreItem>
</file>

<file path=customXml/itemProps2.xml><?xml version="1.0" encoding="utf-8"?>
<ds:datastoreItem xmlns:ds="http://schemas.openxmlformats.org/officeDocument/2006/customXml" ds:itemID="{B881D8D6-8849-400B-8BC9-21D401C7DD0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0e5db22d-f7c8-49d0-a8a8-e092f3224f1a"/>
  </ds:schemaRefs>
</ds:datastoreItem>
</file>

<file path=customXml/itemProps3.xml><?xml version="1.0" encoding="utf-8"?>
<ds:datastoreItem xmlns:ds="http://schemas.openxmlformats.org/officeDocument/2006/customXml" ds:itemID="{B8698DF3-05BB-49ED-A755-EC619F481C0D}"/>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{30706A80-2AD0-4F76-A907-759E370BC09E}TF51de1e5f-e0e8-4dd0-99f3-5b7584f7abdc7d30e886_win32-78d4aef5ad8e</Template>
  <TotalTime>131</TotalTime>
  <Words>1790</Words>
  <Application>Microsoft Office PowerPoint</Application>
  <PresentationFormat>Widescreen</PresentationFormat>
  <Paragraphs>142</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Courier New</vt:lpstr>
      <vt:lpstr>Daytona Condensed Light</vt:lpstr>
      <vt:lpstr>Posterama</vt:lpstr>
      <vt:lpstr>Custom</vt:lpstr>
      <vt:lpstr>Finding the Science to support your Application</vt:lpstr>
      <vt:lpstr>About us</vt:lpstr>
      <vt:lpstr>What we will cover</vt:lpstr>
      <vt:lpstr>Science for Free: open Access</vt:lpstr>
      <vt:lpstr>Finding Sources</vt:lpstr>
      <vt:lpstr>Using databases and catalogues</vt:lpstr>
      <vt:lpstr>Journal Articles</vt:lpstr>
      <vt:lpstr>Books</vt:lpstr>
      <vt:lpstr>Beyond Articles</vt:lpstr>
      <vt:lpstr>Institutional research Repositories </vt:lpstr>
      <vt:lpstr>Finding out about researchers' work</vt:lpstr>
      <vt:lpstr>Using local Library services</vt:lpstr>
      <vt:lpstr>Keeping on track</vt:lpstr>
      <vt:lpstr>Getting more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the Science to support your Application</dc:title>
  <dc:creator>Oliver Bridle</dc:creator>
  <cp:lastModifiedBy>Oliver Bridle</cp:lastModifiedBy>
  <cp:revision>1115</cp:revision>
  <dcterms:created xsi:type="dcterms:W3CDTF">2026-05-11T09:50:47Z</dcterms:created>
  <dcterms:modified xsi:type="dcterms:W3CDTF">2026-05-15T09:48:08Z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0x010100624BE58F99AF3D4EA00CA95C54678E66</vt:lpwstr>
  </property>
  <property fmtid="{D5CDD505-2E9C-101B-9397-08002B2CF9AE}" pid="3" name="MediaServiceImageTags">
    <vt:lpwstr/>
  </property>
</Properties>
</file>