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62" r:id="rId6"/>
    <p:sldId id="273" r:id="rId7"/>
    <p:sldId id="268" r:id="rId8"/>
    <p:sldId id="263" r:id="rId9"/>
    <p:sldId id="274" r:id="rId10"/>
    <p:sldId id="259" r:id="rId11"/>
    <p:sldId id="270" r:id="rId12"/>
    <p:sldId id="257" r:id="rId13"/>
    <p:sldId id="264" r:id="rId14"/>
    <p:sldId id="258" r:id="rId15"/>
    <p:sldId id="260" r:id="rId16"/>
    <p:sldId id="266"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CC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0" autoAdjust="0"/>
    <p:restoredTop sz="76755" autoAdjust="0"/>
  </p:normalViewPr>
  <p:slideViewPr>
    <p:cSldViewPr snapToGrid="0">
      <p:cViewPr varScale="1">
        <p:scale>
          <a:sx n="97" d="100"/>
          <a:sy n="97" d="100"/>
        </p:scale>
        <p:origin x="996" y="8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_rels/data4.xml.rels><?xml version="1.0" encoding="UTF-8" standalone="yes"?>
<Relationships xmlns="http://schemas.openxmlformats.org/package/2006/relationships"><Relationship Id="rId3" Type="http://schemas.openxmlformats.org/officeDocument/2006/relationships/hyperlink" Target="https://www.rhodeshouse.ox.ac.uk/scholarships/the-rhodes-scholarship/" TargetMode="External"/><Relationship Id="rId2" Type="http://schemas.openxmlformats.org/officeDocument/2006/relationships/hyperlink" Target="https://www.pirbright.ac.uk/careers-and-learning/education-programme/postgraduate-studentships" TargetMode="External"/><Relationship Id="rId1" Type="http://schemas.openxmlformats.org/officeDocument/2006/relationships/hyperlink" Target="https://www.diamond.ac.uk/Careers/Students/PhD-Studentships.html" TargetMode="External"/><Relationship Id="rId6" Type="http://schemas.openxmlformats.org/officeDocument/2006/relationships/hyperlink" Target="https://www.un.org/ldcportal/content/scholarships" TargetMode="External"/><Relationship Id="rId5" Type="http://schemas.openxmlformats.org/officeDocument/2006/relationships/hyperlink" Target="https://cscuk.fcdo.gov.uk/about-us/scholarships/" TargetMode="External"/><Relationship Id="rId4" Type="http://schemas.openxmlformats.org/officeDocument/2006/relationships/hyperlink" Target="https://www.findaphd.com/guides/phd-study-in-uk/charities-funding" TargetMode="External"/></Relationships>
</file>

<file path=ppt/diagrams/_rels/data5.xml.rels><?xml version="1.0" encoding="UTF-8" standalone="yes"?>
<Relationships xmlns="http://schemas.openxmlformats.org/package/2006/relationships"><Relationship Id="rId1" Type="http://schemas.openxmlformats.org/officeDocument/2006/relationships/hyperlink" Target="https://academic.admin.ox.ac.uk/fees-and-continuation-charges/university-staff-awards" TargetMode="External"/></Relationships>
</file>

<file path=ppt/diagrams/_rels/data7.xml.rels><?xml version="1.0" encoding="UTF-8" standalone="yes"?>
<Relationships xmlns="http://schemas.openxmlformats.org/package/2006/relationships"><Relationship Id="rId3" Type="http://schemas.openxmlformats.org/officeDocument/2006/relationships/hyperlink" Target="https://www.ox.ac.uk/admissions/graduate/fees-and-funding/loans/us-loans" TargetMode="External"/><Relationship Id="rId7" Type="http://schemas.openxmlformats.org/officeDocument/2006/relationships/hyperlink" Target="https://www.studentfinanceni.co.uk/types-of-finance/postgraduate/" TargetMode="External"/><Relationship Id="rId2" Type="http://schemas.openxmlformats.org/officeDocument/2006/relationships/hyperlink" Target="https://www.studentfinancewales.co.uk/postgraduate-finance/doctoral/" TargetMode="External"/><Relationship Id="rId1" Type="http://schemas.openxmlformats.org/officeDocument/2006/relationships/hyperlink" Target="https://www.gov.uk/doctoral-loan" TargetMode="External"/><Relationship Id="rId6" Type="http://schemas.openxmlformats.org/officeDocument/2006/relationships/hyperlink" Target="https://www.saas.gov.uk/full-time/postgraduates" TargetMode="External"/><Relationship Id="rId5" Type="http://schemas.openxmlformats.org/officeDocument/2006/relationships/hyperlink" Target="https://www.studentfinancewales.co.uk/postgraduate-finance/master-s/" TargetMode="External"/><Relationship Id="rId4" Type="http://schemas.openxmlformats.org/officeDocument/2006/relationships/hyperlink" Target="https://www.gov.uk/masters-loan"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s://www.rhodeshouse.ox.ac.uk/scholarships/the-rhodes-scholarship/" TargetMode="External"/><Relationship Id="rId2" Type="http://schemas.openxmlformats.org/officeDocument/2006/relationships/hyperlink" Target="https://www.pirbright.ac.uk/careers-and-learning/education-programme/postgraduate-studentships" TargetMode="External"/><Relationship Id="rId1" Type="http://schemas.openxmlformats.org/officeDocument/2006/relationships/hyperlink" Target="https://www.diamond.ac.uk/Careers/Students/PhD-Studentships.html" TargetMode="External"/><Relationship Id="rId6" Type="http://schemas.openxmlformats.org/officeDocument/2006/relationships/hyperlink" Target="https://www.un.org/ldcportal/content/scholarships" TargetMode="External"/><Relationship Id="rId5" Type="http://schemas.openxmlformats.org/officeDocument/2006/relationships/hyperlink" Target="https://cscuk.fcdo.gov.uk/about-us/scholarships/" TargetMode="External"/><Relationship Id="rId4" Type="http://schemas.openxmlformats.org/officeDocument/2006/relationships/hyperlink" Target="https://www.findaphd.com/guides/phd-study-in-uk/charities-funding"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academic.admin.ox.ac.uk/fees-and-continuation-charges/university-staff-awards" TargetMode="External"/></Relationships>
</file>

<file path=ppt/diagrams/_rels/drawing7.xml.rels><?xml version="1.0" encoding="UTF-8" standalone="yes"?>
<Relationships xmlns="http://schemas.openxmlformats.org/package/2006/relationships"><Relationship Id="rId3" Type="http://schemas.openxmlformats.org/officeDocument/2006/relationships/hyperlink" Target="https://www.saas.gov.uk/full-time/postgraduates" TargetMode="External"/><Relationship Id="rId7" Type="http://schemas.openxmlformats.org/officeDocument/2006/relationships/hyperlink" Target="https://www.ox.ac.uk/admissions/graduate/fees-and-funding/loans/us-loans" TargetMode="External"/><Relationship Id="rId2" Type="http://schemas.openxmlformats.org/officeDocument/2006/relationships/hyperlink" Target="https://www.studentfinancewales.co.uk/postgraduate-finance/master-s/" TargetMode="External"/><Relationship Id="rId1" Type="http://schemas.openxmlformats.org/officeDocument/2006/relationships/hyperlink" Target="https://www.gov.uk/masters-loan" TargetMode="External"/><Relationship Id="rId6" Type="http://schemas.openxmlformats.org/officeDocument/2006/relationships/hyperlink" Target="https://www.studentfinancewales.co.uk/postgraduate-finance/doctoral/" TargetMode="External"/><Relationship Id="rId5" Type="http://schemas.openxmlformats.org/officeDocument/2006/relationships/hyperlink" Target="https://www.gov.uk/doctoral-loan" TargetMode="External"/><Relationship Id="rId4" Type="http://schemas.openxmlformats.org/officeDocument/2006/relationships/hyperlink" Target="https://www.studentfinanceni.co.uk/types-of-finance/postgraduate/"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B82D65-95A8-4A0C-89CD-EE78CECA48C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EC48E8DA-4BB0-4F17-807B-330A67E12C33}">
      <dgm:prSet custT="1"/>
      <dgm:spPr>
        <a:solidFill>
          <a:schemeClr val="accent6">
            <a:lumMod val="75000"/>
          </a:schemeClr>
        </a:solidFill>
      </dgm:spPr>
      <dgm:t>
        <a:bodyPr/>
        <a:lstStyle/>
        <a:p>
          <a:pPr rtl="0">
            <a:lnSpc>
              <a:spcPct val="100000"/>
            </a:lnSpc>
          </a:pPr>
          <a:r>
            <a:rPr lang="en-US" sz="1800" b="1"/>
            <a:t>Fees</a:t>
          </a:r>
          <a:r>
            <a:rPr lang="en-US" sz="1800"/>
            <a:t> – will vary between institutions £</a:t>
          </a:r>
          <a:r>
            <a:rPr lang="en-US" sz="1800">
              <a:latin typeface="Aptos Display" panose="02110004020202020204"/>
            </a:rPr>
            <a:t>5,238</a:t>
          </a:r>
          <a:r>
            <a:rPr lang="en-US" sz="1800"/>
            <a:t> - £</a:t>
          </a:r>
          <a:r>
            <a:rPr lang="en-US" sz="1800">
              <a:latin typeface="Aptos Display" panose="02110004020202020204"/>
            </a:rPr>
            <a:t>10,470</a:t>
          </a:r>
          <a:r>
            <a:rPr lang="en-US" sz="1800"/>
            <a:t> for home students </a:t>
          </a:r>
          <a:r>
            <a:rPr lang="en-US" sz="1800">
              <a:latin typeface="Aptos Display" panose="02110004020202020204"/>
            </a:rPr>
            <a:t> up to</a:t>
          </a:r>
          <a:r>
            <a:rPr lang="en-US" sz="1800"/>
            <a:t> £</a:t>
          </a:r>
          <a:r>
            <a:rPr lang="en-US" sz="1800">
              <a:latin typeface="Aptos Display" panose="02110004020202020204"/>
            </a:rPr>
            <a:t>34,700 for</a:t>
          </a:r>
          <a:r>
            <a:rPr lang="en-US" sz="1800"/>
            <a:t> international students. </a:t>
          </a:r>
          <a:endParaRPr lang="en-US" sz="1800" dirty="0"/>
        </a:p>
      </dgm:t>
    </dgm:pt>
    <dgm:pt modelId="{3645D46A-EA0A-4A1D-BCE2-EF5B78B9B01C}" type="parTrans" cxnId="{820DD169-5FF9-4C65-AE61-F404914114B9}">
      <dgm:prSet/>
      <dgm:spPr/>
      <dgm:t>
        <a:bodyPr/>
        <a:lstStyle/>
        <a:p>
          <a:endParaRPr lang="en-US"/>
        </a:p>
      </dgm:t>
    </dgm:pt>
    <dgm:pt modelId="{C5CF21CB-E2D3-4E84-94A9-C420A9DB9E49}" type="sibTrans" cxnId="{820DD169-5FF9-4C65-AE61-F404914114B9}">
      <dgm:prSet/>
      <dgm:spPr/>
      <dgm:t>
        <a:bodyPr/>
        <a:lstStyle/>
        <a:p>
          <a:endParaRPr lang="en-US"/>
        </a:p>
      </dgm:t>
    </dgm:pt>
    <dgm:pt modelId="{F15C8AC2-CCF0-4EC6-BF3B-61E399C36215}">
      <dgm:prSet/>
      <dgm:spPr>
        <a:solidFill>
          <a:srgbClr val="C00000"/>
        </a:solidFill>
      </dgm:spPr>
      <dgm:t>
        <a:bodyPr/>
        <a:lstStyle/>
        <a:p>
          <a:pPr>
            <a:lnSpc>
              <a:spcPct val="100000"/>
            </a:lnSpc>
          </a:pPr>
          <a:r>
            <a:rPr lang="en-US" b="1" dirty="0"/>
            <a:t>Living costs </a:t>
          </a:r>
          <a:r>
            <a:rPr lang="en-US" dirty="0"/>
            <a:t>– will vary with location – Indicative Oxford costs in table.</a:t>
          </a:r>
        </a:p>
      </dgm:t>
    </dgm:pt>
    <dgm:pt modelId="{E3BE9600-3C6B-487A-BA5E-397D0CD60D24}" type="parTrans" cxnId="{ECA66FCE-59EE-4D17-9DD8-8A736A0B1842}">
      <dgm:prSet/>
      <dgm:spPr/>
      <dgm:t>
        <a:bodyPr/>
        <a:lstStyle/>
        <a:p>
          <a:endParaRPr lang="en-US"/>
        </a:p>
      </dgm:t>
    </dgm:pt>
    <dgm:pt modelId="{DE5EE446-C0E8-40DB-91BE-5DBAF114360D}" type="sibTrans" cxnId="{ECA66FCE-59EE-4D17-9DD8-8A736A0B1842}">
      <dgm:prSet/>
      <dgm:spPr/>
      <dgm:t>
        <a:bodyPr/>
        <a:lstStyle/>
        <a:p>
          <a:endParaRPr lang="en-US"/>
        </a:p>
      </dgm:t>
    </dgm:pt>
    <dgm:pt modelId="{17E6AB6A-8A52-4B5B-97C7-1FCD01EEFCCE}">
      <dgm:prSet/>
      <dgm:spPr>
        <a:solidFill>
          <a:schemeClr val="accent2">
            <a:lumMod val="75000"/>
          </a:schemeClr>
        </a:solidFill>
      </dgm:spPr>
      <dgm:t>
        <a:bodyPr/>
        <a:lstStyle/>
        <a:p>
          <a:pPr>
            <a:lnSpc>
              <a:spcPct val="100000"/>
            </a:lnSpc>
          </a:pPr>
          <a:r>
            <a:rPr lang="en-US" b="1" dirty="0"/>
            <a:t>Research-related expenses </a:t>
          </a:r>
          <a:r>
            <a:rPr lang="en-US" dirty="0"/>
            <a:t>(e.g. travel, consumables, computing) – will vary according to project</a:t>
          </a:r>
        </a:p>
      </dgm:t>
    </dgm:pt>
    <dgm:pt modelId="{8FC68684-BFE1-4E8A-8E9A-1B251C3E0A5C}" type="parTrans" cxnId="{254F48C0-784E-4DEB-9BD8-3272FE50BEF7}">
      <dgm:prSet/>
      <dgm:spPr/>
      <dgm:t>
        <a:bodyPr/>
        <a:lstStyle/>
        <a:p>
          <a:endParaRPr lang="en-US"/>
        </a:p>
      </dgm:t>
    </dgm:pt>
    <dgm:pt modelId="{F3E27A4A-0A80-4C43-8E42-135815C4A489}" type="sibTrans" cxnId="{254F48C0-784E-4DEB-9BD8-3272FE50BEF7}">
      <dgm:prSet/>
      <dgm:spPr/>
      <dgm:t>
        <a:bodyPr/>
        <a:lstStyle/>
        <a:p>
          <a:endParaRPr lang="en-US"/>
        </a:p>
      </dgm:t>
    </dgm:pt>
    <dgm:pt modelId="{382ADDBA-80C1-4849-9B20-B6CF3E75E3AF}" type="pres">
      <dgm:prSet presAssocID="{EEB82D65-95A8-4A0C-89CD-EE78CECA48C0}" presName="outerComposite" presStyleCnt="0">
        <dgm:presLayoutVars>
          <dgm:chMax val="5"/>
          <dgm:dir/>
          <dgm:resizeHandles val="exact"/>
        </dgm:presLayoutVars>
      </dgm:prSet>
      <dgm:spPr/>
    </dgm:pt>
    <dgm:pt modelId="{CFD33B2D-16C4-4EA2-84F7-4DFB39C4465F}" type="pres">
      <dgm:prSet presAssocID="{EEB82D65-95A8-4A0C-89CD-EE78CECA48C0}" presName="dummyMaxCanvas" presStyleCnt="0">
        <dgm:presLayoutVars/>
      </dgm:prSet>
      <dgm:spPr/>
    </dgm:pt>
    <dgm:pt modelId="{9BAE201E-E4DB-4856-A7A6-9B203A6C4096}" type="pres">
      <dgm:prSet presAssocID="{EEB82D65-95A8-4A0C-89CD-EE78CECA48C0}" presName="ThreeNodes_1" presStyleLbl="node1" presStyleIdx="0" presStyleCnt="3">
        <dgm:presLayoutVars>
          <dgm:bulletEnabled val="1"/>
        </dgm:presLayoutVars>
      </dgm:prSet>
      <dgm:spPr/>
    </dgm:pt>
    <dgm:pt modelId="{99B47C9B-9430-42C7-81DF-74429BB863AB}" type="pres">
      <dgm:prSet presAssocID="{EEB82D65-95A8-4A0C-89CD-EE78CECA48C0}" presName="ThreeNodes_2" presStyleLbl="node1" presStyleIdx="1" presStyleCnt="3">
        <dgm:presLayoutVars>
          <dgm:bulletEnabled val="1"/>
        </dgm:presLayoutVars>
      </dgm:prSet>
      <dgm:spPr/>
    </dgm:pt>
    <dgm:pt modelId="{F1B36832-0475-4A48-9065-E2D8973868F9}" type="pres">
      <dgm:prSet presAssocID="{EEB82D65-95A8-4A0C-89CD-EE78CECA48C0}" presName="ThreeNodes_3" presStyleLbl="node1" presStyleIdx="2" presStyleCnt="3">
        <dgm:presLayoutVars>
          <dgm:bulletEnabled val="1"/>
        </dgm:presLayoutVars>
      </dgm:prSet>
      <dgm:spPr/>
    </dgm:pt>
    <dgm:pt modelId="{05213DB2-27D8-4E7D-9843-E2C82818F380}" type="pres">
      <dgm:prSet presAssocID="{EEB82D65-95A8-4A0C-89CD-EE78CECA48C0}" presName="ThreeConn_1-2" presStyleLbl="fgAccFollowNode1" presStyleIdx="0" presStyleCnt="2">
        <dgm:presLayoutVars>
          <dgm:bulletEnabled val="1"/>
        </dgm:presLayoutVars>
      </dgm:prSet>
      <dgm:spPr/>
    </dgm:pt>
    <dgm:pt modelId="{79DD79E5-3518-40C4-A1B5-53D4836ECC31}" type="pres">
      <dgm:prSet presAssocID="{EEB82D65-95A8-4A0C-89CD-EE78CECA48C0}" presName="ThreeConn_2-3" presStyleLbl="fgAccFollowNode1" presStyleIdx="1" presStyleCnt="2">
        <dgm:presLayoutVars>
          <dgm:bulletEnabled val="1"/>
        </dgm:presLayoutVars>
      </dgm:prSet>
      <dgm:spPr/>
    </dgm:pt>
    <dgm:pt modelId="{F9A0C537-2EC1-400C-9710-C7A828A10882}" type="pres">
      <dgm:prSet presAssocID="{EEB82D65-95A8-4A0C-89CD-EE78CECA48C0}" presName="ThreeNodes_1_text" presStyleLbl="node1" presStyleIdx="2" presStyleCnt="3">
        <dgm:presLayoutVars>
          <dgm:bulletEnabled val="1"/>
        </dgm:presLayoutVars>
      </dgm:prSet>
      <dgm:spPr/>
    </dgm:pt>
    <dgm:pt modelId="{D315056C-CB2C-4962-9555-FB1AEE3A9B4E}" type="pres">
      <dgm:prSet presAssocID="{EEB82D65-95A8-4A0C-89CD-EE78CECA48C0}" presName="ThreeNodes_2_text" presStyleLbl="node1" presStyleIdx="2" presStyleCnt="3">
        <dgm:presLayoutVars>
          <dgm:bulletEnabled val="1"/>
        </dgm:presLayoutVars>
      </dgm:prSet>
      <dgm:spPr/>
    </dgm:pt>
    <dgm:pt modelId="{C427F8AB-5C52-47C2-9C8E-131C5F761BB3}" type="pres">
      <dgm:prSet presAssocID="{EEB82D65-95A8-4A0C-89CD-EE78CECA48C0}" presName="ThreeNodes_3_text" presStyleLbl="node1" presStyleIdx="2" presStyleCnt="3">
        <dgm:presLayoutVars>
          <dgm:bulletEnabled val="1"/>
        </dgm:presLayoutVars>
      </dgm:prSet>
      <dgm:spPr/>
    </dgm:pt>
  </dgm:ptLst>
  <dgm:cxnLst>
    <dgm:cxn modelId="{A42DAB05-C914-4DD4-9AA8-2BA6C6157EC4}" type="presOf" srcId="{DE5EE446-C0E8-40DB-91BE-5DBAF114360D}" destId="{79DD79E5-3518-40C4-A1B5-53D4836ECC31}" srcOrd="0" destOrd="0" presId="urn:microsoft.com/office/officeart/2005/8/layout/vProcess5"/>
    <dgm:cxn modelId="{21F4CC06-708F-4355-BF63-953EAB3FBE2D}" type="presOf" srcId="{EEB82D65-95A8-4A0C-89CD-EE78CECA48C0}" destId="{382ADDBA-80C1-4849-9B20-B6CF3E75E3AF}" srcOrd="0" destOrd="0" presId="urn:microsoft.com/office/officeart/2005/8/layout/vProcess5"/>
    <dgm:cxn modelId="{3CCB5D10-4D9D-4308-8386-576D0E3DBDC8}" type="presOf" srcId="{F15C8AC2-CCF0-4EC6-BF3B-61E399C36215}" destId="{D315056C-CB2C-4962-9555-FB1AEE3A9B4E}" srcOrd="1" destOrd="0" presId="urn:microsoft.com/office/officeart/2005/8/layout/vProcess5"/>
    <dgm:cxn modelId="{9DD19D1C-FF3B-436B-BF4D-ADD1629E0526}" type="presOf" srcId="{17E6AB6A-8A52-4B5B-97C7-1FCD01EEFCCE}" destId="{C427F8AB-5C52-47C2-9C8E-131C5F761BB3}" srcOrd="1" destOrd="0" presId="urn:microsoft.com/office/officeart/2005/8/layout/vProcess5"/>
    <dgm:cxn modelId="{F188932D-1FFF-4AF2-BE8D-2916F1162AA3}" type="presOf" srcId="{17E6AB6A-8A52-4B5B-97C7-1FCD01EEFCCE}" destId="{F1B36832-0475-4A48-9065-E2D8973868F9}" srcOrd="0" destOrd="0" presId="urn:microsoft.com/office/officeart/2005/8/layout/vProcess5"/>
    <dgm:cxn modelId="{81210C48-778E-450C-8590-440C1E9ED09F}" type="presOf" srcId="{C5CF21CB-E2D3-4E84-94A9-C420A9DB9E49}" destId="{05213DB2-27D8-4E7D-9843-E2C82818F380}" srcOrd="0" destOrd="0" presId="urn:microsoft.com/office/officeart/2005/8/layout/vProcess5"/>
    <dgm:cxn modelId="{820DD169-5FF9-4C65-AE61-F404914114B9}" srcId="{EEB82D65-95A8-4A0C-89CD-EE78CECA48C0}" destId="{EC48E8DA-4BB0-4F17-807B-330A67E12C33}" srcOrd="0" destOrd="0" parTransId="{3645D46A-EA0A-4A1D-BCE2-EF5B78B9B01C}" sibTransId="{C5CF21CB-E2D3-4E84-94A9-C420A9DB9E49}"/>
    <dgm:cxn modelId="{481B2E71-BC76-4CF0-B5F1-2B603788B704}" type="presOf" srcId="{EC48E8DA-4BB0-4F17-807B-330A67E12C33}" destId="{F9A0C537-2EC1-400C-9710-C7A828A10882}" srcOrd="1" destOrd="0" presId="urn:microsoft.com/office/officeart/2005/8/layout/vProcess5"/>
    <dgm:cxn modelId="{BDAF7754-6F7A-4815-B856-4CAB5F2EF4FB}" type="presOf" srcId="{F15C8AC2-CCF0-4EC6-BF3B-61E399C36215}" destId="{99B47C9B-9430-42C7-81DF-74429BB863AB}" srcOrd="0" destOrd="0" presId="urn:microsoft.com/office/officeart/2005/8/layout/vProcess5"/>
    <dgm:cxn modelId="{B1E77D56-10A6-4A9B-8341-C911C7B4A189}" type="presOf" srcId="{EC48E8DA-4BB0-4F17-807B-330A67E12C33}" destId="{9BAE201E-E4DB-4856-A7A6-9B203A6C4096}" srcOrd="0" destOrd="0" presId="urn:microsoft.com/office/officeart/2005/8/layout/vProcess5"/>
    <dgm:cxn modelId="{254F48C0-784E-4DEB-9BD8-3272FE50BEF7}" srcId="{EEB82D65-95A8-4A0C-89CD-EE78CECA48C0}" destId="{17E6AB6A-8A52-4B5B-97C7-1FCD01EEFCCE}" srcOrd="2" destOrd="0" parTransId="{8FC68684-BFE1-4E8A-8E9A-1B251C3E0A5C}" sibTransId="{F3E27A4A-0A80-4C43-8E42-135815C4A489}"/>
    <dgm:cxn modelId="{ECA66FCE-59EE-4D17-9DD8-8A736A0B1842}" srcId="{EEB82D65-95A8-4A0C-89CD-EE78CECA48C0}" destId="{F15C8AC2-CCF0-4EC6-BF3B-61E399C36215}" srcOrd="1" destOrd="0" parTransId="{E3BE9600-3C6B-487A-BA5E-397D0CD60D24}" sibTransId="{DE5EE446-C0E8-40DB-91BE-5DBAF114360D}"/>
    <dgm:cxn modelId="{11F9A2ED-A88F-4489-AB85-E3DF8BC8755D}" type="presParOf" srcId="{382ADDBA-80C1-4849-9B20-B6CF3E75E3AF}" destId="{CFD33B2D-16C4-4EA2-84F7-4DFB39C4465F}" srcOrd="0" destOrd="0" presId="urn:microsoft.com/office/officeart/2005/8/layout/vProcess5"/>
    <dgm:cxn modelId="{95177976-2ACC-4A34-8785-793D4CB2C2A0}" type="presParOf" srcId="{382ADDBA-80C1-4849-9B20-B6CF3E75E3AF}" destId="{9BAE201E-E4DB-4856-A7A6-9B203A6C4096}" srcOrd="1" destOrd="0" presId="urn:microsoft.com/office/officeart/2005/8/layout/vProcess5"/>
    <dgm:cxn modelId="{FEB585D5-4A97-40A3-B897-1AAA0A8DB91C}" type="presParOf" srcId="{382ADDBA-80C1-4849-9B20-B6CF3E75E3AF}" destId="{99B47C9B-9430-42C7-81DF-74429BB863AB}" srcOrd="2" destOrd="0" presId="urn:microsoft.com/office/officeart/2005/8/layout/vProcess5"/>
    <dgm:cxn modelId="{61BACC19-4017-4234-B708-AF8C32FE28B6}" type="presParOf" srcId="{382ADDBA-80C1-4849-9B20-B6CF3E75E3AF}" destId="{F1B36832-0475-4A48-9065-E2D8973868F9}" srcOrd="3" destOrd="0" presId="urn:microsoft.com/office/officeart/2005/8/layout/vProcess5"/>
    <dgm:cxn modelId="{3EC35863-9E51-4859-8D47-28DCA3756D25}" type="presParOf" srcId="{382ADDBA-80C1-4849-9B20-B6CF3E75E3AF}" destId="{05213DB2-27D8-4E7D-9843-E2C82818F380}" srcOrd="4" destOrd="0" presId="urn:microsoft.com/office/officeart/2005/8/layout/vProcess5"/>
    <dgm:cxn modelId="{0E5F0A84-7F21-4046-97DD-F0E73FE00C22}" type="presParOf" srcId="{382ADDBA-80C1-4849-9B20-B6CF3E75E3AF}" destId="{79DD79E5-3518-40C4-A1B5-53D4836ECC31}" srcOrd="5" destOrd="0" presId="urn:microsoft.com/office/officeart/2005/8/layout/vProcess5"/>
    <dgm:cxn modelId="{866D75EF-847C-499A-A781-66DECDBA36FF}" type="presParOf" srcId="{382ADDBA-80C1-4849-9B20-B6CF3E75E3AF}" destId="{F9A0C537-2EC1-400C-9710-C7A828A10882}" srcOrd="6" destOrd="0" presId="urn:microsoft.com/office/officeart/2005/8/layout/vProcess5"/>
    <dgm:cxn modelId="{A0C4F4C8-7B25-43FD-9D60-E731F4570128}" type="presParOf" srcId="{382ADDBA-80C1-4849-9B20-B6CF3E75E3AF}" destId="{D315056C-CB2C-4962-9555-FB1AEE3A9B4E}" srcOrd="7" destOrd="0" presId="urn:microsoft.com/office/officeart/2005/8/layout/vProcess5"/>
    <dgm:cxn modelId="{32E31BB4-A102-4BDE-8703-7CE97B130B2B}" type="presParOf" srcId="{382ADDBA-80C1-4849-9B20-B6CF3E75E3AF}" destId="{C427F8AB-5C52-47C2-9C8E-131C5F761BB3}"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050BAB-454C-4D41-84B2-DDD6B6604B9F}"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C518CEC3-8E48-445A-A9AD-35F33A2BF5FA}">
      <dgm:prSet custT="1"/>
      <dgm:spPr>
        <a:solidFill>
          <a:schemeClr val="accent3">
            <a:lumMod val="75000"/>
          </a:schemeClr>
        </a:solidFill>
      </dgm:spPr>
      <dgm:t>
        <a:bodyPr/>
        <a:lstStyle/>
        <a:p>
          <a:r>
            <a:rPr lang="en-GB" sz="2000" b="1" i="0" dirty="0"/>
            <a:t>Immigration Health Surcharge </a:t>
          </a:r>
          <a:r>
            <a:rPr lang="en-GB" sz="2000" b="0" i="0" dirty="0"/>
            <a:t>If you are coming to the UK for more than 6 months you will be required to pay the IHS, for yourself and any dependants. £776 per year or part of a year. Examples of costs are:</a:t>
          </a:r>
          <a:endParaRPr lang="en-US" sz="2000" dirty="0"/>
        </a:p>
      </dgm:t>
    </dgm:pt>
    <dgm:pt modelId="{B1F227B4-DE53-4200-90B5-26672F5F56FD}" type="parTrans" cxnId="{5CBA8F9C-DE51-49D8-857A-21A50BEB7703}">
      <dgm:prSet/>
      <dgm:spPr/>
      <dgm:t>
        <a:bodyPr/>
        <a:lstStyle/>
        <a:p>
          <a:endParaRPr lang="en-US"/>
        </a:p>
      </dgm:t>
    </dgm:pt>
    <dgm:pt modelId="{4886B2EC-1525-4D36-A6F8-CE577E20F9AB}" type="sibTrans" cxnId="{5CBA8F9C-DE51-49D8-857A-21A50BEB7703}">
      <dgm:prSet/>
      <dgm:spPr/>
      <dgm:t>
        <a:bodyPr/>
        <a:lstStyle/>
        <a:p>
          <a:endParaRPr lang="en-US"/>
        </a:p>
      </dgm:t>
    </dgm:pt>
    <dgm:pt modelId="{3753943F-D921-4BD1-BE07-7B2A217CC0DB}">
      <dgm:prSet custT="1"/>
      <dgm:spPr>
        <a:solidFill>
          <a:schemeClr val="accent6">
            <a:lumMod val="75000"/>
          </a:schemeClr>
        </a:solidFill>
      </dgm:spPr>
      <dgm:t>
        <a:bodyPr/>
        <a:lstStyle/>
        <a:p>
          <a:r>
            <a:rPr lang="en-GB" sz="2000" b="0" i="0" dirty="0"/>
            <a:t>12-month Masters plus 4 months added by the Home Office to course end date; 1.5-year charge i.e. £1,164 </a:t>
          </a:r>
          <a:endParaRPr lang="en-US" sz="2000" dirty="0"/>
        </a:p>
      </dgm:t>
    </dgm:pt>
    <dgm:pt modelId="{0CC7FCC9-DB9C-4ED0-AB96-54D1DB7DE28B}" type="parTrans" cxnId="{5A93A01B-6D4E-4A1B-91ED-F3DF30ADF11F}">
      <dgm:prSet/>
      <dgm:spPr/>
      <dgm:t>
        <a:bodyPr/>
        <a:lstStyle/>
        <a:p>
          <a:endParaRPr lang="en-US"/>
        </a:p>
      </dgm:t>
    </dgm:pt>
    <dgm:pt modelId="{FDF96A08-5321-4F38-97B0-068174CBE621}" type="sibTrans" cxnId="{5A93A01B-6D4E-4A1B-91ED-F3DF30ADF11F}">
      <dgm:prSet/>
      <dgm:spPr/>
      <dgm:t>
        <a:bodyPr/>
        <a:lstStyle/>
        <a:p>
          <a:endParaRPr lang="en-US"/>
        </a:p>
      </dgm:t>
    </dgm:pt>
    <dgm:pt modelId="{02D95F3A-16CE-4419-A409-1BD35B3C007A}">
      <dgm:prSet custT="1"/>
      <dgm:spPr>
        <a:solidFill>
          <a:srgbClr val="92D050"/>
        </a:solidFill>
      </dgm:spPr>
      <dgm:t>
        <a:bodyPr/>
        <a:lstStyle/>
        <a:p>
          <a:r>
            <a:rPr lang="en-GB" sz="2000" b="0" i="0" dirty="0"/>
            <a:t>DPhil courses at Oxford are set at 4 years maximum submission date plus 6 months to allow for viva and corrections and then 4 months added by the Home Office to the course end date; 5-year charge i.e. £3,880</a:t>
          </a:r>
          <a:endParaRPr lang="en-US" sz="2000" dirty="0"/>
        </a:p>
      </dgm:t>
    </dgm:pt>
    <dgm:pt modelId="{3FF2FAE1-703B-46AA-A626-029106CA0941}" type="parTrans" cxnId="{44F29C11-40EC-4F24-9524-3024C0CD59C9}">
      <dgm:prSet/>
      <dgm:spPr/>
      <dgm:t>
        <a:bodyPr/>
        <a:lstStyle/>
        <a:p>
          <a:endParaRPr lang="en-US"/>
        </a:p>
      </dgm:t>
    </dgm:pt>
    <dgm:pt modelId="{2AE2A329-30F2-46BE-A4F7-FF4C951EADB2}" type="sibTrans" cxnId="{44F29C11-40EC-4F24-9524-3024C0CD59C9}">
      <dgm:prSet/>
      <dgm:spPr/>
      <dgm:t>
        <a:bodyPr/>
        <a:lstStyle/>
        <a:p>
          <a:endParaRPr lang="en-US"/>
        </a:p>
      </dgm:t>
    </dgm:pt>
    <dgm:pt modelId="{CE972ABC-7852-43F3-9486-9CB02FB92F7C}">
      <dgm:prSet/>
      <dgm:spPr>
        <a:solidFill>
          <a:schemeClr val="accent2">
            <a:lumMod val="75000"/>
          </a:schemeClr>
        </a:solidFill>
      </dgm:spPr>
      <dgm:t>
        <a:bodyPr/>
        <a:lstStyle/>
        <a:p>
          <a:r>
            <a:rPr lang="en-US" b="1" dirty="0"/>
            <a:t>visa</a:t>
          </a:r>
          <a:r>
            <a:rPr lang="en-US" dirty="0"/>
            <a:t>, </a:t>
          </a:r>
          <a:r>
            <a:rPr lang="en-US" b="1" dirty="0"/>
            <a:t>travel</a:t>
          </a:r>
          <a:r>
            <a:rPr lang="en-US" dirty="0"/>
            <a:t> and </a:t>
          </a:r>
          <a:r>
            <a:rPr lang="en-US" b="1" dirty="0"/>
            <a:t>relocation</a:t>
          </a:r>
          <a:r>
            <a:rPr lang="en-US" dirty="0"/>
            <a:t> will depend on individual circumstances</a:t>
          </a:r>
        </a:p>
      </dgm:t>
    </dgm:pt>
    <dgm:pt modelId="{F57510CD-3E8F-4B71-8ED9-657850CA611E}" type="parTrans" cxnId="{35CBDB4B-582C-455E-A7B6-DC897F9F0DCA}">
      <dgm:prSet/>
      <dgm:spPr/>
      <dgm:t>
        <a:bodyPr/>
        <a:lstStyle/>
        <a:p>
          <a:endParaRPr lang="en-US"/>
        </a:p>
      </dgm:t>
    </dgm:pt>
    <dgm:pt modelId="{846608AE-45EE-4F7E-A776-2995C1E154DD}" type="sibTrans" cxnId="{35CBDB4B-582C-455E-A7B6-DC897F9F0DCA}">
      <dgm:prSet/>
      <dgm:spPr/>
      <dgm:t>
        <a:bodyPr/>
        <a:lstStyle/>
        <a:p>
          <a:endParaRPr lang="en-US"/>
        </a:p>
      </dgm:t>
    </dgm:pt>
    <dgm:pt modelId="{063AB7BF-D773-4EC7-8F5A-6C9165EAA352}">
      <dgm:prSet/>
      <dgm:spPr>
        <a:solidFill>
          <a:srgbClr val="C00000"/>
        </a:solidFill>
      </dgm:spPr>
      <dgm:t>
        <a:bodyPr/>
        <a:lstStyle/>
        <a:p>
          <a:pPr rtl="0"/>
          <a:r>
            <a:rPr lang="en-GB" dirty="0"/>
            <a:t>https://www.gov.uk/apply-to-come-to-the-uk</a:t>
          </a:r>
          <a:r>
            <a:rPr lang="en-GB" dirty="0">
              <a:solidFill>
                <a:schemeClr val="bg1"/>
              </a:solidFill>
              <a:latin typeface="Aptos Display" panose="02110004020202020204"/>
            </a:rPr>
            <a:t> </a:t>
          </a:r>
          <a:endParaRPr lang="en-US" dirty="0">
            <a:solidFill>
              <a:schemeClr val="bg1"/>
            </a:solidFill>
          </a:endParaRPr>
        </a:p>
      </dgm:t>
    </dgm:pt>
    <dgm:pt modelId="{0FA9A34C-9E6D-4AAA-8307-2F73C64E784C}" type="parTrans" cxnId="{222FE327-4C47-4E52-A8D4-FE9A0167B3CE}">
      <dgm:prSet/>
      <dgm:spPr/>
      <dgm:t>
        <a:bodyPr/>
        <a:lstStyle/>
        <a:p>
          <a:endParaRPr lang="en-US"/>
        </a:p>
      </dgm:t>
    </dgm:pt>
    <dgm:pt modelId="{0123081E-59CF-4053-B1D2-367A7E282551}" type="sibTrans" cxnId="{222FE327-4C47-4E52-A8D4-FE9A0167B3CE}">
      <dgm:prSet/>
      <dgm:spPr/>
      <dgm:t>
        <a:bodyPr/>
        <a:lstStyle/>
        <a:p>
          <a:endParaRPr lang="en-US"/>
        </a:p>
      </dgm:t>
    </dgm:pt>
    <dgm:pt modelId="{81A14D55-785A-4341-A7FC-7993FE11AB3E}" type="pres">
      <dgm:prSet presAssocID="{3D050BAB-454C-4D41-84B2-DDD6B6604B9F}" presName="Name0" presStyleCnt="0">
        <dgm:presLayoutVars>
          <dgm:dir/>
          <dgm:animLvl val="lvl"/>
          <dgm:resizeHandles val="exact"/>
        </dgm:presLayoutVars>
      </dgm:prSet>
      <dgm:spPr/>
    </dgm:pt>
    <dgm:pt modelId="{63CA59AC-3660-42A3-BEB3-6F2C06B05637}" type="pres">
      <dgm:prSet presAssocID="{063AB7BF-D773-4EC7-8F5A-6C9165EAA352}" presName="boxAndChildren" presStyleCnt="0"/>
      <dgm:spPr/>
    </dgm:pt>
    <dgm:pt modelId="{5F358703-7B55-4290-ABD2-58E340D4AE01}" type="pres">
      <dgm:prSet presAssocID="{063AB7BF-D773-4EC7-8F5A-6C9165EAA352}" presName="parentTextBox" presStyleLbl="node1" presStyleIdx="0" presStyleCnt="5"/>
      <dgm:spPr/>
    </dgm:pt>
    <dgm:pt modelId="{3D34C1C0-420B-484C-8AAB-789ECB1CA626}" type="pres">
      <dgm:prSet presAssocID="{846608AE-45EE-4F7E-A776-2995C1E154DD}" presName="sp" presStyleCnt="0"/>
      <dgm:spPr/>
    </dgm:pt>
    <dgm:pt modelId="{1F94CCE8-EAD3-4108-B436-8B6CA49647EB}" type="pres">
      <dgm:prSet presAssocID="{CE972ABC-7852-43F3-9486-9CB02FB92F7C}" presName="arrowAndChildren" presStyleCnt="0"/>
      <dgm:spPr/>
    </dgm:pt>
    <dgm:pt modelId="{FED59AEF-197B-4DA8-94C7-C84F6DEF752E}" type="pres">
      <dgm:prSet presAssocID="{CE972ABC-7852-43F3-9486-9CB02FB92F7C}" presName="parentTextArrow" presStyleLbl="node1" presStyleIdx="1" presStyleCnt="5"/>
      <dgm:spPr/>
    </dgm:pt>
    <dgm:pt modelId="{4D4C5147-0C45-4631-89AB-5150200C4398}" type="pres">
      <dgm:prSet presAssocID="{2AE2A329-30F2-46BE-A4F7-FF4C951EADB2}" presName="sp" presStyleCnt="0"/>
      <dgm:spPr/>
    </dgm:pt>
    <dgm:pt modelId="{8FFC7EA5-61BD-4E83-8C5A-2F1DA8A61F84}" type="pres">
      <dgm:prSet presAssocID="{02D95F3A-16CE-4419-A409-1BD35B3C007A}" presName="arrowAndChildren" presStyleCnt="0"/>
      <dgm:spPr/>
    </dgm:pt>
    <dgm:pt modelId="{D0340A5A-31F8-4E65-B6A9-6A8B30814DB4}" type="pres">
      <dgm:prSet presAssocID="{02D95F3A-16CE-4419-A409-1BD35B3C007A}" presName="parentTextArrow" presStyleLbl="node1" presStyleIdx="2" presStyleCnt="5"/>
      <dgm:spPr/>
    </dgm:pt>
    <dgm:pt modelId="{B180C2B4-7A5C-4339-951A-E12C8C4D210E}" type="pres">
      <dgm:prSet presAssocID="{FDF96A08-5321-4F38-97B0-068174CBE621}" presName="sp" presStyleCnt="0"/>
      <dgm:spPr/>
    </dgm:pt>
    <dgm:pt modelId="{1BF4A8C1-759F-41F3-9834-45F5091D0298}" type="pres">
      <dgm:prSet presAssocID="{3753943F-D921-4BD1-BE07-7B2A217CC0DB}" presName="arrowAndChildren" presStyleCnt="0"/>
      <dgm:spPr/>
    </dgm:pt>
    <dgm:pt modelId="{C1B30D2E-8508-4861-BBD8-8401AE566B16}" type="pres">
      <dgm:prSet presAssocID="{3753943F-D921-4BD1-BE07-7B2A217CC0DB}" presName="parentTextArrow" presStyleLbl="node1" presStyleIdx="3" presStyleCnt="5"/>
      <dgm:spPr/>
    </dgm:pt>
    <dgm:pt modelId="{9E5CE522-A425-4BE0-BC62-CD704B417E85}" type="pres">
      <dgm:prSet presAssocID="{4886B2EC-1525-4D36-A6F8-CE577E20F9AB}" presName="sp" presStyleCnt="0"/>
      <dgm:spPr/>
    </dgm:pt>
    <dgm:pt modelId="{94A2C5A8-B711-4B3E-9702-D395B31FCFC7}" type="pres">
      <dgm:prSet presAssocID="{C518CEC3-8E48-445A-A9AD-35F33A2BF5FA}" presName="arrowAndChildren" presStyleCnt="0"/>
      <dgm:spPr/>
    </dgm:pt>
    <dgm:pt modelId="{9E72D3EB-E755-49D8-942D-7066C12B658B}" type="pres">
      <dgm:prSet presAssocID="{C518CEC3-8E48-445A-A9AD-35F33A2BF5FA}" presName="parentTextArrow" presStyleLbl="node1" presStyleIdx="4" presStyleCnt="5"/>
      <dgm:spPr/>
    </dgm:pt>
  </dgm:ptLst>
  <dgm:cxnLst>
    <dgm:cxn modelId="{44F29C11-40EC-4F24-9524-3024C0CD59C9}" srcId="{3D050BAB-454C-4D41-84B2-DDD6B6604B9F}" destId="{02D95F3A-16CE-4419-A409-1BD35B3C007A}" srcOrd="2" destOrd="0" parTransId="{3FF2FAE1-703B-46AA-A626-029106CA0941}" sibTransId="{2AE2A329-30F2-46BE-A4F7-FF4C951EADB2}"/>
    <dgm:cxn modelId="{5A93A01B-6D4E-4A1B-91ED-F3DF30ADF11F}" srcId="{3D050BAB-454C-4D41-84B2-DDD6B6604B9F}" destId="{3753943F-D921-4BD1-BE07-7B2A217CC0DB}" srcOrd="1" destOrd="0" parTransId="{0CC7FCC9-DB9C-4ED0-AB96-54D1DB7DE28B}" sibTransId="{FDF96A08-5321-4F38-97B0-068174CBE621}"/>
    <dgm:cxn modelId="{B98AFB1F-54DF-496D-ABF4-F99947DB3AB9}" type="presOf" srcId="{3753943F-D921-4BD1-BE07-7B2A217CC0DB}" destId="{C1B30D2E-8508-4861-BBD8-8401AE566B16}" srcOrd="0" destOrd="0" presId="urn:microsoft.com/office/officeart/2005/8/layout/process4"/>
    <dgm:cxn modelId="{222FE327-4C47-4E52-A8D4-FE9A0167B3CE}" srcId="{3D050BAB-454C-4D41-84B2-DDD6B6604B9F}" destId="{063AB7BF-D773-4EC7-8F5A-6C9165EAA352}" srcOrd="4" destOrd="0" parTransId="{0FA9A34C-9E6D-4AAA-8307-2F73C64E784C}" sibTransId="{0123081E-59CF-4053-B1D2-367A7E282551}"/>
    <dgm:cxn modelId="{ACDB7840-79FE-42C6-B2C0-947668D11767}" type="presOf" srcId="{C518CEC3-8E48-445A-A9AD-35F33A2BF5FA}" destId="{9E72D3EB-E755-49D8-942D-7066C12B658B}" srcOrd="0" destOrd="0" presId="urn:microsoft.com/office/officeart/2005/8/layout/process4"/>
    <dgm:cxn modelId="{35CBDB4B-582C-455E-A7B6-DC897F9F0DCA}" srcId="{3D050BAB-454C-4D41-84B2-DDD6B6604B9F}" destId="{CE972ABC-7852-43F3-9486-9CB02FB92F7C}" srcOrd="3" destOrd="0" parTransId="{F57510CD-3E8F-4B71-8ED9-657850CA611E}" sibTransId="{846608AE-45EE-4F7E-A776-2995C1E154DD}"/>
    <dgm:cxn modelId="{10021273-7CBD-4EDE-9500-B0B6BD2BBA9E}" type="presOf" srcId="{063AB7BF-D773-4EC7-8F5A-6C9165EAA352}" destId="{5F358703-7B55-4290-ABD2-58E340D4AE01}" srcOrd="0" destOrd="0" presId="urn:microsoft.com/office/officeart/2005/8/layout/process4"/>
    <dgm:cxn modelId="{5FDEC783-2A18-4417-B1B1-3F72D82F0584}" type="presOf" srcId="{CE972ABC-7852-43F3-9486-9CB02FB92F7C}" destId="{FED59AEF-197B-4DA8-94C7-C84F6DEF752E}" srcOrd="0" destOrd="0" presId="urn:microsoft.com/office/officeart/2005/8/layout/process4"/>
    <dgm:cxn modelId="{5CBA8F9C-DE51-49D8-857A-21A50BEB7703}" srcId="{3D050BAB-454C-4D41-84B2-DDD6B6604B9F}" destId="{C518CEC3-8E48-445A-A9AD-35F33A2BF5FA}" srcOrd="0" destOrd="0" parTransId="{B1F227B4-DE53-4200-90B5-26672F5F56FD}" sibTransId="{4886B2EC-1525-4D36-A6F8-CE577E20F9AB}"/>
    <dgm:cxn modelId="{6020A0DA-7479-4AA9-87F8-81B396ECF048}" type="presOf" srcId="{3D050BAB-454C-4D41-84B2-DDD6B6604B9F}" destId="{81A14D55-785A-4341-A7FC-7993FE11AB3E}" srcOrd="0" destOrd="0" presId="urn:microsoft.com/office/officeart/2005/8/layout/process4"/>
    <dgm:cxn modelId="{F98F99F5-FC6E-481B-8B3B-F7E5917E9E73}" type="presOf" srcId="{02D95F3A-16CE-4419-A409-1BD35B3C007A}" destId="{D0340A5A-31F8-4E65-B6A9-6A8B30814DB4}" srcOrd="0" destOrd="0" presId="urn:microsoft.com/office/officeart/2005/8/layout/process4"/>
    <dgm:cxn modelId="{4167F667-525F-426B-8CBB-81DCCCBE361F}" type="presParOf" srcId="{81A14D55-785A-4341-A7FC-7993FE11AB3E}" destId="{63CA59AC-3660-42A3-BEB3-6F2C06B05637}" srcOrd="0" destOrd="0" presId="urn:microsoft.com/office/officeart/2005/8/layout/process4"/>
    <dgm:cxn modelId="{41E35A30-3CB3-4F63-8284-234F218868EF}" type="presParOf" srcId="{63CA59AC-3660-42A3-BEB3-6F2C06B05637}" destId="{5F358703-7B55-4290-ABD2-58E340D4AE01}" srcOrd="0" destOrd="0" presId="urn:microsoft.com/office/officeart/2005/8/layout/process4"/>
    <dgm:cxn modelId="{63499B53-59B0-4AC3-A03F-96CE87357463}" type="presParOf" srcId="{81A14D55-785A-4341-A7FC-7993FE11AB3E}" destId="{3D34C1C0-420B-484C-8AAB-789ECB1CA626}" srcOrd="1" destOrd="0" presId="urn:microsoft.com/office/officeart/2005/8/layout/process4"/>
    <dgm:cxn modelId="{E747AD02-BC98-4D12-84FB-AF175E060C0A}" type="presParOf" srcId="{81A14D55-785A-4341-A7FC-7993FE11AB3E}" destId="{1F94CCE8-EAD3-4108-B436-8B6CA49647EB}" srcOrd="2" destOrd="0" presId="urn:microsoft.com/office/officeart/2005/8/layout/process4"/>
    <dgm:cxn modelId="{98DB268B-57EA-4831-BC7B-8E30E592AC23}" type="presParOf" srcId="{1F94CCE8-EAD3-4108-B436-8B6CA49647EB}" destId="{FED59AEF-197B-4DA8-94C7-C84F6DEF752E}" srcOrd="0" destOrd="0" presId="urn:microsoft.com/office/officeart/2005/8/layout/process4"/>
    <dgm:cxn modelId="{DA9ABAE3-74CE-48E1-A7E5-5E80D412EC82}" type="presParOf" srcId="{81A14D55-785A-4341-A7FC-7993FE11AB3E}" destId="{4D4C5147-0C45-4631-89AB-5150200C4398}" srcOrd="3" destOrd="0" presId="urn:microsoft.com/office/officeart/2005/8/layout/process4"/>
    <dgm:cxn modelId="{1F99B770-DB0C-426B-A887-21064A018CA7}" type="presParOf" srcId="{81A14D55-785A-4341-A7FC-7993FE11AB3E}" destId="{8FFC7EA5-61BD-4E83-8C5A-2F1DA8A61F84}" srcOrd="4" destOrd="0" presId="urn:microsoft.com/office/officeart/2005/8/layout/process4"/>
    <dgm:cxn modelId="{DAAB0ECB-2023-4AD3-99F4-FD93E4A810BE}" type="presParOf" srcId="{8FFC7EA5-61BD-4E83-8C5A-2F1DA8A61F84}" destId="{D0340A5A-31F8-4E65-B6A9-6A8B30814DB4}" srcOrd="0" destOrd="0" presId="urn:microsoft.com/office/officeart/2005/8/layout/process4"/>
    <dgm:cxn modelId="{EEE522FF-BB6C-47DA-BF5C-8C60E5087DBF}" type="presParOf" srcId="{81A14D55-785A-4341-A7FC-7993FE11AB3E}" destId="{B180C2B4-7A5C-4339-951A-E12C8C4D210E}" srcOrd="5" destOrd="0" presId="urn:microsoft.com/office/officeart/2005/8/layout/process4"/>
    <dgm:cxn modelId="{B1527B27-BD46-400C-B7C6-B7C76AA16DED}" type="presParOf" srcId="{81A14D55-785A-4341-A7FC-7993FE11AB3E}" destId="{1BF4A8C1-759F-41F3-9834-45F5091D0298}" srcOrd="6" destOrd="0" presId="urn:microsoft.com/office/officeart/2005/8/layout/process4"/>
    <dgm:cxn modelId="{B347178A-36A1-4CAD-A39C-326D17EECA28}" type="presParOf" srcId="{1BF4A8C1-759F-41F3-9834-45F5091D0298}" destId="{C1B30D2E-8508-4861-BBD8-8401AE566B16}" srcOrd="0" destOrd="0" presId="urn:microsoft.com/office/officeart/2005/8/layout/process4"/>
    <dgm:cxn modelId="{B5324EE7-930B-424E-91A9-4FA9C1FB4EB8}" type="presParOf" srcId="{81A14D55-785A-4341-A7FC-7993FE11AB3E}" destId="{9E5CE522-A425-4BE0-BC62-CD704B417E85}" srcOrd="7" destOrd="0" presId="urn:microsoft.com/office/officeart/2005/8/layout/process4"/>
    <dgm:cxn modelId="{AAF4D5A5-57DF-484E-BDFC-CDD60BD9C9F5}" type="presParOf" srcId="{81A14D55-785A-4341-A7FC-7993FE11AB3E}" destId="{94A2C5A8-B711-4B3E-9702-D395B31FCFC7}" srcOrd="8" destOrd="0" presId="urn:microsoft.com/office/officeart/2005/8/layout/process4"/>
    <dgm:cxn modelId="{BE930FF6-F472-4D6C-B6E8-D653928D6460}" type="presParOf" srcId="{94A2C5A8-B711-4B3E-9702-D395B31FCFC7}" destId="{9E72D3EB-E755-49D8-942D-7066C12B658B}"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FC5261-BCD0-4954-A42F-CCD9BEE621BF}" type="doc">
      <dgm:prSet loTypeId="urn:microsoft.com/office/officeart/2005/8/layout/matrix3" loCatId="matrix" qsTypeId="urn:microsoft.com/office/officeart/2005/8/quickstyle/simple1" qsCatId="simple" csTypeId="urn:microsoft.com/office/officeart/2005/8/colors/colorful2" csCatId="colorful" phldr="1"/>
      <dgm:spPr/>
      <dgm:t>
        <a:bodyPr/>
        <a:lstStyle/>
        <a:p>
          <a:endParaRPr lang="en-US"/>
        </a:p>
      </dgm:t>
    </dgm:pt>
    <dgm:pt modelId="{CD6E7B21-F235-41FE-996E-950B451EE52D}">
      <dgm:prSet custT="1"/>
      <dgm:spPr/>
      <dgm:t>
        <a:bodyPr/>
        <a:lstStyle/>
        <a:p>
          <a:r>
            <a:rPr lang="en-US" sz="2800" dirty="0"/>
            <a:t>May be included with studentship/scholarship (e.g. UKRI)</a:t>
          </a:r>
        </a:p>
      </dgm:t>
    </dgm:pt>
    <dgm:pt modelId="{71A7AE52-11AB-445B-B7CE-F0F1E5556F49}" type="parTrans" cxnId="{BB589A86-2C4B-4357-B6B5-8808646E6274}">
      <dgm:prSet/>
      <dgm:spPr/>
      <dgm:t>
        <a:bodyPr/>
        <a:lstStyle/>
        <a:p>
          <a:endParaRPr lang="en-US"/>
        </a:p>
      </dgm:t>
    </dgm:pt>
    <dgm:pt modelId="{BAB5C354-8F75-4441-A2EF-F74B441B6E85}" type="sibTrans" cxnId="{BB589A86-2C4B-4357-B6B5-8808646E6274}">
      <dgm:prSet/>
      <dgm:spPr/>
      <dgm:t>
        <a:bodyPr/>
        <a:lstStyle/>
        <a:p>
          <a:endParaRPr lang="en-US"/>
        </a:p>
      </dgm:t>
    </dgm:pt>
    <dgm:pt modelId="{A8642C48-9C31-4F63-A140-663F7D8D3761}">
      <dgm:prSet custT="1"/>
      <dgm:spPr/>
      <dgm:t>
        <a:bodyPr/>
        <a:lstStyle/>
        <a:p>
          <a:r>
            <a:rPr lang="en-US" sz="2800" dirty="0"/>
            <a:t>May be covered by host research group or </a:t>
          </a:r>
          <a:r>
            <a:rPr lang="en-US" sz="2800" dirty="0" err="1"/>
            <a:t>organisation</a:t>
          </a:r>
          <a:endParaRPr lang="en-US" sz="2800" dirty="0"/>
        </a:p>
      </dgm:t>
    </dgm:pt>
    <dgm:pt modelId="{936FB1B6-0CA3-4B06-88C5-85772BDFB9DF}" type="parTrans" cxnId="{3C469833-8F7F-4995-8600-0D418C32C189}">
      <dgm:prSet/>
      <dgm:spPr/>
      <dgm:t>
        <a:bodyPr/>
        <a:lstStyle/>
        <a:p>
          <a:endParaRPr lang="en-US"/>
        </a:p>
      </dgm:t>
    </dgm:pt>
    <dgm:pt modelId="{CFBF2EC8-C081-48F2-87FC-B0D12D56607F}" type="sibTrans" cxnId="{3C469833-8F7F-4995-8600-0D418C32C189}">
      <dgm:prSet/>
      <dgm:spPr/>
      <dgm:t>
        <a:bodyPr/>
        <a:lstStyle/>
        <a:p>
          <a:endParaRPr lang="en-US"/>
        </a:p>
      </dgm:t>
    </dgm:pt>
    <dgm:pt modelId="{0E175BD5-C7CC-4BB9-9D72-63D0CE5A8936}">
      <dgm:prSet custT="1"/>
      <dgm:spPr/>
      <dgm:t>
        <a:bodyPr/>
        <a:lstStyle/>
        <a:p>
          <a:r>
            <a:rPr lang="en-US" sz="2800" dirty="0"/>
            <a:t>Small grants (e.g. scientific societies)</a:t>
          </a:r>
        </a:p>
      </dgm:t>
    </dgm:pt>
    <dgm:pt modelId="{FC8B8FAB-CE11-4A7F-A66E-CADF8B7D25D0}" type="parTrans" cxnId="{9524CA93-5EC2-42E3-9D7A-E23DB829B2C7}">
      <dgm:prSet/>
      <dgm:spPr/>
      <dgm:t>
        <a:bodyPr/>
        <a:lstStyle/>
        <a:p>
          <a:endParaRPr lang="en-US"/>
        </a:p>
      </dgm:t>
    </dgm:pt>
    <dgm:pt modelId="{7F03BF37-4AB9-411A-AA34-46301846E0D7}" type="sibTrans" cxnId="{9524CA93-5EC2-42E3-9D7A-E23DB829B2C7}">
      <dgm:prSet/>
      <dgm:spPr/>
      <dgm:t>
        <a:bodyPr/>
        <a:lstStyle/>
        <a:p>
          <a:endParaRPr lang="en-US"/>
        </a:p>
      </dgm:t>
    </dgm:pt>
    <dgm:pt modelId="{3AC712D1-6E5F-45AC-83F7-5701075C62CB}">
      <dgm:prSet custT="1"/>
      <dgm:spPr/>
      <dgm:t>
        <a:bodyPr/>
        <a:lstStyle/>
        <a:p>
          <a:r>
            <a:rPr lang="en-US" sz="2800"/>
            <a:t>Choose a project that you and the supervisor can afford to do</a:t>
          </a:r>
        </a:p>
      </dgm:t>
    </dgm:pt>
    <dgm:pt modelId="{64A0CA7E-C066-4513-A2C9-2393C49B116A}" type="parTrans" cxnId="{B6A81BEA-67EF-4826-8A48-4DC7A74A49BA}">
      <dgm:prSet/>
      <dgm:spPr/>
      <dgm:t>
        <a:bodyPr/>
        <a:lstStyle/>
        <a:p>
          <a:endParaRPr lang="en-US"/>
        </a:p>
      </dgm:t>
    </dgm:pt>
    <dgm:pt modelId="{39554E6C-6A83-4B3D-AD88-5BCC3A053A1F}" type="sibTrans" cxnId="{B6A81BEA-67EF-4826-8A48-4DC7A74A49BA}">
      <dgm:prSet/>
      <dgm:spPr/>
      <dgm:t>
        <a:bodyPr/>
        <a:lstStyle/>
        <a:p>
          <a:endParaRPr lang="en-US"/>
        </a:p>
      </dgm:t>
    </dgm:pt>
    <dgm:pt modelId="{C108E18D-83DD-4847-9D04-80D9693AE5A3}" type="pres">
      <dgm:prSet presAssocID="{BFFC5261-BCD0-4954-A42F-CCD9BEE621BF}" presName="matrix" presStyleCnt="0">
        <dgm:presLayoutVars>
          <dgm:chMax val="1"/>
          <dgm:dir/>
          <dgm:resizeHandles val="exact"/>
        </dgm:presLayoutVars>
      </dgm:prSet>
      <dgm:spPr/>
    </dgm:pt>
    <dgm:pt modelId="{22F1ACF5-A83B-4447-A877-2636B89EED48}" type="pres">
      <dgm:prSet presAssocID="{BFFC5261-BCD0-4954-A42F-CCD9BEE621BF}" presName="diamond" presStyleLbl="bgShp" presStyleIdx="0" presStyleCnt="1" custScaleX="109889"/>
      <dgm:spPr/>
    </dgm:pt>
    <dgm:pt modelId="{BD4FF07A-AF80-42C8-B324-5CD3DD8E5058}" type="pres">
      <dgm:prSet presAssocID="{BFFC5261-BCD0-4954-A42F-CCD9BEE621BF}" presName="quad1" presStyleLbl="node1" presStyleIdx="0" presStyleCnt="4">
        <dgm:presLayoutVars>
          <dgm:chMax val="0"/>
          <dgm:chPref val="0"/>
          <dgm:bulletEnabled val="1"/>
        </dgm:presLayoutVars>
      </dgm:prSet>
      <dgm:spPr/>
    </dgm:pt>
    <dgm:pt modelId="{73EB2F9A-7750-4ECC-A1F1-175262E0DA28}" type="pres">
      <dgm:prSet presAssocID="{BFFC5261-BCD0-4954-A42F-CCD9BEE621BF}" presName="quad2" presStyleLbl="node1" presStyleIdx="1" presStyleCnt="4">
        <dgm:presLayoutVars>
          <dgm:chMax val="0"/>
          <dgm:chPref val="0"/>
          <dgm:bulletEnabled val="1"/>
        </dgm:presLayoutVars>
      </dgm:prSet>
      <dgm:spPr/>
    </dgm:pt>
    <dgm:pt modelId="{7E9127C9-FF0C-4B18-BAE4-FE70F5B0CAD3}" type="pres">
      <dgm:prSet presAssocID="{BFFC5261-BCD0-4954-A42F-CCD9BEE621BF}" presName="quad3" presStyleLbl="node1" presStyleIdx="2" presStyleCnt="4">
        <dgm:presLayoutVars>
          <dgm:chMax val="0"/>
          <dgm:chPref val="0"/>
          <dgm:bulletEnabled val="1"/>
        </dgm:presLayoutVars>
      </dgm:prSet>
      <dgm:spPr/>
    </dgm:pt>
    <dgm:pt modelId="{86852300-E72A-4BE1-B36F-F954089B03AC}" type="pres">
      <dgm:prSet presAssocID="{BFFC5261-BCD0-4954-A42F-CCD9BEE621BF}" presName="quad4" presStyleLbl="node1" presStyleIdx="3" presStyleCnt="4">
        <dgm:presLayoutVars>
          <dgm:chMax val="0"/>
          <dgm:chPref val="0"/>
          <dgm:bulletEnabled val="1"/>
        </dgm:presLayoutVars>
      </dgm:prSet>
      <dgm:spPr/>
    </dgm:pt>
  </dgm:ptLst>
  <dgm:cxnLst>
    <dgm:cxn modelId="{3C469833-8F7F-4995-8600-0D418C32C189}" srcId="{BFFC5261-BCD0-4954-A42F-CCD9BEE621BF}" destId="{A8642C48-9C31-4F63-A140-663F7D8D3761}" srcOrd="1" destOrd="0" parTransId="{936FB1B6-0CA3-4B06-88C5-85772BDFB9DF}" sibTransId="{CFBF2EC8-C081-48F2-87FC-B0D12D56607F}"/>
    <dgm:cxn modelId="{80B75947-978B-4160-A944-0302C024FE1A}" type="presOf" srcId="{3AC712D1-6E5F-45AC-83F7-5701075C62CB}" destId="{86852300-E72A-4BE1-B36F-F954089B03AC}" srcOrd="0" destOrd="0" presId="urn:microsoft.com/office/officeart/2005/8/layout/matrix3"/>
    <dgm:cxn modelId="{BB589A86-2C4B-4357-B6B5-8808646E6274}" srcId="{BFFC5261-BCD0-4954-A42F-CCD9BEE621BF}" destId="{CD6E7B21-F235-41FE-996E-950B451EE52D}" srcOrd="0" destOrd="0" parTransId="{71A7AE52-11AB-445B-B7CE-F0F1E5556F49}" sibTransId="{BAB5C354-8F75-4441-A2EF-F74B441B6E85}"/>
    <dgm:cxn modelId="{9524CA93-5EC2-42E3-9D7A-E23DB829B2C7}" srcId="{BFFC5261-BCD0-4954-A42F-CCD9BEE621BF}" destId="{0E175BD5-C7CC-4BB9-9D72-63D0CE5A8936}" srcOrd="2" destOrd="0" parTransId="{FC8B8FAB-CE11-4A7F-A66E-CADF8B7D25D0}" sibTransId="{7F03BF37-4AB9-411A-AA34-46301846E0D7}"/>
    <dgm:cxn modelId="{996F6698-53E1-46C7-8360-ABA900C17FC7}" type="presOf" srcId="{CD6E7B21-F235-41FE-996E-950B451EE52D}" destId="{BD4FF07A-AF80-42C8-B324-5CD3DD8E5058}" srcOrd="0" destOrd="0" presId="urn:microsoft.com/office/officeart/2005/8/layout/matrix3"/>
    <dgm:cxn modelId="{F89300B1-E989-4BBC-9964-E1F07533C99E}" type="presOf" srcId="{0E175BD5-C7CC-4BB9-9D72-63D0CE5A8936}" destId="{7E9127C9-FF0C-4B18-BAE4-FE70F5B0CAD3}" srcOrd="0" destOrd="0" presId="urn:microsoft.com/office/officeart/2005/8/layout/matrix3"/>
    <dgm:cxn modelId="{F38A53BA-1443-4A7C-9291-571C39C1137A}" type="presOf" srcId="{A8642C48-9C31-4F63-A140-663F7D8D3761}" destId="{73EB2F9A-7750-4ECC-A1F1-175262E0DA28}" srcOrd="0" destOrd="0" presId="urn:microsoft.com/office/officeart/2005/8/layout/matrix3"/>
    <dgm:cxn modelId="{902261E4-E608-423F-8063-FFAA968BCCD8}" type="presOf" srcId="{BFFC5261-BCD0-4954-A42F-CCD9BEE621BF}" destId="{C108E18D-83DD-4847-9D04-80D9693AE5A3}" srcOrd="0" destOrd="0" presId="urn:microsoft.com/office/officeart/2005/8/layout/matrix3"/>
    <dgm:cxn modelId="{B6A81BEA-67EF-4826-8A48-4DC7A74A49BA}" srcId="{BFFC5261-BCD0-4954-A42F-CCD9BEE621BF}" destId="{3AC712D1-6E5F-45AC-83F7-5701075C62CB}" srcOrd="3" destOrd="0" parTransId="{64A0CA7E-C066-4513-A2C9-2393C49B116A}" sibTransId="{39554E6C-6A83-4B3D-AD88-5BCC3A053A1F}"/>
    <dgm:cxn modelId="{BB614C74-60A0-4F1B-B363-9C1C7CDAE937}" type="presParOf" srcId="{C108E18D-83DD-4847-9D04-80D9693AE5A3}" destId="{22F1ACF5-A83B-4447-A877-2636B89EED48}" srcOrd="0" destOrd="0" presId="urn:microsoft.com/office/officeart/2005/8/layout/matrix3"/>
    <dgm:cxn modelId="{5F610892-7793-4CD5-8C07-42F495D135DC}" type="presParOf" srcId="{C108E18D-83DD-4847-9D04-80D9693AE5A3}" destId="{BD4FF07A-AF80-42C8-B324-5CD3DD8E5058}" srcOrd="1" destOrd="0" presId="urn:microsoft.com/office/officeart/2005/8/layout/matrix3"/>
    <dgm:cxn modelId="{147C98A6-DA3D-4AE7-A911-89B224933235}" type="presParOf" srcId="{C108E18D-83DD-4847-9D04-80D9693AE5A3}" destId="{73EB2F9A-7750-4ECC-A1F1-175262E0DA28}" srcOrd="2" destOrd="0" presId="urn:microsoft.com/office/officeart/2005/8/layout/matrix3"/>
    <dgm:cxn modelId="{2B5FE795-1084-4E09-A928-8AE78DAC0F23}" type="presParOf" srcId="{C108E18D-83DD-4847-9D04-80D9693AE5A3}" destId="{7E9127C9-FF0C-4B18-BAE4-FE70F5B0CAD3}" srcOrd="3" destOrd="0" presId="urn:microsoft.com/office/officeart/2005/8/layout/matrix3"/>
    <dgm:cxn modelId="{CD8B2F66-A851-460F-93E5-815E220555EF}" type="presParOf" srcId="{C108E18D-83DD-4847-9D04-80D9693AE5A3}" destId="{86852300-E72A-4BE1-B36F-F954089B03AC}"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B070B2-20DE-419D-9EDB-C8B1AC559B6F}"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CAD682F-E0D1-49BE-807A-508E7C4F8163}">
      <dgm:prSet custT="1"/>
      <dgm:spPr>
        <a:solidFill>
          <a:schemeClr val="accent2">
            <a:lumMod val="75000"/>
          </a:schemeClr>
        </a:solidFill>
      </dgm:spPr>
      <dgm:t>
        <a:bodyPr/>
        <a:lstStyle/>
        <a:p>
          <a:pPr algn="ctr"/>
          <a:r>
            <a:rPr lang="en-US" sz="2000" b="1" dirty="0"/>
            <a:t>Institution-specific awards</a:t>
          </a:r>
          <a:endParaRPr lang="en-US" sz="2000" dirty="0"/>
        </a:p>
      </dgm:t>
    </dgm:pt>
    <dgm:pt modelId="{13986202-83BC-44A9-8BD4-463AB3D1A3AB}" type="parTrans" cxnId="{C6269604-7A62-46F8-81ED-9685E9A2778D}">
      <dgm:prSet/>
      <dgm:spPr/>
      <dgm:t>
        <a:bodyPr/>
        <a:lstStyle/>
        <a:p>
          <a:endParaRPr lang="en-US" sz="1600"/>
        </a:p>
      </dgm:t>
    </dgm:pt>
    <dgm:pt modelId="{CF8DE76A-56F2-44D4-8963-EEE93CCC2447}" type="sibTrans" cxnId="{C6269604-7A62-46F8-81ED-9685E9A2778D}">
      <dgm:prSet/>
      <dgm:spPr/>
      <dgm:t>
        <a:bodyPr/>
        <a:lstStyle/>
        <a:p>
          <a:endParaRPr lang="en-US" sz="1600"/>
        </a:p>
      </dgm:t>
    </dgm:pt>
    <dgm:pt modelId="{2A6AA118-B2C8-43FD-BC5F-B9426512160B}">
      <dgm:prSet custT="1"/>
      <dgm:spPr>
        <a:solidFill>
          <a:srgbClr val="FF6600"/>
        </a:solidFill>
      </dgm:spPr>
      <dgm:t>
        <a:bodyPr/>
        <a:lstStyle/>
        <a:p>
          <a:r>
            <a:rPr lang="en-US" sz="1600" dirty="0"/>
            <a:t>Diamond Light Source</a:t>
          </a:r>
          <a:r>
            <a:rPr lang="en-US" sz="1600" dirty="0">
              <a:solidFill>
                <a:schemeClr val="bg1"/>
              </a:solidFill>
            </a:rPr>
            <a:t>, </a:t>
          </a:r>
          <a:r>
            <a:rPr lang="en-GB" sz="160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https://www.diamond.ac.uk/Careers/Students/PhD-Studentships.html</a:t>
          </a:r>
          <a:r>
            <a:rPr lang="en-GB" sz="1600" dirty="0">
              <a:solidFill>
                <a:schemeClr val="bg1"/>
              </a:solidFill>
            </a:rPr>
            <a:t> </a:t>
          </a:r>
          <a:endParaRPr lang="en-US" sz="1600" dirty="0">
            <a:solidFill>
              <a:schemeClr val="bg1"/>
            </a:solidFill>
          </a:endParaRPr>
        </a:p>
      </dgm:t>
    </dgm:pt>
    <dgm:pt modelId="{9AAAB19B-D018-4FB7-ACFA-F82147C92A79}" type="parTrans" cxnId="{972252A6-1216-444D-B33D-75DD95CF1E5B}">
      <dgm:prSet/>
      <dgm:spPr/>
      <dgm:t>
        <a:bodyPr/>
        <a:lstStyle/>
        <a:p>
          <a:endParaRPr lang="en-US" sz="1600"/>
        </a:p>
      </dgm:t>
    </dgm:pt>
    <dgm:pt modelId="{0305EDA2-B087-4FDB-BEAE-B766D8903908}" type="sibTrans" cxnId="{972252A6-1216-444D-B33D-75DD95CF1E5B}">
      <dgm:prSet/>
      <dgm:spPr/>
      <dgm:t>
        <a:bodyPr/>
        <a:lstStyle/>
        <a:p>
          <a:endParaRPr lang="en-US" sz="1600"/>
        </a:p>
      </dgm:t>
    </dgm:pt>
    <dgm:pt modelId="{71DC94A6-0DF2-4EF1-8044-D6F245576ACC}">
      <dgm:prSet custT="1"/>
      <dgm:spPr>
        <a:solidFill>
          <a:srgbClr val="FFC000"/>
        </a:solidFill>
      </dgm:spPr>
      <dgm:t>
        <a:bodyPr/>
        <a:lstStyle/>
        <a:p>
          <a:r>
            <a:rPr lang="en-US" sz="1600" dirty="0"/>
            <a:t>Pirbright - </a:t>
          </a:r>
          <a:r>
            <a:rPr lang="en-GB" sz="1600"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https://www.pirbright.ac.uk/careers-and-learning/education-programme/postgraduate-studentships</a:t>
          </a:r>
          <a:endParaRPr lang="en-US" sz="1600" dirty="0">
            <a:solidFill>
              <a:schemeClr val="bg1"/>
            </a:solidFill>
          </a:endParaRPr>
        </a:p>
      </dgm:t>
    </dgm:pt>
    <dgm:pt modelId="{0AF2433F-669A-4BAB-B836-04FED13AFFC3}" type="parTrans" cxnId="{4EDD04EB-7F82-4107-99D3-AC11CBCD79E5}">
      <dgm:prSet/>
      <dgm:spPr/>
      <dgm:t>
        <a:bodyPr/>
        <a:lstStyle/>
        <a:p>
          <a:endParaRPr lang="en-US" sz="1600"/>
        </a:p>
      </dgm:t>
    </dgm:pt>
    <dgm:pt modelId="{F3174D6C-69D0-4A1E-8A0E-B4ADAD32C429}" type="sibTrans" cxnId="{4EDD04EB-7F82-4107-99D3-AC11CBCD79E5}">
      <dgm:prSet/>
      <dgm:spPr/>
      <dgm:t>
        <a:bodyPr/>
        <a:lstStyle/>
        <a:p>
          <a:endParaRPr lang="en-US" sz="1600"/>
        </a:p>
      </dgm:t>
    </dgm:pt>
    <dgm:pt modelId="{83AE8B8A-B989-41C8-9C8E-627694B75BC4}">
      <dgm:prSet custT="1"/>
      <dgm:spPr>
        <a:solidFill>
          <a:srgbClr val="FFCC66"/>
        </a:solidFill>
      </dgm:spPr>
      <dgm:t>
        <a:bodyPr/>
        <a:lstStyle/>
        <a:p>
          <a:r>
            <a:rPr lang="en-US" sz="1600"/>
            <a:t>university-linked scholarships (check institutional websites)</a:t>
          </a:r>
        </a:p>
      </dgm:t>
    </dgm:pt>
    <dgm:pt modelId="{8B8C6F1A-5E5C-4FAF-BAA2-B2E1218D9CBB}" type="parTrans" cxnId="{3D503257-8911-49BB-8AB6-6CC8AC4599E7}">
      <dgm:prSet/>
      <dgm:spPr/>
      <dgm:t>
        <a:bodyPr/>
        <a:lstStyle/>
        <a:p>
          <a:endParaRPr lang="en-US" sz="1600"/>
        </a:p>
      </dgm:t>
    </dgm:pt>
    <dgm:pt modelId="{ED48D179-80B1-4F30-A83F-A02E6CF20626}" type="sibTrans" cxnId="{3D503257-8911-49BB-8AB6-6CC8AC4599E7}">
      <dgm:prSet/>
      <dgm:spPr/>
      <dgm:t>
        <a:bodyPr/>
        <a:lstStyle/>
        <a:p>
          <a:endParaRPr lang="en-US" sz="1600"/>
        </a:p>
      </dgm:t>
    </dgm:pt>
    <dgm:pt modelId="{D99C31A7-59A3-426C-962E-784AE7625451}">
      <dgm:prSet custT="1"/>
      <dgm:spPr/>
      <dgm:t>
        <a:bodyPr/>
        <a:lstStyle/>
        <a:p>
          <a:pPr algn="ctr"/>
          <a:r>
            <a:rPr lang="en-US" sz="2000" b="1" dirty="0"/>
            <a:t>Independent charitable trusts </a:t>
          </a:r>
          <a:endParaRPr lang="en-US" sz="2000" dirty="0"/>
        </a:p>
      </dgm:t>
    </dgm:pt>
    <dgm:pt modelId="{ACBCD3A7-8260-4670-B8DB-3C7221314588}" type="parTrans" cxnId="{8716B413-4A14-431B-A25C-33089ADA5F3C}">
      <dgm:prSet/>
      <dgm:spPr/>
      <dgm:t>
        <a:bodyPr/>
        <a:lstStyle/>
        <a:p>
          <a:endParaRPr lang="en-US" sz="1600"/>
        </a:p>
      </dgm:t>
    </dgm:pt>
    <dgm:pt modelId="{FF0119B4-19BD-457F-A5EB-A111FDE72B1F}" type="sibTrans" cxnId="{8716B413-4A14-431B-A25C-33089ADA5F3C}">
      <dgm:prSet/>
      <dgm:spPr/>
      <dgm:t>
        <a:bodyPr/>
        <a:lstStyle/>
        <a:p>
          <a:endParaRPr lang="en-US" sz="1600"/>
        </a:p>
      </dgm:t>
    </dgm:pt>
    <dgm:pt modelId="{815E5C6F-FBF1-4274-9D96-A95171F7B15C}">
      <dgm:prSet custT="1"/>
      <dgm:spPr/>
      <dgm:t>
        <a:bodyPr/>
        <a:lstStyle/>
        <a:p>
          <a:r>
            <a:rPr lang="en-US" sz="1600" dirty="0">
              <a:solidFill>
                <a:schemeClr val="bg1"/>
              </a:solidFill>
            </a:rPr>
            <a:t>e.g. Rhodes - </a:t>
          </a:r>
          <a:r>
            <a:rPr lang="en-US" sz="1600" dirty="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https://www.rhodeshouse.ox.ac.uk/scholarships/the-rhodes-scholarship/</a:t>
          </a:r>
          <a:r>
            <a:rPr lang="en-US" sz="1600" dirty="0">
              <a:solidFill>
                <a:schemeClr val="bg1"/>
              </a:solidFill>
            </a:rPr>
            <a:t> </a:t>
          </a:r>
        </a:p>
      </dgm:t>
    </dgm:pt>
    <dgm:pt modelId="{765FAE11-9A78-4E77-9DA0-3E1DD0008729}" type="parTrans" cxnId="{07788BD5-56EC-4706-B043-26FDB57956A6}">
      <dgm:prSet/>
      <dgm:spPr/>
      <dgm:t>
        <a:bodyPr/>
        <a:lstStyle/>
        <a:p>
          <a:endParaRPr lang="en-US" sz="1600"/>
        </a:p>
      </dgm:t>
    </dgm:pt>
    <dgm:pt modelId="{9B344FB0-B956-42BC-AAF9-0449F6491295}" type="sibTrans" cxnId="{07788BD5-56EC-4706-B043-26FDB57956A6}">
      <dgm:prSet/>
      <dgm:spPr/>
      <dgm:t>
        <a:bodyPr/>
        <a:lstStyle/>
        <a:p>
          <a:endParaRPr lang="en-US" sz="1600"/>
        </a:p>
      </dgm:t>
    </dgm:pt>
    <dgm:pt modelId="{C850E53D-9F4A-4E78-BAD5-A6E46C503175}">
      <dgm:prSet custT="1"/>
      <dgm:spPr/>
      <dgm:t>
        <a:bodyPr/>
        <a:lstStyle/>
        <a:p>
          <a:r>
            <a:rPr lang="en-US" sz="1600" dirty="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https://www.findaphd.com/guides/phd-study-in-uk/charities-funding</a:t>
          </a:r>
          <a:endParaRPr lang="en-US" sz="1600" dirty="0">
            <a:solidFill>
              <a:schemeClr val="bg1"/>
            </a:solidFill>
          </a:endParaRPr>
        </a:p>
      </dgm:t>
    </dgm:pt>
    <dgm:pt modelId="{A8E329DF-09A4-4576-9815-913216AC6EA9}" type="parTrans" cxnId="{17594201-3F22-426A-B64C-1351786B83BD}">
      <dgm:prSet/>
      <dgm:spPr/>
      <dgm:t>
        <a:bodyPr/>
        <a:lstStyle/>
        <a:p>
          <a:endParaRPr lang="en-US" sz="1600"/>
        </a:p>
      </dgm:t>
    </dgm:pt>
    <dgm:pt modelId="{220A44D9-4470-40D9-BAEF-947C79DC5725}" type="sibTrans" cxnId="{17594201-3F22-426A-B64C-1351786B83BD}">
      <dgm:prSet/>
      <dgm:spPr/>
      <dgm:t>
        <a:bodyPr/>
        <a:lstStyle/>
        <a:p>
          <a:endParaRPr lang="en-US" sz="1600"/>
        </a:p>
      </dgm:t>
    </dgm:pt>
    <dgm:pt modelId="{C96EEB63-8A7C-417D-90A4-A511C6725417}">
      <dgm:prSet custT="1"/>
      <dgm:spPr/>
      <dgm:t>
        <a:bodyPr/>
        <a:lstStyle/>
        <a:p>
          <a:r>
            <a:rPr lang="en-US" sz="1600" b="1" dirty="0">
              <a:solidFill>
                <a:schemeClr val="bg1"/>
              </a:solidFill>
            </a:rPr>
            <a:t>Government </a:t>
          </a:r>
          <a:r>
            <a:rPr lang="en-US" sz="1600" b="0" dirty="0">
              <a:solidFill>
                <a:schemeClr val="bg1"/>
              </a:solidFill>
            </a:rPr>
            <a:t>Visit governmental websites</a:t>
          </a:r>
          <a:endParaRPr lang="en-US" sz="1600" b="1" dirty="0">
            <a:solidFill>
              <a:schemeClr val="bg1"/>
            </a:solidFill>
          </a:endParaRPr>
        </a:p>
        <a:p>
          <a:r>
            <a:rPr lang="en-US" sz="1600" b="1" dirty="0">
              <a:solidFill>
                <a:schemeClr val="bg1"/>
              </a:solidFill>
            </a:rPr>
            <a:t>Commonwealth scholarships </a:t>
          </a:r>
          <a:r>
            <a:rPr lang="en-GB" sz="1600" dirty="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https://cscuk.fcdo.gov.uk/about-us/scholarships/</a:t>
          </a:r>
          <a:endParaRPr lang="en-GB" sz="1600" dirty="0">
            <a:solidFill>
              <a:schemeClr val="bg1"/>
            </a:solidFill>
          </a:endParaRPr>
        </a:p>
        <a:p>
          <a:r>
            <a:rPr lang="en-GB" sz="1600" b="1" dirty="0">
              <a:solidFill>
                <a:schemeClr val="bg1"/>
              </a:solidFill>
            </a:rPr>
            <a:t>United Nations </a:t>
          </a:r>
          <a:r>
            <a:rPr lang="en-GB" sz="1600" dirty="0">
              <a:solidFill>
                <a:schemeClr val="bg1"/>
              </a:solidFill>
            </a:rPr>
            <a:t>(IPCC, UNESCO) </a:t>
          </a:r>
          <a:r>
            <a:rPr lang="en-GB" sz="1600" dirty="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https://www.un.org/ldcportal/content/scholarships</a:t>
          </a:r>
          <a:r>
            <a:rPr lang="en-GB" sz="1600" dirty="0">
              <a:solidFill>
                <a:schemeClr val="bg1"/>
              </a:solidFill>
            </a:rPr>
            <a:t>  </a:t>
          </a:r>
          <a:endParaRPr lang="en-US" sz="1600" dirty="0">
            <a:solidFill>
              <a:schemeClr val="bg1"/>
            </a:solidFill>
          </a:endParaRPr>
        </a:p>
      </dgm:t>
    </dgm:pt>
    <dgm:pt modelId="{9A57E026-98A9-4DA9-8116-1AFEF24CDC44}" type="parTrans" cxnId="{2E2D758C-4D65-41A6-B968-D7A988748DC1}">
      <dgm:prSet/>
      <dgm:spPr/>
      <dgm:t>
        <a:bodyPr/>
        <a:lstStyle/>
        <a:p>
          <a:endParaRPr lang="en-US" sz="1600"/>
        </a:p>
      </dgm:t>
    </dgm:pt>
    <dgm:pt modelId="{C0E7B488-74F5-4DB9-A594-AE3F7ADC1BD6}" type="sibTrans" cxnId="{2E2D758C-4D65-41A6-B968-D7A988748DC1}">
      <dgm:prSet/>
      <dgm:spPr/>
      <dgm:t>
        <a:bodyPr/>
        <a:lstStyle/>
        <a:p>
          <a:endParaRPr lang="en-US" sz="1600"/>
        </a:p>
      </dgm:t>
    </dgm:pt>
    <dgm:pt modelId="{57C7CD00-237C-4DB9-9559-E9D47CBB216C}">
      <dgm:prSet custT="1"/>
      <dgm:spPr/>
      <dgm:t>
        <a:bodyPr/>
        <a:lstStyle/>
        <a:p>
          <a:pPr algn="ctr"/>
          <a:r>
            <a:rPr lang="en-US" sz="2000" b="1" dirty="0"/>
            <a:t>International scholarships</a:t>
          </a:r>
          <a:endParaRPr lang="en-US" sz="2000" dirty="0"/>
        </a:p>
      </dgm:t>
    </dgm:pt>
    <dgm:pt modelId="{FD03D992-C85E-41E5-8408-4FDD20A13573}" type="sibTrans" cxnId="{BF1AEB93-2F7F-4E73-8473-F908EB58CEE1}">
      <dgm:prSet/>
      <dgm:spPr/>
      <dgm:t>
        <a:bodyPr/>
        <a:lstStyle/>
        <a:p>
          <a:endParaRPr lang="en-US" sz="1600"/>
        </a:p>
      </dgm:t>
    </dgm:pt>
    <dgm:pt modelId="{ADA257C7-6523-4C9B-8FE4-81AB90E78545}" type="parTrans" cxnId="{BF1AEB93-2F7F-4E73-8473-F908EB58CEE1}">
      <dgm:prSet/>
      <dgm:spPr/>
      <dgm:t>
        <a:bodyPr/>
        <a:lstStyle/>
        <a:p>
          <a:endParaRPr lang="en-US" sz="1600"/>
        </a:p>
      </dgm:t>
    </dgm:pt>
    <dgm:pt modelId="{3D76F7A2-9777-4323-85B1-8C16AEC11A57}" type="pres">
      <dgm:prSet presAssocID="{E8B070B2-20DE-419D-9EDB-C8B1AC559B6F}" presName="linear" presStyleCnt="0">
        <dgm:presLayoutVars>
          <dgm:animLvl val="lvl"/>
          <dgm:resizeHandles val="exact"/>
        </dgm:presLayoutVars>
      </dgm:prSet>
      <dgm:spPr/>
    </dgm:pt>
    <dgm:pt modelId="{65587CDF-DBC4-445D-82BA-19F373A56F17}" type="pres">
      <dgm:prSet presAssocID="{DCAD682F-E0D1-49BE-807A-508E7C4F8163}" presName="parentText" presStyleLbl="node1" presStyleIdx="0" presStyleCnt="9">
        <dgm:presLayoutVars>
          <dgm:chMax val="0"/>
          <dgm:bulletEnabled val="1"/>
        </dgm:presLayoutVars>
      </dgm:prSet>
      <dgm:spPr/>
    </dgm:pt>
    <dgm:pt modelId="{148F4653-E437-4B8A-9D80-CD2175FB8E78}" type="pres">
      <dgm:prSet presAssocID="{CF8DE76A-56F2-44D4-8963-EEE93CCC2447}" presName="spacer" presStyleCnt="0"/>
      <dgm:spPr/>
    </dgm:pt>
    <dgm:pt modelId="{CC7AF1E0-D3FC-46A2-ADC6-8E7C3868876F}" type="pres">
      <dgm:prSet presAssocID="{2A6AA118-B2C8-43FD-BC5F-B9426512160B}" presName="parentText" presStyleLbl="node1" presStyleIdx="1" presStyleCnt="9">
        <dgm:presLayoutVars>
          <dgm:chMax val="0"/>
          <dgm:bulletEnabled val="1"/>
        </dgm:presLayoutVars>
      </dgm:prSet>
      <dgm:spPr/>
    </dgm:pt>
    <dgm:pt modelId="{EA4A46A2-3F55-43D0-8ABF-9FE4C8090671}" type="pres">
      <dgm:prSet presAssocID="{0305EDA2-B087-4FDB-BEAE-B766D8903908}" presName="spacer" presStyleCnt="0"/>
      <dgm:spPr/>
    </dgm:pt>
    <dgm:pt modelId="{70CEF26B-F56C-45F8-BB13-2B826FCE3887}" type="pres">
      <dgm:prSet presAssocID="{71DC94A6-0DF2-4EF1-8044-D6F245576ACC}" presName="parentText" presStyleLbl="node1" presStyleIdx="2" presStyleCnt="9">
        <dgm:presLayoutVars>
          <dgm:chMax val="0"/>
          <dgm:bulletEnabled val="1"/>
        </dgm:presLayoutVars>
      </dgm:prSet>
      <dgm:spPr/>
    </dgm:pt>
    <dgm:pt modelId="{DDF399EC-A18B-45C9-BB35-5AC128332EC3}" type="pres">
      <dgm:prSet presAssocID="{F3174D6C-69D0-4A1E-8A0E-B4ADAD32C429}" presName="spacer" presStyleCnt="0"/>
      <dgm:spPr/>
    </dgm:pt>
    <dgm:pt modelId="{4A67E923-172C-4A26-80C4-255CD9BEDF86}" type="pres">
      <dgm:prSet presAssocID="{83AE8B8A-B989-41C8-9C8E-627694B75BC4}" presName="parentText" presStyleLbl="node1" presStyleIdx="3" presStyleCnt="9">
        <dgm:presLayoutVars>
          <dgm:chMax val="0"/>
          <dgm:bulletEnabled val="1"/>
        </dgm:presLayoutVars>
      </dgm:prSet>
      <dgm:spPr/>
    </dgm:pt>
    <dgm:pt modelId="{CFA9DA45-7CAE-4006-B1FC-83D074813BCC}" type="pres">
      <dgm:prSet presAssocID="{ED48D179-80B1-4F30-A83F-A02E6CF20626}" presName="spacer" presStyleCnt="0"/>
      <dgm:spPr/>
    </dgm:pt>
    <dgm:pt modelId="{789ED603-B352-4517-A1D7-949A07389DEA}" type="pres">
      <dgm:prSet presAssocID="{D99C31A7-59A3-426C-962E-784AE7625451}" presName="parentText" presStyleLbl="node1" presStyleIdx="4" presStyleCnt="9">
        <dgm:presLayoutVars>
          <dgm:chMax val="0"/>
          <dgm:bulletEnabled val="1"/>
        </dgm:presLayoutVars>
      </dgm:prSet>
      <dgm:spPr/>
    </dgm:pt>
    <dgm:pt modelId="{2AA00355-92C3-4539-AAD1-7892AFD4F6CC}" type="pres">
      <dgm:prSet presAssocID="{FF0119B4-19BD-457F-A5EB-A111FDE72B1F}" presName="spacer" presStyleCnt="0"/>
      <dgm:spPr/>
    </dgm:pt>
    <dgm:pt modelId="{84A72A53-7436-4404-BC15-86ABE02CFA8A}" type="pres">
      <dgm:prSet presAssocID="{815E5C6F-FBF1-4274-9D96-A95171F7B15C}" presName="parentText" presStyleLbl="node1" presStyleIdx="5" presStyleCnt="9">
        <dgm:presLayoutVars>
          <dgm:chMax val="0"/>
          <dgm:bulletEnabled val="1"/>
        </dgm:presLayoutVars>
      </dgm:prSet>
      <dgm:spPr/>
    </dgm:pt>
    <dgm:pt modelId="{94054F61-6904-44A5-AAE8-C9EC237649B8}" type="pres">
      <dgm:prSet presAssocID="{9B344FB0-B956-42BC-AAF9-0449F6491295}" presName="spacer" presStyleCnt="0"/>
      <dgm:spPr/>
    </dgm:pt>
    <dgm:pt modelId="{E4EAA692-069A-463D-84A2-E9679EF91673}" type="pres">
      <dgm:prSet presAssocID="{C850E53D-9F4A-4E78-BAD5-A6E46C503175}" presName="parentText" presStyleLbl="node1" presStyleIdx="6" presStyleCnt="9">
        <dgm:presLayoutVars>
          <dgm:chMax val="0"/>
          <dgm:bulletEnabled val="1"/>
        </dgm:presLayoutVars>
      </dgm:prSet>
      <dgm:spPr/>
    </dgm:pt>
    <dgm:pt modelId="{3320901F-B58D-4034-8130-6553489CEC90}" type="pres">
      <dgm:prSet presAssocID="{220A44D9-4470-40D9-BAEF-947C79DC5725}" presName="spacer" presStyleCnt="0"/>
      <dgm:spPr/>
    </dgm:pt>
    <dgm:pt modelId="{E0502003-01E3-4428-9B0D-38424DB9742E}" type="pres">
      <dgm:prSet presAssocID="{57C7CD00-237C-4DB9-9559-E9D47CBB216C}" presName="parentText" presStyleLbl="node1" presStyleIdx="7" presStyleCnt="9" custScaleY="36552">
        <dgm:presLayoutVars>
          <dgm:chMax val="0"/>
          <dgm:bulletEnabled val="1"/>
        </dgm:presLayoutVars>
      </dgm:prSet>
      <dgm:spPr/>
    </dgm:pt>
    <dgm:pt modelId="{D512DED3-86D8-4864-A545-85E2185FAFE7}" type="pres">
      <dgm:prSet presAssocID="{FD03D992-C85E-41E5-8408-4FDD20A13573}" presName="spacer" presStyleCnt="0"/>
      <dgm:spPr/>
    </dgm:pt>
    <dgm:pt modelId="{D29CD8EA-0354-4925-83B4-70E24BE9BA4F}" type="pres">
      <dgm:prSet presAssocID="{C96EEB63-8A7C-417D-90A4-A511C6725417}" presName="parentText" presStyleLbl="node1" presStyleIdx="8" presStyleCnt="9" custScaleY="121258">
        <dgm:presLayoutVars>
          <dgm:chMax val="0"/>
          <dgm:bulletEnabled val="1"/>
        </dgm:presLayoutVars>
      </dgm:prSet>
      <dgm:spPr/>
    </dgm:pt>
  </dgm:ptLst>
  <dgm:cxnLst>
    <dgm:cxn modelId="{17594201-3F22-426A-B64C-1351786B83BD}" srcId="{E8B070B2-20DE-419D-9EDB-C8B1AC559B6F}" destId="{C850E53D-9F4A-4E78-BAD5-A6E46C503175}" srcOrd="6" destOrd="0" parTransId="{A8E329DF-09A4-4576-9815-913216AC6EA9}" sibTransId="{220A44D9-4470-40D9-BAEF-947C79DC5725}"/>
    <dgm:cxn modelId="{C6269604-7A62-46F8-81ED-9685E9A2778D}" srcId="{E8B070B2-20DE-419D-9EDB-C8B1AC559B6F}" destId="{DCAD682F-E0D1-49BE-807A-508E7C4F8163}" srcOrd="0" destOrd="0" parTransId="{13986202-83BC-44A9-8BD4-463AB3D1A3AB}" sibTransId="{CF8DE76A-56F2-44D4-8963-EEE93CCC2447}"/>
    <dgm:cxn modelId="{1419DC11-F5D7-4959-977D-47EA28036820}" type="presOf" srcId="{83AE8B8A-B989-41C8-9C8E-627694B75BC4}" destId="{4A67E923-172C-4A26-80C4-255CD9BEDF86}" srcOrd="0" destOrd="0" presId="urn:microsoft.com/office/officeart/2005/8/layout/vList2"/>
    <dgm:cxn modelId="{8716B413-4A14-431B-A25C-33089ADA5F3C}" srcId="{E8B070B2-20DE-419D-9EDB-C8B1AC559B6F}" destId="{D99C31A7-59A3-426C-962E-784AE7625451}" srcOrd="4" destOrd="0" parTransId="{ACBCD3A7-8260-4670-B8DB-3C7221314588}" sibTransId="{FF0119B4-19BD-457F-A5EB-A111FDE72B1F}"/>
    <dgm:cxn modelId="{B224722A-FF72-43FA-A664-C571CBA1A2C9}" type="presOf" srcId="{C850E53D-9F4A-4E78-BAD5-A6E46C503175}" destId="{E4EAA692-069A-463D-84A2-E9679EF91673}" srcOrd="0" destOrd="0" presId="urn:microsoft.com/office/officeart/2005/8/layout/vList2"/>
    <dgm:cxn modelId="{2C957A42-8048-4336-AAF0-E0940DEE66EE}" type="presOf" srcId="{DCAD682F-E0D1-49BE-807A-508E7C4F8163}" destId="{65587CDF-DBC4-445D-82BA-19F373A56F17}" srcOrd="0" destOrd="0" presId="urn:microsoft.com/office/officeart/2005/8/layout/vList2"/>
    <dgm:cxn modelId="{BFDCD753-7A94-4185-A18D-71826E832762}" type="presOf" srcId="{D99C31A7-59A3-426C-962E-784AE7625451}" destId="{789ED603-B352-4517-A1D7-949A07389DEA}" srcOrd="0" destOrd="0" presId="urn:microsoft.com/office/officeart/2005/8/layout/vList2"/>
    <dgm:cxn modelId="{3D503257-8911-49BB-8AB6-6CC8AC4599E7}" srcId="{E8B070B2-20DE-419D-9EDB-C8B1AC559B6F}" destId="{83AE8B8A-B989-41C8-9C8E-627694B75BC4}" srcOrd="3" destOrd="0" parTransId="{8B8C6F1A-5E5C-4FAF-BAA2-B2E1218D9CBB}" sibTransId="{ED48D179-80B1-4F30-A83F-A02E6CF20626}"/>
    <dgm:cxn modelId="{641C3F82-4E22-4A76-9A83-FDF0CF0FBAA6}" type="presOf" srcId="{71DC94A6-0DF2-4EF1-8044-D6F245576ACC}" destId="{70CEF26B-F56C-45F8-BB13-2B826FCE3887}" srcOrd="0" destOrd="0" presId="urn:microsoft.com/office/officeart/2005/8/layout/vList2"/>
    <dgm:cxn modelId="{2E2D758C-4D65-41A6-B968-D7A988748DC1}" srcId="{E8B070B2-20DE-419D-9EDB-C8B1AC559B6F}" destId="{C96EEB63-8A7C-417D-90A4-A511C6725417}" srcOrd="8" destOrd="0" parTransId="{9A57E026-98A9-4DA9-8116-1AFEF24CDC44}" sibTransId="{C0E7B488-74F5-4DB9-A594-AE3F7ADC1BD6}"/>
    <dgm:cxn modelId="{BF1AEB93-2F7F-4E73-8473-F908EB58CEE1}" srcId="{E8B070B2-20DE-419D-9EDB-C8B1AC559B6F}" destId="{57C7CD00-237C-4DB9-9559-E9D47CBB216C}" srcOrd="7" destOrd="0" parTransId="{ADA257C7-6523-4C9B-8FE4-81AB90E78545}" sibTransId="{FD03D992-C85E-41E5-8408-4FDD20A13573}"/>
    <dgm:cxn modelId="{4D11EF95-65BF-46D5-A9FD-A5643ABB036F}" type="presOf" srcId="{57C7CD00-237C-4DB9-9559-E9D47CBB216C}" destId="{E0502003-01E3-4428-9B0D-38424DB9742E}" srcOrd="0" destOrd="0" presId="urn:microsoft.com/office/officeart/2005/8/layout/vList2"/>
    <dgm:cxn modelId="{9D793DA2-B5CF-4741-8AE3-94DA59468D1C}" type="presOf" srcId="{2A6AA118-B2C8-43FD-BC5F-B9426512160B}" destId="{CC7AF1E0-D3FC-46A2-ADC6-8E7C3868876F}" srcOrd="0" destOrd="0" presId="urn:microsoft.com/office/officeart/2005/8/layout/vList2"/>
    <dgm:cxn modelId="{972252A6-1216-444D-B33D-75DD95CF1E5B}" srcId="{E8B070B2-20DE-419D-9EDB-C8B1AC559B6F}" destId="{2A6AA118-B2C8-43FD-BC5F-B9426512160B}" srcOrd="1" destOrd="0" parTransId="{9AAAB19B-D018-4FB7-ACFA-F82147C92A79}" sibTransId="{0305EDA2-B087-4FDB-BEAE-B766D8903908}"/>
    <dgm:cxn modelId="{F69317B0-A249-4529-B0DE-1E6FD0AC5A0D}" type="presOf" srcId="{E8B070B2-20DE-419D-9EDB-C8B1AC559B6F}" destId="{3D76F7A2-9777-4323-85B1-8C16AEC11A57}" srcOrd="0" destOrd="0" presId="urn:microsoft.com/office/officeart/2005/8/layout/vList2"/>
    <dgm:cxn modelId="{546267D5-7BA6-436B-B81F-82C5A6FD6DAF}" type="presOf" srcId="{815E5C6F-FBF1-4274-9D96-A95171F7B15C}" destId="{84A72A53-7436-4404-BC15-86ABE02CFA8A}" srcOrd="0" destOrd="0" presId="urn:microsoft.com/office/officeart/2005/8/layout/vList2"/>
    <dgm:cxn modelId="{07788BD5-56EC-4706-B043-26FDB57956A6}" srcId="{E8B070B2-20DE-419D-9EDB-C8B1AC559B6F}" destId="{815E5C6F-FBF1-4274-9D96-A95171F7B15C}" srcOrd="5" destOrd="0" parTransId="{765FAE11-9A78-4E77-9DA0-3E1DD0008729}" sibTransId="{9B344FB0-B956-42BC-AAF9-0449F6491295}"/>
    <dgm:cxn modelId="{4EDD04EB-7F82-4107-99D3-AC11CBCD79E5}" srcId="{E8B070B2-20DE-419D-9EDB-C8B1AC559B6F}" destId="{71DC94A6-0DF2-4EF1-8044-D6F245576ACC}" srcOrd="2" destOrd="0" parTransId="{0AF2433F-669A-4BAB-B836-04FED13AFFC3}" sibTransId="{F3174D6C-69D0-4A1E-8A0E-B4ADAD32C429}"/>
    <dgm:cxn modelId="{758FA1F3-BBA9-4011-B65F-3B3C18366AE3}" type="presOf" srcId="{C96EEB63-8A7C-417D-90A4-A511C6725417}" destId="{D29CD8EA-0354-4925-83B4-70E24BE9BA4F}" srcOrd="0" destOrd="0" presId="urn:microsoft.com/office/officeart/2005/8/layout/vList2"/>
    <dgm:cxn modelId="{BA89B2D2-7BDF-489A-9B53-0ED9874B00DD}" type="presParOf" srcId="{3D76F7A2-9777-4323-85B1-8C16AEC11A57}" destId="{65587CDF-DBC4-445D-82BA-19F373A56F17}" srcOrd="0" destOrd="0" presId="urn:microsoft.com/office/officeart/2005/8/layout/vList2"/>
    <dgm:cxn modelId="{68EB3E96-6235-41A0-B651-4442402BA2E9}" type="presParOf" srcId="{3D76F7A2-9777-4323-85B1-8C16AEC11A57}" destId="{148F4653-E437-4B8A-9D80-CD2175FB8E78}" srcOrd="1" destOrd="0" presId="urn:microsoft.com/office/officeart/2005/8/layout/vList2"/>
    <dgm:cxn modelId="{C12253B9-05F9-4AE0-BA12-FB4441DD8EFE}" type="presParOf" srcId="{3D76F7A2-9777-4323-85B1-8C16AEC11A57}" destId="{CC7AF1E0-D3FC-46A2-ADC6-8E7C3868876F}" srcOrd="2" destOrd="0" presId="urn:microsoft.com/office/officeart/2005/8/layout/vList2"/>
    <dgm:cxn modelId="{27AF6F48-D009-4D11-970C-77FC5432EE8E}" type="presParOf" srcId="{3D76F7A2-9777-4323-85B1-8C16AEC11A57}" destId="{EA4A46A2-3F55-43D0-8ABF-9FE4C8090671}" srcOrd="3" destOrd="0" presId="urn:microsoft.com/office/officeart/2005/8/layout/vList2"/>
    <dgm:cxn modelId="{411A5844-AFDE-41A2-AC15-87B165FAF875}" type="presParOf" srcId="{3D76F7A2-9777-4323-85B1-8C16AEC11A57}" destId="{70CEF26B-F56C-45F8-BB13-2B826FCE3887}" srcOrd="4" destOrd="0" presId="urn:microsoft.com/office/officeart/2005/8/layout/vList2"/>
    <dgm:cxn modelId="{3B84224E-4028-4E2F-B7F9-2312D9E470C1}" type="presParOf" srcId="{3D76F7A2-9777-4323-85B1-8C16AEC11A57}" destId="{DDF399EC-A18B-45C9-BB35-5AC128332EC3}" srcOrd="5" destOrd="0" presId="urn:microsoft.com/office/officeart/2005/8/layout/vList2"/>
    <dgm:cxn modelId="{02F0223B-5FD9-45FF-B6EC-48E9871C6013}" type="presParOf" srcId="{3D76F7A2-9777-4323-85B1-8C16AEC11A57}" destId="{4A67E923-172C-4A26-80C4-255CD9BEDF86}" srcOrd="6" destOrd="0" presId="urn:microsoft.com/office/officeart/2005/8/layout/vList2"/>
    <dgm:cxn modelId="{B078F02F-A941-4D03-B9EE-5972EAA55831}" type="presParOf" srcId="{3D76F7A2-9777-4323-85B1-8C16AEC11A57}" destId="{CFA9DA45-7CAE-4006-B1FC-83D074813BCC}" srcOrd="7" destOrd="0" presId="urn:microsoft.com/office/officeart/2005/8/layout/vList2"/>
    <dgm:cxn modelId="{C3620B3A-AF08-4F00-A25C-9498889480AF}" type="presParOf" srcId="{3D76F7A2-9777-4323-85B1-8C16AEC11A57}" destId="{789ED603-B352-4517-A1D7-949A07389DEA}" srcOrd="8" destOrd="0" presId="urn:microsoft.com/office/officeart/2005/8/layout/vList2"/>
    <dgm:cxn modelId="{38D05852-B55B-49FA-8C27-2597E463D688}" type="presParOf" srcId="{3D76F7A2-9777-4323-85B1-8C16AEC11A57}" destId="{2AA00355-92C3-4539-AAD1-7892AFD4F6CC}" srcOrd="9" destOrd="0" presId="urn:microsoft.com/office/officeart/2005/8/layout/vList2"/>
    <dgm:cxn modelId="{6A61D7E7-998A-405D-8362-C9816B92580B}" type="presParOf" srcId="{3D76F7A2-9777-4323-85B1-8C16AEC11A57}" destId="{84A72A53-7436-4404-BC15-86ABE02CFA8A}" srcOrd="10" destOrd="0" presId="urn:microsoft.com/office/officeart/2005/8/layout/vList2"/>
    <dgm:cxn modelId="{2D8D067A-C3A6-4A6E-A272-489B159BF320}" type="presParOf" srcId="{3D76F7A2-9777-4323-85B1-8C16AEC11A57}" destId="{94054F61-6904-44A5-AAE8-C9EC237649B8}" srcOrd="11" destOrd="0" presId="urn:microsoft.com/office/officeart/2005/8/layout/vList2"/>
    <dgm:cxn modelId="{9976FC14-4697-43DA-B7EA-D2F10AB2D512}" type="presParOf" srcId="{3D76F7A2-9777-4323-85B1-8C16AEC11A57}" destId="{E4EAA692-069A-463D-84A2-E9679EF91673}" srcOrd="12" destOrd="0" presId="urn:microsoft.com/office/officeart/2005/8/layout/vList2"/>
    <dgm:cxn modelId="{E6CE375C-CF45-47BA-AFFD-C923206C204B}" type="presParOf" srcId="{3D76F7A2-9777-4323-85B1-8C16AEC11A57}" destId="{3320901F-B58D-4034-8130-6553489CEC90}" srcOrd="13" destOrd="0" presId="urn:microsoft.com/office/officeart/2005/8/layout/vList2"/>
    <dgm:cxn modelId="{FF6ABABE-0A3D-42D9-87AD-2CB13FE88422}" type="presParOf" srcId="{3D76F7A2-9777-4323-85B1-8C16AEC11A57}" destId="{E0502003-01E3-4428-9B0D-38424DB9742E}" srcOrd="14" destOrd="0" presId="urn:microsoft.com/office/officeart/2005/8/layout/vList2"/>
    <dgm:cxn modelId="{CDB32FE8-D0D1-43FC-B6D6-C3C16CFA89EA}" type="presParOf" srcId="{3D76F7A2-9777-4323-85B1-8C16AEC11A57}" destId="{D512DED3-86D8-4864-A545-85E2185FAFE7}" srcOrd="15" destOrd="0" presId="urn:microsoft.com/office/officeart/2005/8/layout/vList2"/>
    <dgm:cxn modelId="{639AA4B0-D406-4BF1-813C-C37A764E403A}" type="presParOf" srcId="{3D76F7A2-9777-4323-85B1-8C16AEC11A57}" destId="{D29CD8EA-0354-4925-83B4-70E24BE9BA4F}"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F5E086E-85EC-4669-BFA4-349F9FCD140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4389E8B8-422D-4623-8F13-898D5EBD2750}">
      <dgm:prSet/>
      <dgm:spPr>
        <a:solidFill>
          <a:schemeClr val="accent2">
            <a:lumMod val="75000"/>
          </a:schemeClr>
        </a:solidFill>
      </dgm:spPr>
      <dgm:t>
        <a:bodyPr/>
        <a:lstStyle/>
        <a:p>
          <a:pPr>
            <a:lnSpc>
              <a:spcPct val="100000"/>
            </a:lnSpc>
          </a:pPr>
          <a:r>
            <a:rPr lang="en-GB" dirty="0"/>
            <a:t>Oxford University Staff can get help towards the cost of fees</a:t>
          </a:r>
        </a:p>
        <a:p>
          <a:pPr>
            <a:lnSpc>
              <a:spcPct val="100000"/>
            </a:lnSpc>
          </a:pPr>
          <a:r>
            <a:rPr lang="en-GB"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https://academic.admin.ox.ac.uk/fees-and-continuation-charges/university-staff-awards</a:t>
          </a:r>
          <a:endParaRPr lang="en-US" dirty="0"/>
        </a:p>
      </dgm:t>
    </dgm:pt>
    <dgm:pt modelId="{55930068-CE16-4234-8FB2-86A34E26973D}" type="parTrans" cxnId="{0C26A7E9-6F8F-4ECC-8506-4ABBF1DD23E9}">
      <dgm:prSet/>
      <dgm:spPr/>
      <dgm:t>
        <a:bodyPr/>
        <a:lstStyle/>
        <a:p>
          <a:endParaRPr lang="en-US"/>
        </a:p>
      </dgm:t>
    </dgm:pt>
    <dgm:pt modelId="{7AFCC04D-04D3-4B97-9169-8FADD946155D}" type="sibTrans" cxnId="{0C26A7E9-6F8F-4ECC-8506-4ABBF1DD23E9}">
      <dgm:prSet/>
      <dgm:spPr/>
      <dgm:t>
        <a:bodyPr/>
        <a:lstStyle/>
        <a:p>
          <a:endParaRPr lang="en-US"/>
        </a:p>
      </dgm:t>
    </dgm:pt>
    <dgm:pt modelId="{A761720E-6A22-47BF-8075-88749AB53B7D}">
      <dgm:prSet/>
      <dgm:spPr>
        <a:solidFill>
          <a:schemeClr val="accent3">
            <a:lumMod val="75000"/>
          </a:schemeClr>
        </a:solidFill>
      </dgm:spPr>
      <dgm:t>
        <a:bodyPr/>
        <a:lstStyle/>
        <a:p>
          <a:pPr>
            <a:lnSpc>
              <a:spcPct val="100000"/>
            </a:lnSpc>
          </a:pPr>
          <a:r>
            <a:rPr lang="en-GB" dirty="0"/>
            <a:t>Current employer sponsorship</a:t>
          </a:r>
          <a:endParaRPr lang="en-US" dirty="0"/>
        </a:p>
      </dgm:t>
    </dgm:pt>
    <dgm:pt modelId="{B99D8067-CAAD-4AAF-B274-FAB18785F8BE}" type="parTrans" cxnId="{FD19B70B-7053-49B7-8E7E-27D2FCAB74B1}">
      <dgm:prSet/>
      <dgm:spPr/>
      <dgm:t>
        <a:bodyPr/>
        <a:lstStyle/>
        <a:p>
          <a:endParaRPr lang="en-US"/>
        </a:p>
      </dgm:t>
    </dgm:pt>
    <dgm:pt modelId="{D2A26E91-0442-4DB7-AD68-76CEE80DAFA4}" type="sibTrans" cxnId="{FD19B70B-7053-49B7-8E7E-27D2FCAB74B1}">
      <dgm:prSet/>
      <dgm:spPr/>
      <dgm:t>
        <a:bodyPr/>
        <a:lstStyle/>
        <a:p>
          <a:endParaRPr lang="en-US"/>
        </a:p>
      </dgm:t>
    </dgm:pt>
    <dgm:pt modelId="{49E0CCE0-9024-4ADE-9072-5FE1B803B83B}">
      <dgm:prSet/>
      <dgm:spPr>
        <a:solidFill>
          <a:schemeClr val="accent6">
            <a:lumMod val="75000"/>
          </a:schemeClr>
        </a:solidFill>
      </dgm:spPr>
      <dgm:t>
        <a:bodyPr/>
        <a:lstStyle/>
        <a:p>
          <a:pPr>
            <a:lnSpc>
              <a:spcPct val="100000"/>
            </a:lnSpc>
          </a:pPr>
          <a:r>
            <a:rPr lang="en-GB" dirty="0"/>
            <a:t>Industrial Sponsorship – student-led</a:t>
          </a:r>
          <a:endParaRPr lang="en-US" dirty="0"/>
        </a:p>
      </dgm:t>
    </dgm:pt>
    <dgm:pt modelId="{FC5D4A3B-A248-4EDA-B7E9-6E0534F972F9}" type="parTrans" cxnId="{3131F94E-C30B-44F1-838D-7D429B9E6A3E}">
      <dgm:prSet/>
      <dgm:spPr/>
      <dgm:t>
        <a:bodyPr/>
        <a:lstStyle/>
        <a:p>
          <a:endParaRPr lang="en-US"/>
        </a:p>
      </dgm:t>
    </dgm:pt>
    <dgm:pt modelId="{C5805556-04C4-429B-BEDC-DEB53BFC0ECF}" type="sibTrans" cxnId="{3131F94E-C30B-44F1-838D-7D429B9E6A3E}">
      <dgm:prSet/>
      <dgm:spPr/>
      <dgm:t>
        <a:bodyPr/>
        <a:lstStyle/>
        <a:p>
          <a:endParaRPr lang="en-US"/>
        </a:p>
      </dgm:t>
    </dgm:pt>
    <dgm:pt modelId="{F6A5ECA3-2BC4-406B-B92E-B20F14984155}">
      <dgm:prSet/>
      <dgm:spPr>
        <a:solidFill>
          <a:srgbClr val="C00000"/>
        </a:solidFill>
      </dgm:spPr>
      <dgm:t>
        <a:bodyPr/>
        <a:lstStyle/>
        <a:p>
          <a:pPr>
            <a:lnSpc>
              <a:spcPct val="100000"/>
            </a:lnSpc>
          </a:pPr>
          <a:r>
            <a:rPr lang="en-GB"/>
            <a:t>Industrial Sponsorship – supervisor-led</a:t>
          </a:r>
          <a:endParaRPr lang="en-US"/>
        </a:p>
      </dgm:t>
    </dgm:pt>
    <dgm:pt modelId="{81601D93-2E3B-4CAB-B8A3-45D37475DB4E}" type="parTrans" cxnId="{95587797-B44D-4C62-BFA6-869EE89873FC}">
      <dgm:prSet/>
      <dgm:spPr/>
      <dgm:t>
        <a:bodyPr/>
        <a:lstStyle/>
        <a:p>
          <a:endParaRPr lang="en-US"/>
        </a:p>
      </dgm:t>
    </dgm:pt>
    <dgm:pt modelId="{2B145179-0721-44F9-8D80-EC1478A37C07}" type="sibTrans" cxnId="{95587797-B44D-4C62-BFA6-869EE89873FC}">
      <dgm:prSet/>
      <dgm:spPr/>
      <dgm:t>
        <a:bodyPr/>
        <a:lstStyle/>
        <a:p>
          <a:endParaRPr lang="en-US"/>
        </a:p>
      </dgm:t>
    </dgm:pt>
    <dgm:pt modelId="{C71146A9-EFC6-4AFA-BD25-78A893E5C2DB}" type="pres">
      <dgm:prSet presAssocID="{5F5E086E-85EC-4669-BFA4-349F9FCD1400}" presName="linear" presStyleCnt="0">
        <dgm:presLayoutVars>
          <dgm:animLvl val="lvl"/>
          <dgm:resizeHandles val="exact"/>
        </dgm:presLayoutVars>
      </dgm:prSet>
      <dgm:spPr/>
    </dgm:pt>
    <dgm:pt modelId="{4B465ECF-B629-4C9E-991D-7AEB7AFD1615}" type="pres">
      <dgm:prSet presAssocID="{4389E8B8-422D-4623-8F13-898D5EBD2750}" presName="parentText" presStyleLbl="node1" presStyleIdx="0" presStyleCnt="4">
        <dgm:presLayoutVars>
          <dgm:chMax val="0"/>
          <dgm:bulletEnabled val="1"/>
        </dgm:presLayoutVars>
      </dgm:prSet>
      <dgm:spPr/>
    </dgm:pt>
    <dgm:pt modelId="{5B05405F-888B-4B43-B382-C635DEF32279}" type="pres">
      <dgm:prSet presAssocID="{7AFCC04D-04D3-4B97-9169-8FADD946155D}" presName="spacer" presStyleCnt="0"/>
      <dgm:spPr/>
    </dgm:pt>
    <dgm:pt modelId="{A4BFB7B5-3F61-4CE7-A756-E8C2D6A4FE85}" type="pres">
      <dgm:prSet presAssocID="{A761720E-6A22-47BF-8075-88749AB53B7D}" presName="parentText" presStyleLbl="node1" presStyleIdx="1" presStyleCnt="4">
        <dgm:presLayoutVars>
          <dgm:chMax val="0"/>
          <dgm:bulletEnabled val="1"/>
        </dgm:presLayoutVars>
      </dgm:prSet>
      <dgm:spPr/>
    </dgm:pt>
    <dgm:pt modelId="{EDB6A3A1-0598-453E-86BD-A1A70FC36F59}" type="pres">
      <dgm:prSet presAssocID="{D2A26E91-0442-4DB7-AD68-76CEE80DAFA4}" presName="spacer" presStyleCnt="0"/>
      <dgm:spPr/>
    </dgm:pt>
    <dgm:pt modelId="{8621FC8D-62FA-40AE-B2F1-A2BB641C7C3B}" type="pres">
      <dgm:prSet presAssocID="{49E0CCE0-9024-4ADE-9072-5FE1B803B83B}" presName="parentText" presStyleLbl="node1" presStyleIdx="2" presStyleCnt="4">
        <dgm:presLayoutVars>
          <dgm:chMax val="0"/>
          <dgm:bulletEnabled val="1"/>
        </dgm:presLayoutVars>
      </dgm:prSet>
      <dgm:spPr/>
    </dgm:pt>
    <dgm:pt modelId="{680C012A-DE17-451F-A436-461BF03023E6}" type="pres">
      <dgm:prSet presAssocID="{C5805556-04C4-429B-BEDC-DEB53BFC0ECF}" presName="spacer" presStyleCnt="0"/>
      <dgm:spPr/>
    </dgm:pt>
    <dgm:pt modelId="{3906E086-1625-4431-985C-CAA58C8993DA}" type="pres">
      <dgm:prSet presAssocID="{F6A5ECA3-2BC4-406B-B92E-B20F14984155}" presName="parentText" presStyleLbl="node1" presStyleIdx="3" presStyleCnt="4">
        <dgm:presLayoutVars>
          <dgm:chMax val="0"/>
          <dgm:bulletEnabled val="1"/>
        </dgm:presLayoutVars>
      </dgm:prSet>
      <dgm:spPr/>
    </dgm:pt>
  </dgm:ptLst>
  <dgm:cxnLst>
    <dgm:cxn modelId="{44523003-49C2-463A-9246-35893C310CEB}" type="presOf" srcId="{49E0CCE0-9024-4ADE-9072-5FE1B803B83B}" destId="{8621FC8D-62FA-40AE-B2F1-A2BB641C7C3B}" srcOrd="0" destOrd="0" presId="urn:microsoft.com/office/officeart/2005/8/layout/vList2"/>
    <dgm:cxn modelId="{FD19B70B-7053-49B7-8E7E-27D2FCAB74B1}" srcId="{5F5E086E-85EC-4669-BFA4-349F9FCD1400}" destId="{A761720E-6A22-47BF-8075-88749AB53B7D}" srcOrd="1" destOrd="0" parTransId="{B99D8067-CAAD-4AAF-B274-FAB18785F8BE}" sibTransId="{D2A26E91-0442-4DB7-AD68-76CEE80DAFA4}"/>
    <dgm:cxn modelId="{AD862B6E-451B-4CC5-BCAC-4043C3C56FA5}" type="presOf" srcId="{5F5E086E-85EC-4669-BFA4-349F9FCD1400}" destId="{C71146A9-EFC6-4AFA-BD25-78A893E5C2DB}" srcOrd="0" destOrd="0" presId="urn:microsoft.com/office/officeart/2005/8/layout/vList2"/>
    <dgm:cxn modelId="{3131F94E-C30B-44F1-838D-7D429B9E6A3E}" srcId="{5F5E086E-85EC-4669-BFA4-349F9FCD1400}" destId="{49E0CCE0-9024-4ADE-9072-5FE1B803B83B}" srcOrd="2" destOrd="0" parTransId="{FC5D4A3B-A248-4EDA-B7E9-6E0534F972F9}" sibTransId="{C5805556-04C4-429B-BEDC-DEB53BFC0ECF}"/>
    <dgm:cxn modelId="{95587797-B44D-4C62-BFA6-869EE89873FC}" srcId="{5F5E086E-85EC-4669-BFA4-349F9FCD1400}" destId="{F6A5ECA3-2BC4-406B-B92E-B20F14984155}" srcOrd="3" destOrd="0" parTransId="{81601D93-2E3B-4CAB-B8A3-45D37475DB4E}" sibTransId="{2B145179-0721-44F9-8D80-EC1478A37C07}"/>
    <dgm:cxn modelId="{F436B4DB-5BD9-4059-8D98-DC31F6A6B4F7}" type="presOf" srcId="{F6A5ECA3-2BC4-406B-B92E-B20F14984155}" destId="{3906E086-1625-4431-985C-CAA58C8993DA}" srcOrd="0" destOrd="0" presId="urn:microsoft.com/office/officeart/2005/8/layout/vList2"/>
    <dgm:cxn modelId="{0C26A7E9-6F8F-4ECC-8506-4ABBF1DD23E9}" srcId="{5F5E086E-85EC-4669-BFA4-349F9FCD1400}" destId="{4389E8B8-422D-4623-8F13-898D5EBD2750}" srcOrd="0" destOrd="0" parTransId="{55930068-CE16-4234-8FB2-86A34E26973D}" sibTransId="{7AFCC04D-04D3-4B97-9169-8FADD946155D}"/>
    <dgm:cxn modelId="{CEADF9F8-5FFE-4283-BF24-AC9C96B08223}" type="presOf" srcId="{4389E8B8-422D-4623-8F13-898D5EBD2750}" destId="{4B465ECF-B629-4C9E-991D-7AEB7AFD1615}" srcOrd="0" destOrd="0" presId="urn:microsoft.com/office/officeart/2005/8/layout/vList2"/>
    <dgm:cxn modelId="{5D4F68FB-7820-4424-8845-8A57EB4C69C0}" type="presOf" srcId="{A761720E-6A22-47BF-8075-88749AB53B7D}" destId="{A4BFB7B5-3F61-4CE7-A756-E8C2D6A4FE85}" srcOrd="0" destOrd="0" presId="urn:microsoft.com/office/officeart/2005/8/layout/vList2"/>
    <dgm:cxn modelId="{D2AB45B3-3E6B-4C04-922D-6124C974DC7E}" type="presParOf" srcId="{C71146A9-EFC6-4AFA-BD25-78A893E5C2DB}" destId="{4B465ECF-B629-4C9E-991D-7AEB7AFD1615}" srcOrd="0" destOrd="0" presId="urn:microsoft.com/office/officeart/2005/8/layout/vList2"/>
    <dgm:cxn modelId="{18CE4A3A-5C65-476C-8625-EB810388731E}" type="presParOf" srcId="{C71146A9-EFC6-4AFA-BD25-78A893E5C2DB}" destId="{5B05405F-888B-4B43-B382-C635DEF32279}" srcOrd="1" destOrd="0" presId="urn:microsoft.com/office/officeart/2005/8/layout/vList2"/>
    <dgm:cxn modelId="{7911FD5B-994B-4540-BC10-0768FFC721F8}" type="presParOf" srcId="{C71146A9-EFC6-4AFA-BD25-78A893E5C2DB}" destId="{A4BFB7B5-3F61-4CE7-A756-E8C2D6A4FE85}" srcOrd="2" destOrd="0" presId="urn:microsoft.com/office/officeart/2005/8/layout/vList2"/>
    <dgm:cxn modelId="{12F244A3-419C-48C2-AEC1-695BB11132EA}" type="presParOf" srcId="{C71146A9-EFC6-4AFA-BD25-78A893E5C2DB}" destId="{EDB6A3A1-0598-453E-86BD-A1A70FC36F59}" srcOrd="3" destOrd="0" presId="urn:microsoft.com/office/officeart/2005/8/layout/vList2"/>
    <dgm:cxn modelId="{5ED92350-3307-4B20-8CE6-544F4A768404}" type="presParOf" srcId="{C71146A9-EFC6-4AFA-BD25-78A893E5C2DB}" destId="{8621FC8D-62FA-40AE-B2F1-A2BB641C7C3B}" srcOrd="4" destOrd="0" presId="urn:microsoft.com/office/officeart/2005/8/layout/vList2"/>
    <dgm:cxn modelId="{817A57CB-F4C5-4227-8F64-3FA92360BC33}" type="presParOf" srcId="{C71146A9-EFC6-4AFA-BD25-78A893E5C2DB}" destId="{680C012A-DE17-451F-A436-461BF03023E6}" srcOrd="5" destOrd="0" presId="urn:microsoft.com/office/officeart/2005/8/layout/vList2"/>
    <dgm:cxn modelId="{4631FBB8-CF8A-4B84-9AB9-B6D9123CD6E6}" type="presParOf" srcId="{C71146A9-EFC6-4AFA-BD25-78A893E5C2DB}" destId="{3906E086-1625-4431-985C-CAA58C8993D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7BB8073-F639-4475-B306-99D9BAA8FFE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99A8FADB-8B69-4996-99B2-E9900D90049C}">
      <dgm:prSet/>
      <dgm:spPr>
        <a:solidFill>
          <a:schemeClr val="accent2">
            <a:lumMod val="75000"/>
          </a:schemeClr>
        </a:solidFill>
      </dgm:spPr>
      <dgm:t>
        <a:bodyPr/>
        <a:lstStyle/>
        <a:p>
          <a:r>
            <a:rPr lang="en-US" dirty="0"/>
            <a:t>Funding may be provided through research grants awarded to individual supervisors or teams of supervisors by </a:t>
          </a:r>
          <a:r>
            <a:rPr lang="en-US" dirty="0" err="1"/>
            <a:t>organisations</a:t>
          </a:r>
          <a:r>
            <a:rPr lang="en-US" dirty="0"/>
            <a:t> that allow studentships to be costed into grants. e.g. </a:t>
          </a:r>
          <a:r>
            <a:rPr lang="en-GB" dirty="0"/>
            <a:t>Leverhulme Trust, Royal Society, BGS, even individual donors.</a:t>
          </a:r>
          <a:endParaRPr lang="en-US" dirty="0"/>
        </a:p>
      </dgm:t>
    </dgm:pt>
    <dgm:pt modelId="{CDE933BA-7514-4650-8EE0-015639C45A5E}" type="parTrans" cxnId="{4CAE1576-BB49-4A5C-88AF-A189A6550AE9}">
      <dgm:prSet/>
      <dgm:spPr/>
      <dgm:t>
        <a:bodyPr/>
        <a:lstStyle/>
        <a:p>
          <a:endParaRPr lang="en-US"/>
        </a:p>
      </dgm:t>
    </dgm:pt>
    <dgm:pt modelId="{6BC5187A-FC3B-4880-8EE2-721B15CC7D32}" type="sibTrans" cxnId="{4CAE1576-BB49-4A5C-88AF-A189A6550AE9}">
      <dgm:prSet/>
      <dgm:spPr/>
      <dgm:t>
        <a:bodyPr/>
        <a:lstStyle/>
        <a:p>
          <a:endParaRPr lang="en-US"/>
        </a:p>
      </dgm:t>
    </dgm:pt>
    <dgm:pt modelId="{F7DFC1E1-9D1E-486C-A3A8-A69EACED6489}">
      <dgm:prSet/>
      <dgm:spPr>
        <a:solidFill>
          <a:srgbClr val="C00000"/>
        </a:solidFill>
      </dgm:spPr>
      <dgm:t>
        <a:bodyPr/>
        <a:lstStyle/>
        <a:p>
          <a:r>
            <a:rPr lang="en-GB" dirty="0"/>
            <a:t>Supervisors can also apply for studentships to address a specific research topic - e.g. Marie Sklodowska-Curie Actions</a:t>
          </a:r>
          <a:endParaRPr lang="en-US" dirty="0"/>
        </a:p>
      </dgm:t>
    </dgm:pt>
    <dgm:pt modelId="{7C6E7A0A-8534-47BF-BBC0-BC8ED4176D91}" type="parTrans" cxnId="{EE0D79EB-8232-4C94-BCD6-93910D32E738}">
      <dgm:prSet/>
      <dgm:spPr/>
      <dgm:t>
        <a:bodyPr/>
        <a:lstStyle/>
        <a:p>
          <a:endParaRPr lang="en-US"/>
        </a:p>
      </dgm:t>
    </dgm:pt>
    <dgm:pt modelId="{186AAF7E-5D0D-41FF-AB35-104F4581E2BB}" type="sibTrans" cxnId="{EE0D79EB-8232-4C94-BCD6-93910D32E738}">
      <dgm:prSet/>
      <dgm:spPr/>
      <dgm:t>
        <a:bodyPr/>
        <a:lstStyle/>
        <a:p>
          <a:endParaRPr lang="en-US"/>
        </a:p>
      </dgm:t>
    </dgm:pt>
    <dgm:pt modelId="{0AED806D-1038-482E-BDEA-68386F2603E1}">
      <dgm:prSet/>
      <dgm:spPr/>
      <dgm:t>
        <a:bodyPr/>
        <a:lstStyle/>
        <a:p>
          <a:r>
            <a:rPr lang="en-GB"/>
            <a:t>Some supervisors have access to funding to support students - very rare in the UK – if funding exists it will usually be advertised</a:t>
          </a:r>
          <a:endParaRPr lang="en-US"/>
        </a:p>
      </dgm:t>
    </dgm:pt>
    <dgm:pt modelId="{B9AB81E7-7236-45EE-85AF-AF38C81654B5}" type="parTrans" cxnId="{0AECFAEA-1C54-47EF-842E-73B551019F2D}">
      <dgm:prSet/>
      <dgm:spPr/>
      <dgm:t>
        <a:bodyPr/>
        <a:lstStyle/>
        <a:p>
          <a:endParaRPr lang="en-US"/>
        </a:p>
      </dgm:t>
    </dgm:pt>
    <dgm:pt modelId="{528F6027-5CE9-4F79-8295-1A52FBA7A42A}" type="sibTrans" cxnId="{0AECFAEA-1C54-47EF-842E-73B551019F2D}">
      <dgm:prSet/>
      <dgm:spPr/>
      <dgm:t>
        <a:bodyPr/>
        <a:lstStyle/>
        <a:p>
          <a:endParaRPr lang="en-US"/>
        </a:p>
      </dgm:t>
    </dgm:pt>
    <dgm:pt modelId="{A5DC62C2-BA62-4C80-BAD2-DD3632F5779F}" type="pres">
      <dgm:prSet presAssocID="{B7BB8073-F639-4475-B306-99D9BAA8FFEC}" presName="linear" presStyleCnt="0">
        <dgm:presLayoutVars>
          <dgm:animLvl val="lvl"/>
          <dgm:resizeHandles val="exact"/>
        </dgm:presLayoutVars>
      </dgm:prSet>
      <dgm:spPr/>
    </dgm:pt>
    <dgm:pt modelId="{4287968D-A499-41ED-B415-58F2A2C42F7E}" type="pres">
      <dgm:prSet presAssocID="{99A8FADB-8B69-4996-99B2-E9900D90049C}" presName="parentText" presStyleLbl="node1" presStyleIdx="0" presStyleCnt="3">
        <dgm:presLayoutVars>
          <dgm:chMax val="0"/>
          <dgm:bulletEnabled val="1"/>
        </dgm:presLayoutVars>
      </dgm:prSet>
      <dgm:spPr/>
    </dgm:pt>
    <dgm:pt modelId="{E5A244CB-D764-4A84-80C6-8E4F3EF254F7}" type="pres">
      <dgm:prSet presAssocID="{6BC5187A-FC3B-4880-8EE2-721B15CC7D32}" presName="spacer" presStyleCnt="0"/>
      <dgm:spPr/>
    </dgm:pt>
    <dgm:pt modelId="{B6ADCEB0-1DCD-40AD-A7EC-41E2E9B4CC08}" type="pres">
      <dgm:prSet presAssocID="{F7DFC1E1-9D1E-486C-A3A8-A69EACED6489}" presName="parentText" presStyleLbl="node1" presStyleIdx="1" presStyleCnt="3">
        <dgm:presLayoutVars>
          <dgm:chMax val="0"/>
          <dgm:bulletEnabled val="1"/>
        </dgm:presLayoutVars>
      </dgm:prSet>
      <dgm:spPr/>
    </dgm:pt>
    <dgm:pt modelId="{8EA7649D-93FA-4599-920F-15EA32CC143D}" type="pres">
      <dgm:prSet presAssocID="{186AAF7E-5D0D-41FF-AB35-104F4581E2BB}" presName="spacer" presStyleCnt="0"/>
      <dgm:spPr/>
    </dgm:pt>
    <dgm:pt modelId="{54516A60-DEBE-424A-A5DA-DBF336F9E5F2}" type="pres">
      <dgm:prSet presAssocID="{0AED806D-1038-482E-BDEA-68386F2603E1}" presName="parentText" presStyleLbl="node1" presStyleIdx="2" presStyleCnt="3">
        <dgm:presLayoutVars>
          <dgm:chMax val="0"/>
          <dgm:bulletEnabled val="1"/>
        </dgm:presLayoutVars>
      </dgm:prSet>
      <dgm:spPr/>
    </dgm:pt>
  </dgm:ptLst>
  <dgm:cxnLst>
    <dgm:cxn modelId="{F2941A20-220E-44F6-93E1-1DF10FB89398}" type="presOf" srcId="{99A8FADB-8B69-4996-99B2-E9900D90049C}" destId="{4287968D-A499-41ED-B415-58F2A2C42F7E}" srcOrd="0" destOrd="0" presId="urn:microsoft.com/office/officeart/2005/8/layout/vList2"/>
    <dgm:cxn modelId="{F9602239-8E38-4F25-A96F-97B6B177BF64}" type="presOf" srcId="{F7DFC1E1-9D1E-486C-A3A8-A69EACED6489}" destId="{B6ADCEB0-1DCD-40AD-A7EC-41E2E9B4CC08}" srcOrd="0" destOrd="0" presId="urn:microsoft.com/office/officeart/2005/8/layout/vList2"/>
    <dgm:cxn modelId="{4CAE1576-BB49-4A5C-88AF-A189A6550AE9}" srcId="{B7BB8073-F639-4475-B306-99D9BAA8FFEC}" destId="{99A8FADB-8B69-4996-99B2-E9900D90049C}" srcOrd="0" destOrd="0" parTransId="{CDE933BA-7514-4650-8EE0-015639C45A5E}" sibTransId="{6BC5187A-FC3B-4880-8EE2-721B15CC7D32}"/>
    <dgm:cxn modelId="{D3B1FEBC-6859-4117-ADCE-DC312A067156}" type="presOf" srcId="{0AED806D-1038-482E-BDEA-68386F2603E1}" destId="{54516A60-DEBE-424A-A5DA-DBF336F9E5F2}" srcOrd="0" destOrd="0" presId="urn:microsoft.com/office/officeart/2005/8/layout/vList2"/>
    <dgm:cxn modelId="{0AECFAEA-1C54-47EF-842E-73B551019F2D}" srcId="{B7BB8073-F639-4475-B306-99D9BAA8FFEC}" destId="{0AED806D-1038-482E-BDEA-68386F2603E1}" srcOrd="2" destOrd="0" parTransId="{B9AB81E7-7236-45EE-85AF-AF38C81654B5}" sibTransId="{528F6027-5CE9-4F79-8295-1A52FBA7A42A}"/>
    <dgm:cxn modelId="{EE0D79EB-8232-4C94-BCD6-93910D32E738}" srcId="{B7BB8073-F639-4475-B306-99D9BAA8FFEC}" destId="{F7DFC1E1-9D1E-486C-A3A8-A69EACED6489}" srcOrd="1" destOrd="0" parTransId="{7C6E7A0A-8534-47BF-BBC0-BC8ED4176D91}" sibTransId="{186AAF7E-5D0D-41FF-AB35-104F4581E2BB}"/>
    <dgm:cxn modelId="{29A140F9-8700-4824-AEA1-D673342C4FD2}" type="presOf" srcId="{B7BB8073-F639-4475-B306-99D9BAA8FFEC}" destId="{A5DC62C2-BA62-4C80-BAD2-DD3632F5779F}" srcOrd="0" destOrd="0" presId="urn:microsoft.com/office/officeart/2005/8/layout/vList2"/>
    <dgm:cxn modelId="{3E32EA7C-B79E-40FA-8965-359B9C7B4DFB}" type="presParOf" srcId="{A5DC62C2-BA62-4C80-BAD2-DD3632F5779F}" destId="{4287968D-A499-41ED-B415-58F2A2C42F7E}" srcOrd="0" destOrd="0" presId="urn:microsoft.com/office/officeart/2005/8/layout/vList2"/>
    <dgm:cxn modelId="{0DB1DB5C-95FD-43B5-9433-59C3D5AAE0B0}" type="presParOf" srcId="{A5DC62C2-BA62-4C80-BAD2-DD3632F5779F}" destId="{E5A244CB-D764-4A84-80C6-8E4F3EF254F7}" srcOrd="1" destOrd="0" presId="urn:microsoft.com/office/officeart/2005/8/layout/vList2"/>
    <dgm:cxn modelId="{BFD1D4F8-8720-4108-AAF8-8BB122D7BE07}" type="presParOf" srcId="{A5DC62C2-BA62-4C80-BAD2-DD3632F5779F}" destId="{B6ADCEB0-1DCD-40AD-A7EC-41E2E9B4CC08}" srcOrd="2" destOrd="0" presId="urn:microsoft.com/office/officeart/2005/8/layout/vList2"/>
    <dgm:cxn modelId="{E3EBA238-ACAA-4D4C-B24E-33F05D2997A3}" type="presParOf" srcId="{A5DC62C2-BA62-4C80-BAD2-DD3632F5779F}" destId="{8EA7649D-93FA-4599-920F-15EA32CC143D}" srcOrd="3" destOrd="0" presId="urn:microsoft.com/office/officeart/2005/8/layout/vList2"/>
    <dgm:cxn modelId="{BD782557-B213-4BE6-B6FE-F09A1AEF5675}" type="presParOf" srcId="{A5DC62C2-BA62-4C80-BAD2-DD3632F5779F}" destId="{54516A60-DEBE-424A-A5DA-DBF336F9E5F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94B834C-516D-46A6-A366-DCA408F4F476}" type="doc">
      <dgm:prSet loTypeId="urn:microsoft.com/office/officeart/2005/8/layout/vList2" loCatId="list" qsTypeId="urn:microsoft.com/office/officeart/2005/8/quickstyle/simple1" qsCatId="simple" csTypeId="urn:microsoft.com/office/officeart/2018/5/colors/Iconchunking_neutralbg_colorful2" csCatId="colorful" phldr="1"/>
      <dgm:spPr/>
      <dgm:t>
        <a:bodyPr/>
        <a:lstStyle/>
        <a:p>
          <a:endParaRPr lang="en-US"/>
        </a:p>
      </dgm:t>
    </dgm:pt>
    <dgm:pt modelId="{F9278966-0048-4C66-9C4B-8F2563249679}">
      <dgm:prSet/>
      <dgm:spPr>
        <a:solidFill>
          <a:schemeClr val="accent2">
            <a:lumMod val="75000"/>
          </a:schemeClr>
        </a:solidFill>
      </dgm:spPr>
      <dgm:t>
        <a:bodyPr/>
        <a:lstStyle/>
        <a:p>
          <a:r>
            <a:rPr lang="en-GB" b="1" dirty="0"/>
            <a:t>Masters: An overview of Postgraduate Master's Loans and details of how to apply is available from your regional funding agency's website</a:t>
          </a:r>
          <a:endParaRPr lang="en-US" b="1" dirty="0"/>
        </a:p>
      </dgm:t>
    </dgm:pt>
    <dgm:pt modelId="{A91C7B6F-3958-4EDD-88E8-11AA76779A1E}" type="parTrans" cxnId="{CC0EDCDD-39A8-446F-A448-272B384CCED7}">
      <dgm:prSet/>
      <dgm:spPr/>
      <dgm:t>
        <a:bodyPr/>
        <a:lstStyle/>
        <a:p>
          <a:endParaRPr lang="en-US"/>
        </a:p>
      </dgm:t>
    </dgm:pt>
    <dgm:pt modelId="{7B5E6614-46A8-4475-B632-264C657D1F47}" type="sibTrans" cxnId="{CC0EDCDD-39A8-446F-A448-272B384CCED7}">
      <dgm:prSet/>
      <dgm:spPr/>
      <dgm:t>
        <a:bodyPr/>
        <a:lstStyle/>
        <a:p>
          <a:endParaRPr lang="en-US"/>
        </a:p>
      </dgm:t>
    </dgm:pt>
    <dgm:pt modelId="{06C97DFF-4052-45F5-9DF7-257D37AA236C}">
      <dgm:prSet/>
      <dgm:spPr/>
      <dgm:t>
        <a:bodyPr/>
        <a:lstStyle/>
        <a:p>
          <a:pPr>
            <a:lnSpc>
              <a:spcPct val="100000"/>
            </a:lnSpc>
            <a:defRPr b="1"/>
          </a:pPr>
          <a:r>
            <a:rPr lang="en-GB" u="none" dirty="0"/>
            <a:t>Doctoral: </a:t>
          </a:r>
          <a:r>
            <a:rPr lang="en-GB" dirty="0"/>
            <a:t>Doctoral The English and Welsh governments introduced a loan scheme for doctoral courses from 2018/19 entry.</a:t>
          </a:r>
        </a:p>
        <a:p>
          <a:pPr>
            <a:lnSpc>
              <a:spcPct val="100000"/>
            </a:lnSpc>
            <a:defRPr b="1"/>
          </a:pPr>
          <a:r>
            <a:rPr lang="en-GB" dirty="0"/>
            <a:t>England: </a:t>
          </a:r>
          <a:r>
            <a:rPr lang="en-GB"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https://www.gov.uk/doctoral-loan</a:t>
          </a:r>
          <a:endParaRPr lang="en-GB" u="none" dirty="0">
            <a:solidFill>
              <a:schemeClr val="bg1"/>
            </a:solidFill>
          </a:endParaRPr>
        </a:p>
        <a:p>
          <a:pPr>
            <a:lnSpc>
              <a:spcPct val="100000"/>
            </a:lnSpc>
            <a:defRPr b="1"/>
          </a:pPr>
          <a:r>
            <a:rPr lang="en-GB" u="none" dirty="0"/>
            <a:t>Wales:</a:t>
          </a:r>
          <a:r>
            <a:rPr lang="en-GB" u="sng" dirty="0"/>
            <a:t> </a:t>
          </a:r>
          <a:r>
            <a:rPr lang="en-GB" u="sng"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https://www.studentfinancewales.co.uk/postgraduate-finance/doctoral/</a:t>
          </a:r>
          <a:endParaRPr lang="en-GB" u="sng" dirty="0">
            <a:solidFill>
              <a:schemeClr val="bg1"/>
            </a:solidFill>
          </a:endParaRPr>
        </a:p>
        <a:p>
          <a:pPr>
            <a:lnSpc>
              <a:spcPct val="100000"/>
            </a:lnSpc>
            <a:defRPr b="1"/>
          </a:pPr>
          <a:r>
            <a:rPr lang="en-US" u="none" dirty="0"/>
            <a:t>Scotland and Northern Ireland are the same links as for Masters </a:t>
          </a:r>
          <a:r>
            <a:rPr lang="en-US" u="none" dirty="0" err="1"/>
            <a:t>programmes</a:t>
          </a:r>
          <a:r>
            <a:rPr lang="en-US" u="none" dirty="0"/>
            <a:t>.</a:t>
          </a:r>
        </a:p>
      </dgm:t>
    </dgm:pt>
    <dgm:pt modelId="{DC202CF6-DCB7-4756-A0B4-8A5818A22507}" type="parTrans" cxnId="{9CC9BEB0-A94E-4021-8E5E-C85C093662BC}">
      <dgm:prSet/>
      <dgm:spPr/>
      <dgm:t>
        <a:bodyPr/>
        <a:lstStyle/>
        <a:p>
          <a:endParaRPr lang="en-US"/>
        </a:p>
      </dgm:t>
    </dgm:pt>
    <dgm:pt modelId="{94E54EED-D872-47D8-B176-647E317BE4A6}" type="sibTrans" cxnId="{9CC9BEB0-A94E-4021-8E5E-C85C093662BC}">
      <dgm:prSet/>
      <dgm:spPr/>
      <dgm:t>
        <a:bodyPr/>
        <a:lstStyle/>
        <a:p>
          <a:endParaRPr lang="en-US"/>
        </a:p>
      </dgm:t>
    </dgm:pt>
    <dgm:pt modelId="{36D57993-FBC0-414F-98DF-C33A58A803B3}">
      <dgm:prSet/>
      <dgm:spPr/>
      <dgm:t>
        <a:bodyPr/>
        <a:lstStyle/>
        <a:p>
          <a:pPr>
            <a:lnSpc>
              <a:spcPct val="100000"/>
            </a:lnSpc>
            <a:defRPr b="1"/>
          </a:pPr>
          <a:r>
            <a:rPr lang="en-GB"/>
            <a:t>US Federal loans for students from the </a:t>
          </a:r>
          <a:r>
            <a:rPr lang="en-GB">
              <a:solidFill>
                <a:schemeClr val="bg1"/>
              </a:solidFill>
            </a:rPr>
            <a:t>USA </a:t>
          </a:r>
          <a:r>
            <a:rPr lang="en-GB" u="sng">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https://www.ox.ac.uk/admissions/graduate/fees-and-funding/loans/us-loans</a:t>
          </a:r>
          <a:endParaRPr lang="en-US" dirty="0">
            <a:solidFill>
              <a:schemeClr val="bg1"/>
            </a:solidFill>
          </a:endParaRPr>
        </a:p>
      </dgm:t>
    </dgm:pt>
    <dgm:pt modelId="{6C9C9E01-E135-4580-B83D-F107755D47B1}" type="parTrans" cxnId="{8023C1D1-7D68-48D6-BD08-0F3C516F024D}">
      <dgm:prSet/>
      <dgm:spPr/>
      <dgm:t>
        <a:bodyPr/>
        <a:lstStyle/>
        <a:p>
          <a:endParaRPr lang="en-US"/>
        </a:p>
      </dgm:t>
    </dgm:pt>
    <dgm:pt modelId="{2900A47F-73AC-43A3-8998-1725B301FC80}" type="sibTrans" cxnId="{8023C1D1-7D68-48D6-BD08-0F3C516F024D}">
      <dgm:prSet/>
      <dgm:spPr/>
      <dgm:t>
        <a:bodyPr/>
        <a:lstStyle/>
        <a:p>
          <a:endParaRPr lang="en-US"/>
        </a:p>
      </dgm:t>
    </dgm:pt>
    <dgm:pt modelId="{EF9E9743-DCF5-4A4C-BCAA-AB9ECF1F81A2}">
      <dgm:prSet/>
      <dgm:spPr/>
      <dgm:t>
        <a:bodyPr/>
        <a:lstStyle/>
        <a:p>
          <a:r>
            <a:rPr lang="en-GB" dirty="0"/>
            <a:t>Student Finance England </a:t>
          </a:r>
          <a:r>
            <a:rPr lang="en-GB" dirty="0">
              <a:hlinkClick xmlns:r="http://schemas.openxmlformats.org/officeDocument/2006/relationships" r:id="rId4"/>
            </a:rPr>
            <a:t>https://www.gov.uk/masters-loan</a:t>
          </a:r>
          <a:endParaRPr lang="en-US" dirty="0"/>
        </a:p>
      </dgm:t>
    </dgm:pt>
    <dgm:pt modelId="{EB19AD82-B004-4719-A107-628B3F2588D7}" type="parTrans" cxnId="{F9C0CD74-6FDA-4BF9-BD23-BB57A8402159}">
      <dgm:prSet/>
      <dgm:spPr/>
      <dgm:t>
        <a:bodyPr/>
        <a:lstStyle/>
        <a:p>
          <a:endParaRPr lang="en-GB"/>
        </a:p>
      </dgm:t>
    </dgm:pt>
    <dgm:pt modelId="{AC9E1022-646E-47C9-95D8-62F1B3F50729}" type="sibTrans" cxnId="{F9C0CD74-6FDA-4BF9-BD23-BB57A8402159}">
      <dgm:prSet/>
      <dgm:spPr/>
      <dgm:t>
        <a:bodyPr/>
        <a:lstStyle/>
        <a:p>
          <a:endParaRPr lang="en-GB"/>
        </a:p>
      </dgm:t>
    </dgm:pt>
    <dgm:pt modelId="{A401C75E-1B0E-4A9C-9AD4-AB2CC14B0029}">
      <dgm:prSet/>
      <dgm:spPr/>
      <dgm:t>
        <a:bodyPr/>
        <a:lstStyle/>
        <a:p>
          <a:r>
            <a:rPr lang="en-GB" dirty="0"/>
            <a:t>Student Finance Wales </a:t>
          </a:r>
          <a:r>
            <a:rPr lang="en-GB" dirty="0">
              <a:hlinkClick xmlns:r="http://schemas.openxmlformats.org/officeDocument/2006/relationships" r:id="rId5"/>
            </a:rPr>
            <a:t>https://www.studentfinancewales.co.uk/postgraduate-finance/master-s/</a:t>
          </a:r>
          <a:r>
            <a:rPr lang="en-GB" dirty="0"/>
            <a:t> </a:t>
          </a:r>
          <a:endParaRPr lang="en-US" dirty="0"/>
        </a:p>
      </dgm:t>
    </dgm:pt>
    <dgm:pt modelId="{8BED0A93-23E3-4146-BAED-34C5078D2287}" type="parTrans" cxnId="{D390F9AD-2955-4CE0-9431-302EB4306F62}">
      <dgm:prSet/>
      <dgm:spPr/>
      <dgm:t>
        <a:bodyPr/>
        <a:lstStyle/>
        <a:p>
          <a:endParaRPr lang="en-GB"/>
        </a:p>
      </dgm:t>
    </dgm:pt>
    <dgm:pt modelId="{3F3342B6-E774-4FF6-8BF7-373084D0318D}" type="sibTrans" cxnId="{D390F9AD-2955-4CE0-9431-302EB4306F62}">
      <dgm:prSet/>
      <dgm:spPr/>
      <dgm:t>
        <a:bodyPr/>
        <a:lstStyle/>
        <a:p>
          <a:endParaRPr lang="en-GB"/>
        </a:p>
      </dgm:t>
    </dgm:pt>
    <dgm:pt modelId="{BB93D59D-7FEC-4222-8896-C8CEB41FEECA}">
      <dgm:prSet/>
      <dgm:spPr/>
      <dgm:t>
        <a:bodyPr/>
        <a:lstStyle/>
        <a:p>
          <a:r>
            <a:rPr lang="en-GB" dirty="0"/>
            <a:t>Student Awards Agency for Scotland </a:t>
          </a:r>
          <a:r>
            <a:rPr lang="en-GB" dirty="0">
              <a:hlinkClick xmlns:r="http://schemas.openxmlformats.org/officeDocument/2006/relationships" r:id="rId6"/>
            </a:rPr>
            <a:t>https://www.saas.gov.uk/full-time/postgraduates</a:t>
          </a:r>
          <a:endParaRPr lang="en-US" dirty="0"/>
        </a:p>
      </dgm:t>
    </dgm:pt>
    <dgm:pt modelId="{9846039C-CF93-4975-B264-5CCBB927B01B}" type="parTrans" cxnId="{6D3ED6AF-AA9E-48CE-9EE9-28E3FCF42E08}">
      <dgm:prSet/>
      <dgm:spPr/>
      <dgm:t>
        <a:bodyPr/>
        <a:lstStyle/>
        <a:p>
          <a:endParaRPr lang="en-GB"/>
        </a:p>
      </dgm:t>
    </dgm:pt>
    <dgm:pt modelId="{49D96C39-000C-4AE7-89E4-B315A4B8F474}" type="sibTrans" cxnId="{6D3ED6AF-AA9E-48CE-9EE9-28E3FCF42E08}">
      <dgm:prSet/>
      <dgm:spPr/>
      <dgm:t>
        <a:bodyPr/>
        <a:lstStyle/>
        <a:p>
          <a:endParaRPr lang="en-GB"/>
        </a:p>
      </dgm:t>
    </dgm:pt>
    <dgm:pt modelId="{D9C19673-5BD9-48FD-ADDA-D4EE22E87E5C}">
      <dgm:prSet/>
      <dgm:spPr/>
      <dgm:t>
        <a:bodyPr/>
        <a:lstStyle/>
        <a:p>
          <a:r>
            <a:rPr lang="en-GB" dirty="0"/>
            <a:t>Student Finance Northern Ireland </a:t>
          </a:r>
          <a:r>
            <a:rPr lang="en-GB" dirty="0">
              <a:hlinkClick xmlns:r="http://schemas.openxmlformats.org/officeDocument/2006/relationships" r:id="rId7"/>
            </a:rPr>
            <a:t>https://www.studentfinanceni.co.uk/types-of-finance/postgraduate/</a:t>
          </a:r>
          <a:r>
            <a:rPr lang="en-GB" dirty="0"/>
            <a:t>  </a:t>
          </a:r>
          <a:endParaRPr lang="en-US" dirty="0"/>
        </a:p>
      </dgm:t>
    </dgm:pt>
    <dgm:pt modelId="{A0848A8D-1C03-4D63-AEFD-6BB6100C3F23}" type="parTrans" cxnId="{50EE1B6C-8B8C-442A-B610-D99F23771297}">
      <dgm:prSet/>
      <dgm:spPr/>
      <dgm:t>
        <a:bodyPr/>
        <a:lstStyle/>
        <a:p>
          <a:endParaRPr lang="en-GB"/>
        </a:p>
      </dgm:t>
    </dgm:pt>
    <dgm:pt modelId="{B4B49945-C2BE-4443-8EA5-75A2E8A05AB2}" type="sibTrans" cxnId="{50EE1B6C-8B8C-442A-B610-D99F23771297}">
      <dgm:prSet/>
      <dgm:spPr/>
      <dgm:t>
        <a:bodyPr/>
        <a:lstStyle/>
        <a:p>
          <a:endParaRPr lang="en-GB"/>
        </a:p>
      </dgm:t>
    </dgm:pt>
    <dgm:pt modelId="{8F56D301-A6DD-48EC-AF35-333C62F7AA61}" type="pres">
      <dgm:prSet presAssocID="{094B834C-516D-46A6-A366-DCA408F4F476}" presName="linear" presStyleCnt="0">
        <dgm:presLayoutVars>
          <dgm:animLvl val="lvl"/>
          <dgm:resizeHandles val="exact"/>
        </dgm:presLayoutVars>
      </dgm:prSet>
      <dgm:spPr/>
    </dgm:pt>
    <dgm:pt modelId="{7EF66CA4-6406-4606-9CD1-F179065946BF}" type="pres">
      <dgm:prSet presAssocID="{F9278966-0048-4C66-9C4B-8F2563249679}" presName="parentText" presStyleLbl="node1" presStyleIdx="0" presStyleCnt="3" custScaleY="59172">
        <dgm:presLayoutVars>
          <dgm:chMax val="0"/>
          <dgm:bulletEnabled val="1"/>
        </dgm:presLayoutVars>
      </dgm:prSet>
      <dgm:spPr/>
    </dgm:pt>
    <dgm:pt modelId="{2C644A2D-2B9D-4402-9420-82FB844E57E3}" type="pres">
      <dgm:prSet presAssocID="{F9278966-0048-4C66-9C4B-8F2563249679}" presName="childText" presStyleLbl="revTx" presStyleIdx="0" presStyleCnt="1">
        <dgm:presLayoutVars>
          <dgm:bulletEnabled val="1"/>
        </dgm:presLayoutVars>
      </dgm:prSet>
      <dgm:spPr/>
    </dgm:pt>
    <dgm:pt modelId="{E35BB680-87A8-4A52-ADB6-BFF9EF9F0B71}" type="pres">
      <dgm:prSet presAssocID="{06C97DFF-4052-45F5-9DF7-257D37AA236C}" presName="parentText" presStyleLbl="node1" presStyleIdx="1" presStyleCnt="3">
        <dgm:presLayoutVars>
          <dgm:chMax val="0"/>
          <dgm:bulletEnabled val="1"/>
        </dgm:presLayoutVars>
      </dgm:prSet>
      <dgm:spPr/>
    </dgm:pt>
    <dgm:pt modelId="{A4734EBF-D352-4B36-B11C-27EC521A6686}" type="pres">
      <dgm:prSet presAssocID="{94E54EED-D872-47D8-B176-647E317BE4A6}" presName="spacer" presStyleCnt="0"/>
      <dgm:spPr/>
    </dgm:pt>
    <dgm:pt modelId="{27CF609C-9F6B-4E86-B082-64F7C86994FD}" type="pres">
      <dgm:prSet presAssocID="{36D57993-FBC0-414F-98DF-C33A58A803B3}" presName="parentText" presStyleLbl="node1" presStyleIdx="2" presStyleCnt="3" custScaleY="50804">
        <dgm:presLayoutVars>
          <dgm:chMax val="0"/>
          <dgm:bulletEnabled val="1"/>
        </dgm:presLayoutVars>
      </dgm:prSet>
      <dgm:spPr/>
    </dgm:pt>
  </dgm:ptLst>
  <dgm:cxnLst>
    <dgm:cxn modelId="{97194C1B-67F1-4E77-9784-9DCAF7B9AFE1}" type="presOf" srcId="{094B834C-516D-46A6-A366-DCA408F4F476}" destId="{8F56D301-A6DD-48EC-AF35-333C62F7AA61}" srcOrd="0" destOrd="0" presId="urn:microsoft.com/office/officeart/2005/8/layout/vList2"/>
    <dgm:cxn modelId="{6519E71D-CDB0-42FD-BB6D-E2499142A493}" type="presOf" srcId="{A401C75E-1B0E-4A9C-9AD4-AB2CC14B0029}" destId="{2C644A2D-2B9D-4402-9420-82FB844E57E3}" srcOrd="0" destOrd="1" presId="urn:microsoft.com/office/officeart/2005/8/layout/vList2"/>
    <dgm:cxn modelId="{5A494744-1521-43CE-B93A-607CD1333698}" type="presOf" srcId="{EF9E9743-DCF5-4A4C-BCAA-AB9ECF1F81A2}" destId="{2C644A2D-2B9D-4402-9420-82FB844E57E3}" srcOrd="0" destOrd="0" presId="urn:microsoft.com/office/officeart/2005/8/layout/vList2"/>
    <dgm:cxn modelId="{CBD84D4B-3F21-472F-8384-313368ACB9B6}" type="presOf" srcId="{D9C19673-5BD9-48FD-ADDA-D4EE22E87E5C}" destId="{2C644A2D-2B9D-4402-9420-82FB844E57E3}" srcOrd="0" destOrd="3" presId="urn:microsoft.com/office/officeart/2005/8/layout/vList2"/>
    <dgm:cxn modelId="{50EE1B6C-8B8C-442A-B610-D99F23771297}" srcId="{F9278966-0048-4C66-9C4B-8F2563249679}" destId="{D9C19673-5BD9-48FD-ADDA-D4EE22E87E5C}" srcOrd="3" destOrd="0" parTransId="{A0848A8D-1C03-4D63-AEFD-6BB6100C3F23}" sibTransId="{B4B49945-C2BE-4443-8EA5-75A2E8A05AB2}"/>
    <dgm:cxn modelId="{5B376152-9B03-42E0-BF6D-591BC3ABED9A}" type="presOf" srcId="{36D57993-FBC0-414F-98DF-C33A58A803B3}" destId="{27CF609C-9F6B-4E86-B082-64F7C86994FD}" srcOrd="0" destOrd="0" presId="urn:microsoft.com/office/officeart/2005/8/layout/vList2"/>
    <dgm:cxn modelId="{F9C0CD74-6FDA-4BF9-BD23-BB57A8402159}" srcId="{F9278966-0048-4C66-9C4B-8F2563249679}" destId="{EF9E9743-DCF5-4A4C-BCAA-AB9ECF1F81A2}" srcOrd="0" destOrd="0" parTransId="{EB19AD82-B004-4719-A107-628B3F2588D7}" sibTransId="{AC9E1022-646E-47C9-95D8-62F1B3F50729}"/>
    <dgm:cxn modelId="{D3A1AB75-0644-4CE6-8C32-398C5E1575B5}" type="presOf" srcId="{06C97DFF-4052-45F5-9DF7-257D37AA236C}" destId="{E35BB680-87A8-4A52-ADB6-BFF9EF9F0B71}" srcOrd="0" destOrd="0" presId="urn:microsoft.com/office/officeart/2005/8/layout/vList2"/>
    <dgm:cxn modelId="{37156278-B027-400F-9BAD-81F06583590C}" type="presOf" srcId="{BB93D59D-7FEC-4222-8896-C8CEB41FEECA}" destId="{2C644A2D-2B9D-4402-9420-82FB844E57E3}" srcOrd="0" destOrd="2" presId="urn:microsoft.com/office/officeart/2005/8/layout/vList2"/>
    <dgm:cxn modelId="{DBCF61A5-3412-46DC-8751-5F7557AA39AD}" type="presOf" srcId="{F9278966-0048-4C66-9C4B-8F2563249679}" destId="{7EF66CA4-6406-4606-9CD1-F179065946BF}" srcOrd="0" destOrd="0" presId="urn:microsoft.com/office/officeart/2005/8/layout/vList2"/>
    <dgm:cxn modelId="{D390F9AD-2955-4CE0-9431-302EB4306F62}" srcId="{F9278966-0048-4C66-9C4B-8F2563249679}" destId="{A401C75E-1B0E-4A9C-9AD4-AB2CC14B0029}" srcOrd="1" destOrd="0" parTransId="{8BED0A93-23E3-4146-BAED-34C5078D2287}" sibTransId="{3F3342B6-E774-4FF6-8BF7-373084D0318D}"/>
    <dgm:cxn modelId="{6D3ED6AF-AA9E-48CE-9EE9-28E3FCF42E08}" srcId="{F9278966-0048-4C66-9C4B-8F2563249679}" destId="{BB93D59D-7FEC-4222-8896-C8CEB41FEECA}" srcOrd="2" destOrd="0" parTransId="{9846039C-CF93-4975-B264-5CCBB927B01B}" sibTransId="{49D96C39-000C-4AE7-89E4-B315A4B8F474}"/>
    <dgm:cxn modelId="{9CC9BEB0-A94E-4021-8E5E-C85C093662BC}" srcId="{094B834C-516D-46A6-A366-DCA408F4F476}" destId="{06C97DFF-4052-45F5-9DF7-257D37AA236C}" srcOrd="1" destOrd="0" parTransId="{DC202CF6-DCB7-4756-A0B4-8A5818A22507}" sibTransId="{94E54EED-D872-47D8-B176-647E317BE4A6}"/>
    <dgm:cxn modelId="{8023C1D1-7D68-48D6-BD08-0F3C516F024D}" srcId="{094B834C-516D-46A6-A366-DCA408F4F476}" destId="{36D57993-FBC0-414F-98DF-C33A58A803B3}" srcOrd="2" destOrd="0" parTransId="{6C9C9E01-E135-4580-B83D-F107755D47B1}" sibTransId="{2900A47F-73AC-43A3-8998-1725B301FC80}"/>
    <dgm:cxn modelId="{CC0EDCDD-39A8-446F-A448-272B384CCED7}" srcId="{094B834C-516D-46A6-A366-DCA408F4F476}" destId="{F9278966-0048-4C66-9C4B-8F2563249679}" srcOrd="0" destOrd="0" parTransId="{A91C7B6F-3958-4EDD-88E8-11AA76779A1E}" sibTransId="{7B5E6614-46A8-4475-B632-264C657D1F47}"/>
    <dgm:cxn modelId="{24A50591-DD32-484E-91B4-AB6A383C72D1}" type="presParOf" srcId="{8F56D301-A6DD-48EC-AF35-333C62F7AA61}" destId="{7EF66CA4-6406-4606-9CD1-F179065946BF}" srcOrd="0" destOrd="0" presId="urn:microsoft.com/office/officeart/2005/8/layout/vList2"/>
    <dgm:cxn modelId="{FAA7EF94-99C9-429A-9E02-162A2AE73D05}" type="presParOf" srcId="{8F56D301-A6DD-48EC-AF35-333C62F7AA61}" destId="{2C644A2D-2B9D-4402-9420-82FB844E57E3}" srcOrd="1" destOrd="0" presId="urn:microsoft.com/office/officeart/2005/8/layout/vList2"/>
    <dgm:cxn modelId="{01270476-63FE-45CA-BC1D-C952D3A84A9B}" type="presParOf" srcId="{8F56D301-A6DD-48EC-AF35-333C62F7AA61}" destId="{E35BB680-87A8-4A52-ADB6-BFF9EF9F0B71}" srcOrd="2" destOrd="0" presId="urn:microsoft.com/office/officeart/2005/8/layout/vList2"/>
    <dgm:cxn modelId="{0332DF47-DEF9-4190-994F-D115B075FB94}" type="presParOf" srcId="{8F56D301-A6DD-48EC-AF35-333C62F7AA61}" destId="{A4734EBF-D352-4B36-B11C-27EC521A6686}" srcOrd="3" destOrd="0" presId="urn:microsoft.com/office/officeart/2005/8/layout/vList2"/>
    <dgm:cxn modelId="{B0C9080C-284C-4AA8-935F-B8A3519B80CE}" type="presParOf" srcId="{8F56D301-A6DD-48EC-AF35-333C62F7AA61}" destId="{27CF609C-9F6B-4E86-B082-64F7C86994FD}"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DAF39C3-1A66-4CB6-8C52-29F783F9B5A0}"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en-US"/>
        </a:p>
      </dgm:t>
    </dgm:pt>
    <dgm:pt modelId="{8C6C1629-7E56-405C-BB6F-853641EA1D01}">
      <dgm:prSet custT="1"/>
      <dgm:spPr/>
      <dgm:t>
        <a:bodyPr/>
        <a:lstStyle/>
        <a:p>
          <a:r>
            <a:rPr lang="en-US" sz="2000" dirty="0"/>
            <a:t>In the UK postgraduate students are not normally considered to be employees - Affects tax status and benefits </a:t>
          </a:r>
        </a:p>
      </dgm:t>
    </dgm:pt>
    <dgm:pt modelId="{026A5F62-5738-43E4-8843-44280669D7A7}" type="parTrans" cxnId="{0D81885B-5CE4-4832-9ED8-E5B95BF265E4}">
      <dgm:prSet/>
      <dgm:spPr/>
      <dgm:t>
        <a:bodyPr/>
        <a:lstStyle/>
        <a:p>
          <a:endParaRPr lang="en-US"/>
        </a:p>
      </dgm:t>
    </dgm:pt>
    <dgm:pt modelId="{221B8A1E-9263-4212-A20C-7A45A4D95A88}" type="sibTrans" cxnId="{0D81885B-5CE4-4832-9ED8-E5B95BF265E4}">
      <dgm:prSet/>
      <dgm:spPr/>
      <dgm:t>
        <a:bodyPr/>
        <a:lstStyle/>
        <a:p>
          <a:endParaRPr lang="en-US"/>
        </a:p>
      </dgm:t>
    </dgm:pt>
    <dgm:pt modelId="{7B077F71-B039-440D-8C67-A46AA2C0F9FB}">
      <dgm:prSet custT="1"/>
      <dgm:spPr/>
      <dgm:t>
        <a:bodyPr/>
        <a:lstStyle/>
        <a:p>
          <a:r>
            <a:rPr lang="en-US" sz="2000" dirty="0"/>
            <a:t>No pension contribution unless students set this up independently</a:t>
          </a:r>
        </a:p>
      </dgm:t>
    </dgm:pt>
    <dgm:pt modelId="{5F0973D3-5072-4B47-B2F4-76214E49E5E9}" type="parTrans" cxnId="{7B09F452-3D42-40F2-AC30-A83F8FE6961A}">
      <dgm:prSet/>
      <dgm:spPr/>
      <dgm:t>
        <a:bodyPr/>
        <a:lstStyle/>
        <a:p>
          <a:endParaRPr lang="en-US"/>
        </a:p>
      </dgm:t>
    </dgm:pt>
    <dgm:pt modelId="{EAAA7BC7-F264-4927-849B-AA7888B6E8BA}" type="sibTrans" cxnId="{7B09F452-3D42-40F2-AC30-A83F8FE6961A}">
      <dgm:prSet/>
      <dgm:spPr/>
      <dgm:t>
        <a:bodyPr/>
        <a:lstStyle/>
        <a:p>
          <a:endParaRPr lang="en-US"/>
        </a:p>
      </dgm:t>
    </dgm:pt>
    <dgm:pt modelId="{2E7321D3-AD7E-4FCE-9DCC-4F1C9FB45F9B}">
      <dgm:prSet custT="1"/>
      <dgm:spPr/>
      <dgm:t>
        <a:bodyPr/>
        <a:lstStyle/>
        <a:p>
          <a:r>
            <a:rPr lang="en-US" sz="2000" dirty="0"/>
            <a:t>Working while studying – difficult to support yourself through work while studying full-time (UKRI guidance &lt;6 hours per week on average)</a:t>
          </a:r>
        </a:p>
      </dgm:t>
    </dgm:pt>
    <dgm:pt modelId="{0D60B188-915C-4F8E-AD02-83A876D28B18}" type="parTrans" cxnId="{E3179EEA-78BE-446E-AEC7-44921F08D4D4}">
      <dgm:prSet/>
      <dgm:spPr/>
      <dgm:t>
        <a:bodyPr/>
        <a:lstStyle/>
        <a:p>
          <a:endParaRPr lang="en-US"/>
        </a:p>
      </dgm:t>
    </dgm:pt>
    <dgm:pt modelId="{6B23AD73-167A-434E-98DD-D247A180CE26}" type="sibTrans" cxnId="{E3179EEA-78BE-446E-AEC7-44921F08D4D4}">
      <dgm:prSet/>
      <dgm:spPr/>
      <dgm:t>
        <a:bodyPr/>
        <a:lstStyle/>
        <a:p>
          <a:endParaRPr lang="en-US"/>
        </a:p>
      </dgm:t>
    </dgm:pt>
    <dgm:pt modelId="{C4A93160-DAE9-4C45-A1DE-E3370C5FBC10}">
      <dgm:prSet custT="1"/>
      <dgm:spPr/>
      <dgm:t>
        <a:bodyPr/>
        <a:lstStyle/>
        <a:p>
          <a:r>
            <a:rPr lang="en-US" sz="2000" dirty="0"/>
            <a:t>Visas for international students may not permit work or restrict the number of hours a student can work</a:t>
          </a:r>
        </a:p>
      </dgm:t>
    </dgm:pt>
    <dgm:pt modelId="{9A95C5A5-CD9B-4300-B79D-06F7CE21A77D}" type="parTrans" cxnId="{E56514E2-6049-4DA2-8AB3-3CD86594EBA5}">
      <dgm:prSet/>
      <dgm:spPr/>
      <dgm:t>
        <a:bodyPr/>
        <a:lstStyle/>
        <a:p>
          <a:endParaRPr lang="en-US"/>
        </a:p>
      </dgm:t>
    </dgm:pt>
    <dgm:pt modelId="{2478A697-0848-478E-9C05-67FDA32D46F4}" type="sibTrans" cxnId="{E56514E2-6049-4DA2-8AB3-3CD86594EBA5}">
      <dgm:prSet/>
      <dgm:spPr/>
      <dgm:t>
        <a:bodyPr/>
        <a:lstStyle/>
        <a:p>
          <a:endParaRPr lang="en-US"/>
        </a:p>
      </dgm:t>
    </dgm:pt>
    <dgm:pt modelId="{C2047D5D-46B0-4108-9FD4-83E3C27F9A51}">
      <dgm:prSet custT="1"/>
      <dgm:spPr/>
      <dgm:t>
        <a:bodyPr/>
        <a:lstStyle/>
        <a:p>
          <a:r>
            <a:rPr lang="en-US" sz="1800" dirty="0"/>
            <a:t>Although you may only need to provide proof that you can support yourself for 1 year to be admitted – you will need to support yourself for the full course of study  </a:t>
          </a:r>
        </a:p>
      </dgm:t>
    </dgm:pt>
    <dgm:pt modelId="{0502BC72-A72C-450A-BB93-00205761B243}" type="parTrans" cxnId="{743C06B8-1433-4DB1-82A3-77B21580A769}">
      <dgm:prSet/>
      <dgm:spPr/>
      <dgm:t>
        <a:bodyPr/>
        <a:lstStyle/>
        <a:p>
          <a:endParaRPr lang="en-US"/>
        </a:p>
      </dgm:t>
    </dgm:pt>
    <dgm:pt modelId="{C18D0845-4E42-4BEC-9943-88812F8C70A7}" type="sibTrans" cxnId="{743C06B8-1433-4DB1-82A3-77B21580A769}">
      <dgm:prSet/>
      <dgm:spPr/>
      <dgm:t>
        <a:bodyPr/>
        <a:lstStyle/>
        <a:p>
          <a:endParaRPr lang="en-US"/>
        </a:p>
      </dgm:t>
    </dgm:pt>
    <dgm:pt modelId="{4137ADC3-56E5-4FB3-B085-5EA75D57BC13}">
      <dgm:prSet custT="1"/>
      <dgm:spPr/>
      <dgm:t>
        <a:bodyPr/>
        <a:lstStyle/>
        <a:p>
          <a:r>
            <a:rPr lang="en-US" sz="1800" dirty="0"/>
            <a:t>Not normally possible to secure a scholarship or funding from a host institution after commencing study </a:t>
          </a:r>
          <a:endParaRPr lang="en-GB" sz="1800" dirty="0"/>
        </a:p>
      </dgm:t>
    </dgm:pt>
    <dgm:pt modelId="{F1BF1911-8210-4C27-8679-1F9A2125DC24}" type="parTrans" cxnId="{E4C46794-EE12-42D1-931A-5D8B53E1ECE1}">
      <dgm:prSet/>
      <dgm:spPr/>
      <dgm:t>
        <a:bodyPr/>
        <a:lstStyle/>
        <a:p>
          <a:endParaRPr lang="en-GB"/>
        </a:p>
      </dgm:t>
    </dgm:pt>
    <dgm:pt modelId="{33045B60-F2F2-439F-8826-4C28AA6C2A52}" type="sibTrans" cxnId="{E4C46794-EE12-42D1-931A-5D8B53E1ECE1}">
      <dgm:prSet/>
      <dgm:spPr/>
      <dgm:t>
        <a:bodyPr/>
        <a:lstStyle/>
        <a:p>
          <a:endParaRPr lang="en-GB"/>
        </a:p>
      </dgm:t>
    </dgm:pt>
    <dgm:pt modelId="{EAF23CDF-840E-4990-B272-F6E697D1C6A3}" type="pres">
      <dgm:prSet presAssocID="{6DAF39C3-1A66-4CB6-8C52-29F783F9B5A0}" presName="Name0" presStyleCnt="0">
        <dgm:presLayoutVars>
          <dgm:dir/>
          <dgm:resizeHandles val="exact"/>
        </dgm:presLayoutVars>
      </dgm:prSet>
      <dgm:spPr/>
    </dgm:pt>
    <dgm:pt modelId="{3423EB4D-B8C8-4C02-8D4A-B3EBE01D57F0}" type="pres">
      <dgm:prSet presAssocID="{8C6C1629-7E56-405C-BB6F-853641EA1D01}" presName="node" presStyleLbl="node1" presStyleIdx="0" presStyleCnt="6" custLinFactNeighborX="-266" custLinFactNeighborY="-4794">
        <dgm:presLayoutVars>
          <dgm:bulletEnabled val="1"/>
        </dgm:presLayoutVars>
      </dgm:prSet>
      <dgm:spPr/>
    </dgm:pt>
    <dgm:pt modelId="{62DFB930-E97B-45CB-B669-8F1B9672050D}" type="pres">
      <dgm:prSet presAssocID="{221B8A1E-9263-4212-A20C-7A45A4D95A88}" presName="sibTrans" presStyleLbl="sibTrans1D1" presStyleIdx="0" presStyleCnt="5"/>
      <dgm:spPr/>
    </dgm:pt>
    <dgm:pt modelId="{842107E7-79C3-4A13-BDD0-ED0D5997EED6}" type="pres">
      <dgm:prSet presAssocID="{221B8A1E-9263-4212-A20C-7A45A4D95A88}" presName="connectorText" presStyleLbl="sibTrans1D1" presStyleIdx="0" presStyleCnt="5"/>
      <dgm:spPr/>
    </dgm:pt>
    <dgm:pt modelId="{E34B2B4B-AD23-4382-9B87-C5D5FAEC18E3}" type="pres">
      <dgm:prSet presAssocID="{7B077F71-B039-440D-8C67-A46AA2C0F9FB}" presName="node" presStyleLbl="node1" presStyleIdx="1" presStyleCnt="6">
        <dgm:presLayoutVars>
          <dgm:bulletEnabled val="1"/>
        </dgm:presLayoutVars>
      </dgm:prSet>
      <dgm:spPr/>
    </dgm:pt>
    <dgm:pt modelId="{CA57DA1C-91D8-4A90-B885-CD16B44A5C11}" type="pres">
      <dgm:prSet presAssocID="{EAAA7BC7-F264-4927-849B-AA7888B6E8BA}" presName="sibTrans" presStyleLbl="sibTrans1D1" presStyleIdx="1" presStyleCnt="5"/>
      <dgm:spPr/>
    </dgm:pt>
    <dgm:pt modelId="{20563382-89C1-49A8-9539-8EA4EE217CB9}" type="pres">
      <dgm:prSet presAssocID="{EAAA7BC7-F264-4927-849B-AA7888B6E8BA}" presName="connectorText" presStyleLbl="sibTrans1D1" presStyleIdx="1" presStyleCnt="5"/>
      <dgm:spPr/>
    </dgm:pt>
    <dgm:pt modelId="{C3833060-CCD3-4E46-9176-0118939FB260}" type="pres">
      <dgm:prSet presAssocID="{2E7321D3-AD7E-4FCE-9DCC-4F1C9FB45F9B}" presName="node" presStyleLbl="node1" presStyleIdx="2" presStyleCnt="6">
        <dgm:presLayoutVars>
          <dgm:bulletEnabled val="1"/>
        </dgm:presLayoutVars>
      </dgm:prSet>
      <dgm:spPr/>
    </dgm:pt>
    <dgm:pt modelId="{257F8B7A-4F4D-490F-B185-9AF6E761BF98}" type="pres">
      <dgm:prSet presAssocID="{6B23AD73-167A-434E-98DD-D247A180CE26}" presName="sibTrans" presStyleLbl="sibTrans1D1" presStyleIdx="2" presStyleCnt="5"/>
      <dgm:spPr/>
    </dgm:pt>
    <dgm:pt modelId="{BC901023-6D31-4B63-8162-9964A8B34432}" type="pres">
      <dgm:prSet presAssocID="{6B23AD73-167A-434E-98DD-D247A180CE26}" presName="connectorText" presStyleLbl="sibTrans1D1" presStyleIdx="2" presStyleCnt="5"/>
      <dgm:spPr/>
    </dgm:pt>
    <dgm:pt modelId="{F685418A-C999-4858-A464-7C3AA9DC7B04}" type="pres">
      <dgm:prSet presAssocID="{C4A93160-DAE9-4C45-A1DE-E3370C5FBC10}" presName="node" presStyleLbl="node1" presStyleIdx="3" presStyleCnt="6">
        <dgm:presLayoutVars>
          <dgm:bulletEnabled val="1"/>
        </dgm:presLayoutVars>
      </dgm:prSet>
      <dgm:spPr/>
    </dgm:pt>
    <dgm:pt modelId="{FAB7F66B-ACA3-4A45-A380-0F41A3AD5AF9}" type="pres">
      <dgm:prSet presAssocID="{2478A697-0848-478E-9C05-67FDA32D46F4}" presName="sibTrans" presStyleLbl="sibTrans1D1" presStyleIdx="3" presStyleCnt="5"/>
      <dgm:spPr/>
    </dgm:pt>
    <dgm:pt modelId="{1309DFBF-785E-482A-B460-A9BBCEA14C79}" type="pres">
      <dgm:prSet presAssocID="{2478A697-0848-478E-9C05-67FDA32D46F4}" presName="connectorText" presStyleLbl="sibTrans1D1" presStyleIdx="3" presStyleCnt="5"/>
      <dgm:spPr/>
    </dgm:pt>
    <dgm:pt modelId="{9DC75BA9-750C-4413-B183-FE7EDA1A75AD}" type="pres">
      <dgm:prSet presAssocID="{4137ADC3-56E5-4FB3-B085-5EA75D57BC13}" presName="node" presStyleLbl="node1" presStyleIdx="4" presStyleCnt="6">
        <dgm:presLayoutVars>
          <dgm:bulletEnabled val="1"/>
        </dgm:presLayoutVars>
      </dgm:prSet>
      <dgm:spPr/>
    </dgm:pt>
    <dgm:pt modelId="{FD167720-E25E-44C5-8B46-115445658896}" type="pres">
      <dgm:prSet presAssocID="{33045B60-F2F2-439F-8826-4C28AA6C2A52}" presName="sibTrans" presStyleLbl="sibTrans1D1" presStyleIdx="4" presStyleCnt="5"/>
      <dgm:spPr/>
    </dgm:pt>
    <dgm:pt modelId="{7B5977E0-786C-4F9F-B169-DFCD25870F36}" type="pres">
      <dgm:prSet presAssocID="{33045B60-F2F2-439F-8826-4C28AA6C2A52}" presName="connectorText" presStyleLbl="sibTrans1D1" presStyleIdx="4" presStyleCnt="5"/>
      <dgm:spPr/>
    </dgm:pt>
    <dgm:pt modelId="{F038F2C2-8B17-43FD-A22E-DC373E424BB7}" type="pres">
      <dgm:prSet presAssocID="{C2047D5D-46B0-4108-9FD4-83E3C27F9A51}" presName="node" presStyleLbl="node1" presStyleIdx="5" presStyleCnt="6">
        <dgm:presLayoutVars>
          <dgm:bulletEnabled val="1"/>
        </dgm:presLayoutVars>
      </dgm:prSet>
      <dgm:spPr/>
    </dgm:pt>
  </dgm:ptLst>
  <dgm:cxnLst>
    <dgm:cxn modelId="{E114CE12-8687-4B45-A18F-BD174066BEED}" type="presOf" srcId="{6DAF39C3-1A66-4CB6-8C52-29F783F9B5A0}" destId="{EAF23CDF-840E-4990-B272-F6E697D1C6A3}" srcOrd="0" destOrd="0" presId="urn:microsoft.com/office/officeart/2016/7/layout/RepeatingBendingProcessNew"/>
    <dgm:cxn modelId="{652A3427-6E6D-4CE6-987A-F92D1A02493D}" type="presOf" srcId="{4137ADC3-56E5-4FB3-B085-5EA75D57BC13}" destId="{9DC75BA9-750C-4413-B183-FE7EDA1A75AD}" srcOrd="0" destOrd="0" presId="urn:microsoft.com/office/officeart/2016/7/layout/RepeatingBendingProcessNew"/>
    <dgm:cxn modelId="{2217362F-980D-492E-A3C1-EC79E0ED8763}" type="presOf" srcId="{6B23AD73-167A-434E-98DD-D247A180CE26}" destId="{257F8B7A-4F4D-490F-B185-9AF6E761BF98}" srcOrd="0" destOrd="0" presId="urn:microsoft.com/office/officeart/2016/7/layout/RepeatingBendingProcessNew"/>
    <dgm:cxn modelId="{0D81885B-5CE4-4832-9ED8-E5B95BF265E4}" srcId="{6DAF39C3-1A66-4CB6-8C52-29F783F9B5A0}" destId="{8C6C1629-7E56-405C-BB6F-853641EA1D01}" srcOrd="0" destOrd="0" parTransId="{026A5F62-5738-43E4-8843-44280669D7A7}" sibTransId="{221B8A1E-9263-4212-A20C-7A45A4D95A88}"/>
    <dgm:cxn modelId="{9EA95F6D-18E0-4413-AAC3-9DD71F4F774E}" type="presOf" srcId="{221B8A1E-9263-4212-A20C-7A45A4D95A88}" destId="{842107E7-79C3-4A13-BDD0-ED0D5997EED6}" srcOrd="1" destOrd="0" presId="urn:microsoft.com/office/officeart/2016/7/layout/RepeatingBendingProcessNew"/>
    <dgm:cxn modelId="{08D3436E-CF5D-49CF-A4C4-58D416FCCF3B}" type="presOf" srcId="{2478A697-0848-478E-9C05-67FDA32D46F4}" destId="{1309DFBF-785E-482A-B460-A9BBCEA14C79}" srcOrd="1" destOrd="0" presId="urn:microsoft.com/office/officeart/2016/7/layout/RepeatingBendingProcessNew"/>
    <dgm:cxn modelId="{B5C2A46E-A887-40BB-A2D7-A96A7D01CD81}" type="presOf" srcId="{33045B60-F2F2-439F-8826-4C28AA6C2A52}" destId="{7B5977E0-786C-4F9F-B169-DFCD25870F36}" srcOrd="1" destOrd="0" presId="urn:microsoft.com/office/officeart/2016/7/layout/RepeatingBendingProcessNew"/>
    <dgm:cxn modelId="{7B09F452-3D42-40F2-AC30-A83F8FE6961A}" srcId="{6DAF39C3-1A66-4CB6-8C52-29F783F9B5A0}" destId="{7B077F71-B039-440D-8C67-A46AA2C0F9FB}" srcOrd="1" destOrd="0" parTransId="{5F0973D3-5072-4B47-B2F4-76214E49E5E9}" sibTransId="{EAAA7BC7-F264-4927-849B-AA7888B6E8BA}"/>
    <dgm:cxn modelId="{02C9C257-63CB-4E1A-A466-A2783B746EF1}" type="presOf" srcId="{EAAA7BC7-F264-4927-849B-AA7888B6E8BA}" destId="{20563382-89C1-49A8-9539-8EA4EE217CB9}" srcOrd="1" destOrd="0" presId="urn:microsoft.com/office/officeart/2016/7/layout/RepeatingBendingProcessNew"/>
    <dgm:cxn modelId="{BD80D888-9ACF-4FAA-8871-FC8C31542679}" type="presOf" srcId="{C2047D5D-46B0-4108-9FD4-83E3C27F9A51}" destId="{F038F2C2-8B17-43FD-A22E-DC373E424BB7}" srcOrd="0" destOrd="0" presId="urn:microsoft.com/office/officeart/2016/7/layout/RepeatingBendingProcessNew"/>
    <dgm:cxn modelId="{E4C46794-EE12-42D1-931A-5D8B53E1ECE1}" srcId="{6DAF39C3-1A66-4CB6-8C52-29F783F9B5A0}" destId="{4137ADC3-56E5-4FB3-B085-5EA75D57BC13}" srcOrd="4" destOrd="0" parTransId="{F1BF1911-8210-4C27-8679-1F9A2125DC24}" sibTransId="{33045B60-F2F2-439F-8826-4C28AA6C2A52}"/>
    <dgm:cxn modelId="{23E5AC95-AD44-4C78-8083-E64961A9D1EC}" type="presOf" srcId="{8C6C1629-7E56-405C-BB6F-853641EA1D01}" destId="{3423EB4D-B8C8-4C02-8D4A-B3EBE01D57F0}" srcOrd="0" destOrd="0" presId="urn:microsoft.com/office/officeart/2016/7/layout/RepeatingBendingProcessNew"/>
    <dgm:cxn modelId="{D6CD299D-282A-43B3-9E6F-6BF5A9477C99}" type="presOf" srcId="{6B23AD73-167A-434E-98DD-D247A180CE26}" destId="{BC901023-6D31-4B63-8162-9964A8B34432}" srcOrd="1" destOrd="0" presId="urn:microsoft.com/office/officeart/2016/7/layout/RepeatingBendingProcessNew"/>
    <dgm:cxn modelId="{7CC700A9-D5B9-400E-9705-278142268D88}" type="presOf" srcId="{2478A697-0848-478E-9C05-67FDA32D46F4}" destId="{FAB7F66B-ACA3-4A45-A380-0F41A3AD5AF9}" srcOrd="0" destOrd="0" presId="urn:microsoft.com/office/officeart/2016/7/layout/RepeatingBendingProcessNew"/>
    <dgm:cxn modelId="{53795DB3-5712-46E6-A0B1-00E354754881}" type="presOf" srcId="{2E7321D3-AD7E-4FCE-9DCC-4F1C9FB45F9B}" destId="{C3833060-CCD3-4E46-9176-0118939FB260}" srcOrd="0" destOrd="0" presId="urn:microsoft.com/office/officeart/2016/7/layout/RepeatingBendingProcessNew"/>
    <dgm:cxn modelId="{743C06B8-1433-4DB1-82A3-77B21580A769}" srcId="{6DAF39C3-1A66-4CB6-8C52-29F783F9B5A0}" destId="{C2047D5D-46B0-4108-9FD4-83E3C27F9A51}" srcOrd="5" destOrd="0" parTransId="{0502BC72-A72C-450A-BB93-00205761B243}" sibTransId="{C18D0845-4E42-4BEC-9943-88812F8C70A7}"/>
    <dgm:cxn modelId="{B637B6C0-6B24-455E-8B1D-569DAB27291C}" type="presOf" srcId="{C4A93160-DAE9-4C45-A1DE-E3370C5FBC10}" destId="{F685418A-C999-4858-A464-7C3AA9DC7B04}" srcOrd="0" destOrd="0" presId="urn:microsoft.com/office/officeart/2016/7/layout/RepeatingBendingProcessNew"/>
    <dgm:cxn modelId="{6EE197C3-0E95-4941-B6C1-AD05F27E64C0}" type="presOf" srcId="{33045B60-F2F2-439F-8826-4C28AA6C2A52}" destId="{FD167720-E25E-44C5-8B46-115445658896}" srcOrd="0" destOrd="0" presId="urn:microsoft.com/office/officeart/2016/7/layout/RepeatingBendingProcessNew"/>
    <dgm:cxn modelId="{4C69D2DB-9B94-4A2B-900E-7C2E5CFBCECC}" type="presOf" srcId="{221B8A1E-9263-4212-A20C-7A45A4D95A88}" destId="{62DFB930-E97B-45CB-B669-8F1B9672050D}" srcOrd="0" destOrd="0" presId="urn:microsoft.com/office/officeart/2016/7/layout/RepeatingBendingProcessNew"/>
    <dgm:cxn modelId="{E56514E2-6049-4DA2-8AB3-3CD86594EBA5}" srcId="{6DAF39C3-1A66-4CB6-8C52-29F783F9B5A0}" destId="{C4A93160-DAE9-4C45-A1DE-E3370C5FBC10}" srcOrd="3" destOrd="0" parTransId="{9A95C5A5-CD9B-4300-B79D-06F7CE21A77D}" sibTransId="{2478A697-0848-478E-9C05-67FDA32D46F4}"/>
    <dgm:cxn modelId="{E3179EEA-78BE-446E-AEC7-44921F08D4D4}" srcId="{6DAF39C3-1A66-4CB6-8C52-29F783F9B5A0}" destId="{2E7321D3-AD7E-4FCE-9DCC-4F1C9FB45F9B}" srcOrd="2" destOrd="0" parTransId="{0D60B188-915C-4F8E-AD02-83A876D28B18}" sibTransId="{6B23AD73-167A-434E-98DD-D247A180CE26}"/>
    <dgm:cxn modelId="{058F9CF1-9984-4419-8E55-3E55C9858605}" type="presOf" srcId="{7B077F71-B039-440D-8C67-A46AA2C0F9FB}" destId="{E34B2B4B-AD23-4382-9B87-C5D5FAEC18E3}" srcOrd="0" destOrd="0" presId="urn:microsoft.com/office/officeart/2016/7/layout/RepeatingBendingProcessNew"/>
    <dgm:cxn modelId="{744094FA-7DB7-42F1-B2A5-2CFB3FF0CA8E}" type="presOf" srcId="{EAAA7BC7-F264-4927-849B-AA7888B6E8BA}" destId="{CA57DA1C-91D8-4A90-B885-CD16B44A5C11}" srcOrd="0" destOrd="0" presId="urn:microsoft.com/office/officeart/2016/7/layout/RepeatingBendingProcessNew"/>
    <dgm:cxn modelId="{F1D766AF-3C15-4259-94DD-15B58820C0A2}" type="presParOf" srcId="{EAF23CDF-840E-4990-B272-F6E697D1C6A3}" destId="{3423EB4D-B8C8-4C02-8D4A-B3EBE01D57F0}" srcOrd="0" destOrd="0" presId="urn:microsoft.com/office/officeart/2016/7/layout/RepeatingBendingProcessNew"/>
    <dgm:cxn modelId="{0DDFC977-6665-42D2-BE9D-0A629A82EDAF}" type="presParOf" srcId="{EAF23CDF-840E-4990-B272-F6E697D1C6A3}" destId="{62DFB930-E97B-45CB-B669-8F1B9672050D}" srcOrd="1" destOrd="0" presId="urn:microsoft.com/office/officeart/2016/7/layout/RepeatingBendingProcessNew"/>
    <dgm:cxn modelId="{2AF17100-1ADE-4D18-8518-A8FC3AEDDF7D}" type="presParOf" srcId="{62DFB930-E97B-45CB-B669-8F1B9672050D}" destId="{842107E7-79C3-4A13-BDD0-ED0D5997EED6}" srcOrd="0" destOrd="0" presId="urn:microsoft.com/office/officeart/2016/7/layout/RepeatingBendingProcessNew"/>
    <dgm:cxn modelId="{2B223343-8E37-4AA1-9359-02B976C1EAB1}" type="presParOf" srcId="{EAF23CDF-840E-4990-B272-F6E697D1C6A3}" destId="{E34B2B4B-AD23-4382-9B87-C5D5FAEC18E3}" srcOrd="2" destOrd="0" presId="urn:microsoft.com/office/officeart/2016/7/layout/RepeatingBendingProcessNew"/>
    <dgm:cxn modelId="{83407E53-032A-4D03-8A8D-26B3B1FB5CDB}" type="presParOf" srcId="{EAF23CDF-840E-4990-B272-F6E697D1C6A3}" destId="{CA57DA1C-91D8-4A90-B885-CD16B44A5C11}" srcOrd="3" destOrd="0" presId="urn:microsoft.com/office/officeart/2016/7/layout/RepeatingBendingProcessNew"/>
    <dgm:cxn modelId="{7A89EC4D-E706-4F8B-AFDA-4DEF52C53BE2}" type="presParOf" srcId="{CA57DA1C-91D8-4A90-B885-CD16B44A5C11}" destId="{20563382-89C1-49A8-9539-8EA4EE217CB9}" srcOrd="0" destOrd="0" presId="urn:microsoft.com/office/officeart/2016/7/layout/RepeatingBendingProcessNew"/>
    <dgm:cxn modelId="{969297F3-A450-4F99-A387-75B3E7389212}" type="presParOf" srcId="{EAF23CDF-840E-4990-B272-F6E697D1C6A3}" destId="{C3833060-CCD3-4E46-9176-0118939FB260}" srcOrd="4" destOrd="0" presId="urn:microsoft.com/office/officeart/2016/7/layout/RepeatingBendingProcessNew"/>
    <dgm:cxn modelId="{362E7520-1349-498C-9FFF-8C63B12C3C52}" type="presParOf" srcId="{EAF23CDF-840E-4990-B272-F6E697D1C6A3}" destId="{257F8B7A-4F4D-490F-B185-9AF6E761BF98}" srcOrd="5" destOrd="0" presId="urn:microsoft.com/office/officeart/2016/7/layout/RepeatingBendingProcessNew"/>
    <dgm:cxn modelId="{4AEE77AE-0D19-4B87-B008-D68823283FE7}" type="presParOf" srcId="{257F8B7A-4F4D-490F-B185-9AF6E761BF98}" destId="{BC901023-6D31-4B63-8162-9964A8B34432}" srcOrd="0" destOrd="0" presId="urn:microsoft.com/office/officeart/2016/7/layout/RepeatingBendingProcessNew"/>
    <dgm:cxn modelId="{A14BFD32-987A-4483-A466-0A99FF57A2F6}" type="presParOf" srcId="{EAF23CDF-840E-4990-B272-F6E697D1C6A3}" destId="{F685418A-C999-4858-A464-7C3AA9DC7B04}" srcOrd="6" destOrd="0" presId="urn:microsoft.com/office/officeart/2016/7/layout/RepeatingBendingProcessNew"/>
    <dgm:cxn modelId="{D6141547-7471-43A2-8350-043682A29EEF}" type="presParOf" srcId="{EAF23CDF-840E-4990-B272-F6E697D1C6A3}" destId="{FAB7F66B-ACA3-4A45-A380-0F41A3AD5AF9}" srcOrd="7" destOrd="0" presId="urn:microsoft.com/office/officeart/2016/7/layout/RepeatingBendingProcessNew"/>
    <dgm:cxn modelId="{DF7D4B40-BB25-4CCE-BE70-4E24AB9972C7}" type="presParOf" srcId="{FAB7F66B-ACA3-4A45-A380-0F41A3AD5AF9}" destId="{1309DFBF-785E-482A-B460-A9BBCEA14C79}" srcOrd="0" destOrd="0" presId="urn:microsoft.com/office/officeart/2016/7/layout/RepeatingBendingProcessNew"/>
    <dgm:cxn modelId="{68DFFB9B-5ACD-46DA-95FB-30043A180BE6}" type="presParOf" srcId="{EAF23CDF-840E-4990-B272-F6E697D1C6A3}" destId="{9DC75BA9-750C-4413-B183-FE7EDA1A75AD}" srcOrd="8" destOrd="0" presId="urn:microsoft.com/office/officeart/2016/7/layout/RepeatingBendingProcessNew"/>
    <dgm:cxn modelId="{2D889F11-F1FD-4C0E-A799-AA2EFBB1C757}" type="presParOf" srcId="{EAF23CDF-840E-4990-B272-F6E697D1C6A3}" destId="{FD167720-E25E-44C5-8B46-115445658896}" srcOrd="9" destOrd="0" presId="urn:microsoft.com/office/officeart/2016/7/layout/RepeatingBendingProcessNew"/>
    <dgm:cxn modelId="{8F5B3689-1429-433D-90F4-B6DE4B75579B}" type="presParOf" srcId="{FD167720-E25E-44C5-8B46-115445658896}" destId="{7B5977E0-786C-4F9F-B169-DFCD25870F36}" srcOrd="0" destOrd="0" presId="urn:microsoft.com/office/officeart/2016/7/layout/RepeatingBendingProcessNew"/>
    <dgm:cxn modelId="{08B0ACB1-01B8-46CF-A3D3-43A87973E481}" type="presParOf" srcId="{EAF23CDF-840E-4990-B272-F6E697D1C6A3}" destId="{F038F2C2-8B17-43FD-A22E-DC373E424BB7}" srcOrd="10" destOrd="0" presId="urn:microsoft.com/office/officeart/2016/7/layout/RepeatingBendingProcessNew"/>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E201E-E4DB-4856-A7A6-9B203A6C4096}">
      <dsp:nvSpPr>
        <dsp:cNvPr id="0" name=""/>
        <dsp:cNvSpPr/>
      </dsp:nvSpPr>
      <dsp:spPr>
        <a:xfrm>
          <a:off x="0" y="0"/>
          <a:ext cx="9385778" cy="1228953"/>
        </a:xfrm>
        <a:prstGeom prst="roundRect">
          <a:avLst>
            <a:gd name="adj" fmla="val 10000"/>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100000"/>
            </a:lnSpc>
            <a:spcBef>
              <a:spcPct val="0"/>
            </a:spcBef>
            <a:spcAft>
              <a:spcPct val="35000"/>
            </a:spcAft>
            <a:buNone/>
          </a:pPr>
          <a:r>
            <a:rPr lang="en-US" sz="1800" b="1" kern="1200"/>
            <a:t>Fees</a:t>
          </a:r>
          <a:r>
            <a:rPr lang="en-US" sz="1800" kern="1200"/>
            <a:t> – will vary between institutions £</a:t>
          </a:r>
          <a:r>
            <a:rPr lang="en-US" sz="1800" kern="1200">
              <a:latin typeface="Aptos Display" panose="02110004020202020204"/>
            </a:rPr>
            <a:t>5,238</a:t>
          </a:r>
          <a:r>
            <a:rPr lang="en-US" sz="1800" kern="1200"/>
            <a:t> - £</a:t>
          </a:r>
          <a:r>
            <a:rPr lang="en-US" sz="1800" kern="1200">
              <a:latin typeface="Aptos Display" panose="02110004020202020204"/>
            </a:rPr>
            <a:t>10,470</a:t>
          </a:r>
          <a:r>
            <a:rPr lang="en-US" sz="1800" kern="1200"/>
            <a:t> for home students </a:t>
          </a:r>
          <a:r>
            <a:rPr lang="en-US" sz="1800" kern="1200">
              <a:latin typeface="Aptos Display" panose="02110004020202020204"/>
            </a:rPr>
            <a:t> up to</a:t>
          </a:r>
          <a:r>
            <a:rPr lang="en-US" sz="1800" kern="1200"/>
            <a:t> £</a:t>
          </a:r>
          <a:r>
            <a:rPr lang="en-US" sz="1800" kern="1200">
              <a:latin typeface="Aptos Display" panose="02110004020202020204"/>
            </a:rPr>
            <a:t>34,700 for</a:t>
          </a:r>
          <a:r>
            <a:rPr lang="en-US" sz="1800" kern="1200"/>
            <a:t> international students. </a:t>
          </a:r>
          <a:endParaRPr lang="en-US" sz="1800" kern="1200" dirty="0"/>
        </a:p>
      </dsp:txBody>
      <dsp:txXfrm>
        <a:off x="35995" y="35995"/>
        <a:ext cx="8059641" cy="1156963"/>
      </dsp:txXfrm>
    </dsp:sp>
    <dsp:sp modelId="{99B47C9B-9430-42C7-81DF-74429BB863AB}">
      <dsp:nvSpPr>
        <dsp:cNvPr id="0" name=""/>
        <dsp:cNvSpPr/>
      </dsp:nvSpPr>
      <dsp:spPr>
        <a:xfrm>
          <a:off x="828156" y="1433779"/>
          <a:ext cx="9385778" cy="1228953"/>
        </a:xfrm>
        <a:prstGeom prst="roundRect">
          <a:avLst>
            <a:gd name="adj" fmla="val 10000"/>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ct val="35000"/>
            </a:spcAft>
            <a:buNone/>
          </a:pPr>
          <a:r>
            <a:rPr lang="en-US" sz="2400" b="1" kern="1200" dirty="0"/>
            <a:t>Living costs </a:t>
          </a:r>
          <a:r>
            <a:rPr lang="en-US" sz="2400" kern="1200" dirty="0"/>
            <a:t>– will vary with location – Indicative Oxford costs in table.</a:t>
          </a:r>
        </a:p>
      </dsp:txBody>
      <dsp:txXfrm>
        <a:off x="864151" y="1469774"/>
        <a:ext cx="7686811" cy="1156963"/>
      </dsp:txXfrm>
    </dsp:sp>
    <dsp:sp modelId="{F1B36832-0475-4A48-9065-E2D8973868F9}">
      <dsp:nvSpPr>
        <dsp:cNvPr id="0" name=""/>
        <dsp:cNvSpPr/>
      </dsp:nvSpPr>
      <dsp:spPr>
        <a:xfrm>
          <a:off x="1656313" y="2867558"/>
          <a:ext cx="9385778" cy="1228953"/>
        </a:xfrm>
        <a:prstGeom prst="roundRect">
          <a:avLst>
            <a:gd name="adj" fmla="val 10000"/>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ct val="35000"/>
            </a:spcAft>
            <a:buNone/>
          </a:pPr>
          <a:r>
            <a:rPr lang="en-US" sz="2400" b="1" kern="1200" dirty="0"/>
            <a:t>Research-related expenses </a:t>
          </a:r>
          <a:r>
            <a:rPr lang="en-US" sz="2400" kern="1200" dirty="0"/>
            <a:t>(e.g. travel, consumables, computing) – will vary according to project</a:t>
          </a:r>
        </a:p>
      </dsp:txBody>
      <dsp:txXfrm>
        <a:off x="1692308" y="2903553"/>
        <a:ext cx="7686811" cy="1156963"/>
      </dsp:txXfrm>
    </dsp:sp>
    <dsp:sp modelId="{05213DB2-27D8-4E7D-9843-E2C82818F380}">
      <dsp:nvSpPr>
        <dsp:cNvPr id="0" name=""/>
        <dsp:cNvSpPr/>
      </dsp:nvSpPr>
      <dsp:spPr>
        <a:xfrm>
          <a:off x="8586958" y="931956"/>
          <a:ext cx="798819" cy="79881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766692" y="931956"/>
        <a:ext cx="439351" cy="601111"/>
      </dsp:txXfrm>
    </dsp:sp>
    <dsp:sp modelId="{79DD79E5-3518-40C4-A1B5-53D4836ECC31}">
      <dsp:nvSpPr>
        <dsp:cNvPr id="0" name=""/>
        <dsp:cNvSpPr/>
      </dsp:nvSpPr>
      <dsp:spPr>
        <a:xfrm>
          <a:off x="9415115" y="2357542"/>
          <a:ext cx="798819" cy="79881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594849" y="2357542"/>
        <a:ext cx="439351" cy="6011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358703-7B55-4290-ABD2-58E340D4AE01}">
      <dsp:nvSpPr>
        <dsp:cNvPr id="0" name=""/>
        <dsp:cNvSpPr/>
      </dsp:nvSpPr>
      <dsp:spPr>
        <a:xfrm>
          <a:off x="0" y="5888640"/>
          <a:ext cx="8701354" cy="96608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rtl="0">
            <a:lnSpc>
              <a:spcPct val="90000"/>
            </a:lnSpc>
            <a:spcBef>
              <a:spcPct val="0"/>
            </a:spcBef>
            <a:spcAft>
              <a:spcPct val="35000"/>
            </a:spcAft>
            <a:buNone/>
          </a:pPr>
          <a:r>
            <a:rPr lang="en-GB" sz="2200" kern="1200" dirty="0"/>
            <a:t>https://www.gov.uk/apply-to-come-to-the-uk</a:t>
          </a:r>
          <a:r>
            <a:rPr lang="en-GB" sz="2200" kern="1200" dirty="0">
              <a:solidFill>
                <a:schemeClr val="bg1"/>
              </a:solidFill>
              <a:latin typeface="Aptos Display" panose="02110004020202020204"/>
            </a:rPr>
            <a:t> </a:t>
          </a:r>
          <a:endParaRPr lang="en-US" sz="2200" kern="1200" dirty="0">
            <a:solidFill>
              <a:schemeClr val="bg1"/>
            </a:solidFill>
          </a:endParaRPr>
        </a:p>
      </dsp:txBody>
      <dsp:txXfrm>
        <a:off x="0" y="5888640"/>
        <a:ext cx="8701354" cy="966080"/>
      </dsp:txXfrm>
    </dsp:sp>
    <dsp:sp modelId="{FED59AEF-197B-4DA8-94C7-C84F6DEF752E}">
      <dsp:nvSpPr>
        <dsp:cNvPr id="0" name=""/>
        <dsp:cNvSpPr/>
      </dsp:nvSpPr>
      <dsp:spPr>
        <a:xfrm rot="10800000">
          <a:off x="0" y="4417299"/>
          <a:ext cx="8701354" cy="1485831"/>
        </a:xfrm>
        <a:prstGeom prst="upArrowCallou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dirty="0"/>
            <a:t>visa</a:t>
          </a:r>
          <a:r>
            <a:rPr lang="en-US" sz="2200" kern="1200" dirty="0"/>
            <a:t>, </a:t>
          </a:r>
          <a:r>
            <a:rPr lang="en-US" sz="2200" b="1" kern="1200" dirty="0"/>
            <a:t>travel</a:t>
          </a:r>
          <a:r>
            <a:rPr lang="en-US" sz="2200" kern="1200" dirty="0"/>
            <a:t> and </a:t>
          </a:r>
          <a:r>
            <a:rPr lang="en-US" sz="2200" b="1" kern="1200" dirty="0"/>
            <a:t>relocation</a:t>
          </a:r>
          <a:r>
            <a:rPr lang="en-US" sz="2200" kern="1200" dirty="0"/>
            <a:t> will depend on individual circumstances</a:t>
          </a:r>
        </a:p>
      </dsp:txBody>
      <dsp:txXfrm rot="10800000">
        <a:off x="0" y="4417299"/>
        <a:ext cx="8701354" cy="965448"/>
      </dsp:txXfrm>
    </dsp:sp>
    <dsp:sp modelId="{D0340A5A-31F8-4E65-B6A9-6A8B30814DB4}">
      <dsp:nvSpPr>
        <dsp:cNvPr id="0" name=""/>
        <dsp:cNvSpPr/>
      </dsp:nvSpPr>
      <dsp:spPr>
        <a:xfrm rot="10800000">
          <a:off x="0" y="2945959"/>
          <a:ext cx="8701354" cy="1485831"/>
        </a:xfrm>
        <a:prstGeom prst="upArrowCallou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0" i="0" kern="1200" dirty="0"/>
            <a:t>DPhil courses at Oxford are set at 4 years maximum submission date plus 6 months to allow for viva and corrections and then 4 months added by the Home Office to the course end date; 5-year charge i.e. £3,880</a:t>
          </a:r>
          <a:endParaRPr lang="en-US" sz="2000" kern="1200" dirty="0"/>
        </a:p>
      </dsp:txBody>
      <dsp:txXfrm rot="10800000">
        <a:off x="0" y="2945959"/>
        <a:ext cx="8701354" cy="965448"/>
      </dsp:txXfrm>
    </dsp:sp>
    <dsp:sp modelId="{C1B30D2E-8508-4861-BBD8-8401AE566B16}">
      <dsp:nvSpPr>
        <dsp:cNvPr id="0" name=""/>
        <dsp:cNvSpPr/>
      </dsp:nvSpPr>
      <dsp:spPr>
        <a:xfrm rot="10800000">
          <a:off x="0" y="1474618"/>
          <a:ext cx="8701354" cy="1485831"/>
        </a:xfrm>
        <a:prstGeom prst="upArrowCallout">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0" i="0" kern="1200" dirty="0"/>
            <a:t>12-month Masters plus 4 months added by the Home Office to course end date; 1.5-year charge i.e. £1,164 </a:t>
          </a:r>
          <a:endParaRPr lang="en-US" sz="2000" kern="1200" dirty="0"/>
        </a:p>
      </dsp:txBody>
      <dsp:txXfrm rot="10800000">
        <a:off x="0" y="1474618"/>
        <a:ext cx="8701354" cy="965448"/>
      </dsp:txXfrm>
    </dsp:sp>
    <dsp:sp modelId="{9E72D3EB-E755-49D8-942D-7066C12B658B}">
      <dsp:nvSpPr>
        <dsp:cNvPr id="0" name=""/>
        <dsp:cNvSpPr/>
      </dsp:nvSpPr>
      <dsp:spPr>
        <a:xfrm rot="10800000">
          <a:off x="0" y="3278"/>
          <a:ext cx="8701354" cy="1485831"/>
        </a:xfrm>
        <a:prstGeom prst="upArrowCallout">
          <a:avLst/>
        </a:prstGeom>
        <a:solidFill>
          <a:schemeClr val="accent3">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i="0" kern="1200" dirty="0"/>
            <a:t>Immigration Health Surcharge </a:t>
          </a:r>
          <a:r>
            <a:rPr lang="en-GB" sz="2000" b="0" i="0" kern="1200" dirty="0"/>
            <a:t>If you are coming to the UK for more than 6 months you will be required to pay the IHS, for yourself and any dependants. £776 per year or part of a year. Examples of costs are:</a:t>
          </a:r>
          <a:endParaRPr lang="en-US" sz="2000" kern="1200" dirty="0"/>
        </a:p>
      </dsp:txBody>
      <dsp:txXfrm rot="10800000">
        <a:off x="0" y="3278"/>
        <a:ext cx="8701354" cy="9654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1ACF5-A83B-4447-A877-2636B89EED48}">
      <dsp:nvSpPr>
        <dsp:cNvPr id="0" name=""/>
        <dsp:cNvSpPr/>
      </dsp:nvSpPr>
      <dsp:spPr>
        <a:xfrm>
          <a:off x="8" y="0"/>
          <a:ext cx="7536186" cy="6857999"/>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4FF07A-AF80-42C8-B324-5CD3DD8E5058}">
      <dsp:nvSpPr>
        <dsp:cNvPr id="0" name=""/>
        <dsp:cNvSpPr/>
      </dsp:nvSpPr>
      <dsp:spPr>
        <a:xfrm>
          <a:off x="990611" y="651509"/>
          <a:ext cx="2674619" cy="267461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May be included with studentship/scholarship (e.g. UKRI)</a:t>
          </a:r>
        </a:p>
      </dsp:txBody>
      <dsp:txXfrm>
        <a:off x="1121175" y="782073"/>
        <a:ext cx="2413491" cy="2413491"/>
      </dsp:txXfrm>
    </dsp:sp>
    <dsp:sp modelId="{73EB2F9A-7750-4ECC-A1F1-175262E0DA28}">
      <dsp:nvSpPr>
        <dsp:cNvPr id="0" name=""/>
        <dsp:cNvSpPr/>
      </dsp:nvSpPr>
      <dsp:spPr>
        <a:xfrm>
          <a:off x="3870971" y="651509"/>
          <a:ext cx="2674619" cy="2674619"/>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May be covered by host research group or </a:t>
          </a:r>
          <a:r>
            <a:rPr lang="en-US" sz="2800" kern="1200" dirty="0" err="1"/>
            <a:t>organisation</a:t>
          </a:r>
          <a:endParaRPr lang="en-US" sz="2800" kern="1200" dirty="0"/>
        </a:p>
      </dsp:txBody>
      <dsp:txXfrm>
        <a:off x="4001535" y="782073"/>
        <a:ext cx="2413491" cy="2413491"/>
      </dsp:txXfrm>
    </dsp:sp>
    <dsp:sp modelId="{7E9127C9-FF0C-4B18-BAE4-FE70F5B0CAD3}">
      <dsp:nvSpPr>
        <dsp:cNvPr id="0" name=""/>
        <dsp:cNvSpPr/>
      </dsp:nvSpPr>
      <dsp:spPr>
        <a:xfrm>
          <a:off x="990611" y="3531869"/>
          <a:ext cx="2674619" cy="2674619"/>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Small grants (e.g. scientific societies)</a:t>
          </a:r>
        </a:p>
      </dsp:txBody>
      <dsp:txXfrm>
        <a:off x="1121175" y="3662433"/>
        <a:ext cx="2413491" cy="2413491"/>
      </dsp:txXfrm>
    </dsp:sp>
    <dsp:sp modelId="{86852300-E72A-4BE1-B36F-F954089B03AC}">
      <dsp:nvSpPr>
        <dsp:cNvPr id="0" name=""/>
        <dsp:cNvSpPr/>
      </dsp:nvSpPr>
      <dsp:spPr>
        <a:xfrm>
          <a:off x="3870971" y="3531869"/>
          <a:ext cx="2674619" cy="267461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Choose a project that you and the supervisor can afford to do</a:t>
          </a:r>
        </a:p>
      </dsp:txBody>
      <dsp:txXfrm>
        <a:off x="4001535" y="3662433"/>
        <a:ext cx="2413491" cy="24134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587CDF-DBC4-445D-82BA-19F373A56F17}">
      <dsp:nvSpPr>
        <dsp:cNvPr id="0" name=""/>
        <dsp:cNvSpPr/>
      </dsp:nvSpPr>
      <dsp:spPr>
        <a:xfrm>
          <a:off x="0" y="3561"/>
          <a:ext cx="8046599" cy="794303"/>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Institution-specific awards</a:t>
          </a:r>
          <a:endParaRPr lang="en-US" sz="2000" kern="1200" dirty="0"/>
        </a:p>
      </dsp:txBody>
      <dsp:txXfrm>
        <a:off x="38775" y="42336"/>
        <a:ext cx="7969049" cy="716753"/>
      </dsp:txXfrm>
    </dsp:sp>
    <dsp:sp modelId="{CC7AF1E0-D3FC-46A2-ADC6-8E7C3868876F}">
      <dsp:nvSpPr>
        <dsp:cNvPr id="0" name=""/>
        <dsp:cNvSpPr/>
      </dsp:nvSpPr>
      <dsp:spPr>
        <a:xfrm>
          <a:off x="0" y="802522"/>
          <a:ext cx="8046599" cy="794303"/>
        </a:xfrm>
        <a:prstGeom prst="roundRect">
          <a:avLst/>
        </a:prstGeom>
        <a:solidFill>
          <a:srgbClr val="FF66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Diamond Light Source</a:t>
          </a:r>
          <a:r>
            <a:rPr lang="en-US" sz="1600" kern="1200" dirty="0">
              <a:solidFill>
                <a:schemeClr val="bg1"/>
              </a:solidFill>
            </a:rPr>
            <a:t>, </a:t>
          </a:r>
          <a:r>
            <a:rPr lang="en-GB" sz="1600" kern="120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https://www.diamond.ac.uk/Careers/Students/PhD-Studentships.html</a:t>
          </a:r>
          <a:r>
            <a:rPr lang="en-GB" sz="1600" kern="1200" dirty="0">
              <a:solidFill>
                <a:schemeClr val="bg1"/>
              </a:solidFill>
            </a:rPr>
            <a:t> </a:t>
          </a:r>
          <a:endParaRPr lang="en-US" sz="1600" kern="1200" dirty="0">
            <a:solidFill>
              <a:schemeClr val="bg1"/>
            </a:solidFill>
          </a:endParaRPr>
        </a:p>
      </dsp:txBody>
      <dsp:txXfrm>
        <a:off x="38775" y="841297"/>
        <a:ext cx="7969049" cy="716753"/>
      </dsp:txXfrm>
    </dsp:sp>
    <dsp:sp modelId="{70CEF26B-F56C-45F8-BB13-2B826FCE3887}">
      <dsp:nvSpPr>
        <dsp:cNvPr id="0" name=""/>
        <dsp:cNvSpPr/>
      </dsp:nvSpPr>
      <dsp:spPr>
        <a:xfrm>
          <a:off x="0" y="1601484"/>
          <a:ext cx="8046599" cy="794303"/>
        </a:xfrm>
        <a:prstGeom prst="round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Pirbright - </a:t>
          </a:r>
          <a:r>
            <a:rPr lang="en-GB" sz="1600" kern="1200"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https://www.pirbright.ac.uk/careers-and-learning/education-programme/postgraduate-studentships</a:t>
          </a:r>
          <a:endParaRPr lang="en-US" sz="1600" kern="1200" dirty="0">
            <a:solidFill>
              <a:schemeClr val="bg1"/>
            </a:solidFill>
          </a:endParaRPr>
        </a:p>
      </dsp:txBody>
      <dsp:txXfrm>
        <a:off x="38775" y="1640259"/>
        <a:ext cx="7969049" cy="716753"/>
      </dsp:txXfrm>
    </dsp:sp>
    <dsp:sp modelId="{4A67E923-172C-4A26-80C4-255CD9BEDF86}">
      <dsp:nvSpPr>
        <dsp:cNvPr id="0" name=""/>
        <dsp:cNvSpPr/>
      </dsp:nvSpPr>
      <dsp:spPr>
        <a:xfrm>
          <a:off x="0" y="2400445"/>
          <a:ext cx="8046599" cy="794303"/>
        </a:xfrm>
        <a:prstGeom prst="roundRect">
          <a:avLst/>
        </a:prstGeom>
        <a:solidFill>
          <a:srgbClr val="FFCC6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university-linked scholarships (check institutional websites)</a:t>
          </a:r>
        </a:p>
      </dsp:txBody>
      <dsp:txXfrm>
        <a:off x="38775" y="2439220"/>
        <a:ext cx="7969049" cy="716753"/>
      </dsp:txXfrm>
    </dsp:sp>
    <dsp:sp modelId="{789ED603-B352-4517-A1D7-949A07389DEA}">
      <dsp:nvSpPr>
        <dsp:cNvPr id="0" name=""/>
        <dsp:cNvSpPr/>
      </dsp:nvSpPr>
      <dsp:spPr>
        <a:xfrm>
          <a:off x="0" y="3199406"/>
          <a:ext cx="8046599" cy="794303"/>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Independent charitable trusts </a:t>
          </a:r>
          <a:endParaRPr lang="en-US" sz="2000" kern="1200" dirty="0"/>
        </a:p>
      </dsp:txBody>
      <dsp:txXfrm>
        <a:off x="38775" y="3238181"/>
        <a:ext cx="7969049" cy="716753"/>
      </dsp:txXfrm>
    </dsp:sp>
    <dsp:sp modelId="{84A72A53-7436-4404-BC15-86ABE02CFA8A}">
      <dsp:nvSpPr>
        <dsp:cNvPr id="0" name=""/>
        <dsp:cNvSpPr/>
      </dsp:nvSpPr>
      <dsp:spPr>
        <a:xfrm>
          <a:off x="0" y="3998367"/>
          <a:ext cx="8046599" cy="794303"/>
        </a:xfrm>
        <a:prstGeom prst="roundRect">
          <a:avLst/>
        </a:prstGeom>
        <a:solidFill>
          <a:schemeClr val="accent5">
            <a:hueOff val="-7595094"/>
            <a:satOff val="-516"/>
            <a:lumOff val="122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bg1"/>
              </a:solidFill>
            </a:rPr>
            <a:t>e.g. Rhodes - </a:t>
          </a:r>
          <a:r>
            <a:rPr lang="en-US" sz="1600" kern="1200" dirty="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https://www.rhodeshouse.ox.ac.uk/scholarships/the-rhodes-scholarship/</a:t>
          </a:r>
          <a:r>
            <a:rPr lang="en-US" sz="1600" kern="1200" dirty="0">
              <a:solidFill>
                <a:schemeClr val="bg1"/>
              </a:solidFill>
            </a:rPr>
            <a:t> </a:t>
          </a:r>
        </a:p>
      </dsp:txBody>
      <dsp:txXfrm>
        <a:off x="38775" y="4037142"/>
        <a:ext cx="7969049" cy="716753"/>
      </dsp:txXfrm>
    </dsp:sp>
    <dsp:sp modelId="{E4EAA692-069A-463D-84A2-E9679EF91673}">
      <dsp:nvSpPr>
        <dsp:cNvPr id="0" name=""/>
        <dsp:cNvSpPr/>
      </dsp:nvSpPr>
      <dsp:spPr>
        <a:xfrm>
          <a:off x="0" y="4797329"/>
          <a:ext cx="8046599" cy="794303"/>
        </a:xfrm>
        <a:prstGeom prst="roundRect">
          <a:avLst/>
        </a:prstGeom>
        <a:solidFill>
          <a:schemeClr val="accent5">
            <a:hueOff val="-9114112"/>
            <a:satOff val="-620"/>
            <a:lumOff val="1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https://www.findaphd.com/guides/phd-study-in-uk/charities-funding</a:t>
          </a:r>
          <a:endParaRPr lang="en-US" sz="1600" kern="1200" dirty="0">
            <a:solidFill>
              <a:schemeClr val="bg1"/>
            </a:solidFill>
          </a:endParaRPr>
        </a:p>
      </dsp:txBody>
      <dsp:txXfrm>
        <a:off x="38775" y="4836104"/>
        <a:ext cx="7969049" cy="716753"/>
      </dsp:txXfrm>
    </dsp:sp>
    <dsp:sp modelId="{E0502003-01E3-4428-9B0D-38424DB9742E}">
      <dsp:nvSpPr>
        <dsp:cNvPr id="0" name=""/>
        <dsp:cNvSpPr/>
      </dsp:nvSpPr>
      <dsp:spPr>
        <a:xfrm>
          <a:off x="0" y="5596290"/>
          <a:ext cx="8046599" cy="290333"/>
        </a:xfrm>
        <a:prstGeom prst="roundRect">
          <a:avLst/>
        </a:prstGeom>
        <a:solidFill>
          <a:schemeClr val="accent5">
            <a:hueOff val="-10633130"/>
            <a:satOff val="-723"/>
            <a:lumOff val="171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International scholarships</a:t>
          </a:r>
          <a:endParaRPr lang="en-US" sz="2000" kern="1200" dirty="0"/>
        </a:p>
      </dsp:txBody>
      <dsp:txXfrm>
        <a:off x="14173" y="5610463"/>
        <a:ext cx="8018253" cy="261987"/>
      </dsp:txXfrm>
    </dsp:sp>
    <dsp:sp modelId="{D29CD8EA-0354-4925-83B4-70E24BE9BA4F}">
      <dsp:nvSpPr>
        <dsp:cNvPr id="0" name=""/>
        <dsp:cNvSpPr/>
      </dsp:nvSpPr>
      <dsp:spPr>
        <a:xfrm>
          <a:off x="0" y="5891282"/>
          <a:ext cx="8046599" cy="963156"/>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rPr>
            <a:t>Government </a:t>
          </a:r>
          <a:r>
            <a:rPr lang="en-US" sz="1600" b="0" kern="1200" dirty="0">
              <a:solidFill>
                <a:schemeClr val="bg1"/>
              </a:solidFill>
            </a:rPr>
            <a:t>Visit governmental websites</a:t>
          </a:r>
          <a:endParaRPr lang="en-US" sz="1600" b="1" kern="1200" dirty="0">
            <a:solidFill>
              <a:schemeClr val="bg1"/>
            </a:solidFill>
          </a:endParaRPr>
        </a:p>
        <a:p>
          <a:pPr marL="0" lvl="0" indent="0" algn="l" defTabSz="711200">
            <a:lnSpc>
              <a:spcPct val="90000"/>
            </a:lnSpc>
            <a:spcBef>
              <a:spcPct val="0"/>
            </a:spcBef>
            <a:spcAft>
              <a:spcPct val="35000"/>
            </a:spcAft>
            <a:buNone/>
          </a:pPr>
          <a:r>
            <a:rPr lang="en-US" sz="1600" b="1" kern="1200" dirty="0">
              <a:solidFill>
                <a:schemeClr val="bg1"/>
              </a:solidFill>
            </a:rPr>
            <a:t>Commonwealth scholarships </a:t>
          </a:r>
          <a:r>
            <a:rPr lang="en-GB" sz="1600" kern="1200" dirty="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https://cscuk.fcdo.gov.uk/about-us/scholarships/</a:t>
          </a:r>
          <a:endParaRPr lang="en-GB" sz="1600" kern="1200" dirty="0">
            <a:solidFill>
              <a:schemeClr val="bg1"/>
            </a:solidFill>
          </a:endParaRPr>
        </a:p>
        <a:p>
          <a:pPr marL="0" lvl="0" indent="0" algn="l" defTabSz="711200">
            <a:lnSpc>
              <a:spcPct val="90000"/>
            </a:lnSpc>
            <a:spcBef>
              <a:spcPct val="0"/>
            </a:spcBef>
            <a:spcAft>
              <a:spcPct val="35000"/>
            </a:spcAft>
            <a:buNone/>
          </a:pPr>
          <a:r>
            <a:rPr lang="en-GB" sz="1600" b="1" kern="1200" dirty="0">
              <a:solidFill>
                <a:schemeClr val="bg1"/>
              </a:solidFill>
            </a:rPr>
            <a:t>United Nations </a:t>
          </a:r>
          <a:r>
            <a:rPr lang="en-GB" sz="1600" kern="1200" dirty="0">
              <a:solidFill>
                <a:schemeClr val="bg1"/>
              </a:solidFill>
            </a:rPr>
            <a:t>(IPCC, UNESCO) </a:t>
          </a:r>
          <a:r>
            <a:rPr lang="en-GB" sz="1600" kern="1200" dirty="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https://www.un.org/ldcportal/content/scholarships</a:t>
          </a:r>
          <a:r>
            <a:rPr lang="en-GB" sz="1600" kern="1200" dirty="0">
              <a:solidFill>
                <a:schemeClr val="bg1"/>
              </a:solidFill>
            </a:rPr>
            <a:t>  </a:t>
          </a:r>
          <a:endParaRPr lang="en-US" sz="1600" kern="1200" dirty="0">
            <a:solidFill>
              <a:schemeClr val="bg1"/>
            </a:solidFill>
          </a:endParaRPr>
        </a:p>
      </dsp:txBody>
      <dsp:txXfrm>
        <a:off x="47017" y="5938299"/>
        <a:ext cx="7952565" cy="8691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65ECF-B629-4C9E-991D-7AEB7AFD1615}">
      <dsp:nvSpPr>
        <dsp:cNvPr id="0" name=""/>
        <dsp:cNvSpPr/>
      </dsp:nvSpPr>
      <dsp:spPr>
        <a:xfrm>
          <a:off x="0" y="1618"/>
          <a:ext cx="8904554" cy="1400489"/>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en-GB" sz="2100" kern="1200" dirty="0"/>
            <a:t>Oxford University Staff can get help towards the cost of fees</a:t>
          </a:r>
        </a:p>
        <a:p>
          <a:pPr marL="0" lvl="0" indent="0" algn="l" defTabSz="933450">
            <a:lnSpc>
              <a:spcPct val="100000"/>
            </a:lnSpc>
            <a:spcBef>
              <a:spcPct val="0"/>
            </a:spcBef>
            <a:spcAft>
              <a:spcPct val="35000"/>
            </a:spcAft>
            <a:buNone/>
          </a:pPr>
          <a:r>
            <a:rPr lang="en-GB" sz="2100" kern="120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https://academic.admin.ox.ac.uk/fees-and-continuation-charges/university-staff-awards</a:t>
          </a:r>
          <a:endParaRPr lang="en-US" sz="2100" kern="1200" dirty="0"/>
        </a:p>
      </dsp:txBody>
      <dsp:txXfrm>
        <a:off x="68366" y="69984"/>
        <a:ext cx="8767822" cy="1263757"/>
      </dsp:txXfrm>
    </dsp:sp>
    <dsp:sp modelId="{A4BFB7B5-3F61-4CE7-A756-E8C2D6A4FE85}">
      <dsp:nvSpPr>
        <dsp:cNvPr id="0" name=""/>
        <dsp:cNvSpPr/>
      </dsp:nvSpPr>
      <dsp:spPr>
        <a:xfrm>
          <a:off x="0" y="1462588"/>
          <a:ext cx="8904554" cy="1400489"/>
        </a:xfrm>
        <a:prstGeom prst="roundRect">
          <a:avLst/>
        </a:prstGeom>
        <a:solidFill>
          <a:schemeClr val="accent3">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en-GB" sz="2100" kern="1200" dirty="0"/>
            <a:t>Current employer sponsorship</a:t>
          </a:r>
          <a:endParaRPr lang="en-US" sz="2100" kern="1200" dirty="0"/>
        </a:p>
      </dsp:txBody>
      <dsp:txXfrm>
        <a:off x="68366" y="1530954"/>
        <a:ext cx="8767822" cy="1263757"/>
      </dsp:txXfrm>
    </dsp:sp>
    <dsp:sp modelId="{8621FC8D-62FA-40AE-B2F1-A2BB641C7C3B}">
      <dsp:nvSpPr>
        <dsp:cNvPr id="0" name=""/>
        <dsp:cNvSpPr/>
      </dsp:nvSpPr>
      <dsp:spPr>
        <a:xfrm>
          <a:off x="0" y="2923558"/>
          <a:ext cx="8904554" cy="1400489"/>
        </a:xfrm>
        <a:prstGeom prst="roundRect">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en-GB" sz="2100" kern="1200" dirty="0"/>
            <a:t>Industrial Sponsorship – student-led</a:t>
          </a:r>
          <a:endParaRPr lang="en-US" sz="2100" kern="1200" dirty="0"/>
        </a:p>
      </dsp:txBody>
      <dsp:txXfrm>
        <a:off x="68366" y="2991924"/>
        <a:ext cx="8767822" cy="1263757"/>
      </dsp:txXfrm>
    </dsp:sp>
    <dsp:sp modelId="{3906E086-1625-4431-985C-CAA58C8993DA}">
      <dsp:nvSpPr>
        <dsp:cNvPr id="0" name=""/>
        <dsp:cNvSpPr/>
      </dsp:nvSpPr>
      <dsp:spPr>
        <a:xfrm>
          <a:off x="0" y="4384529"/>
          <a:ext cx="8904554" cy="1400489"/>
        </a:xfrm>
        <a:prstGeom prst="round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en-GB" sz="2100" kern="1200"/>
            <a:t>Industrial Sponsorship – supervisor-led</a:t>
          </a:r>
          <a:endParaRPr lang="en-US" sz="2100" kern="1200"/>
        </a:p>
      </dsp:txBody>
      <dsp:txXfrm>
        <a:off x="68366" y="4452895"/>
        <a:ext cx="8767822" cy="126375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87968D-A499-41ED-B415-58F2A2C42F7E}">
      <dsp:nvSpPr>
        <dsp:cNvPr id="0" name=""/>
        <dsp:cNvSpPr/>
      </dsp:nvSpPr>
      <dsp:spPr>
        <a:xfrm>
          <a:off x="0" y="105569"/>
          <a:ext cx="6949440" cy="1818179"/>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Funding may be provided through research grants awarded to individual supervisors or teams of supervisors by </a:t>
          </a:r>
          <a:r>
            <a:rPr lang="en-US" sz="2100" kern="1200" dirty="0" err="1"/>
            <a:t>organisations</a:t>
          </a:r>
          <a:r>
            <a:rPr lang="en-US" sz="2100" kern="1200" dirty="0"/>
            <a:t> that allow studentships to be costed into grants. e.g. </a:t>
          </a:r>
          <a:r>
            <a:rPr lang="en-GB" sz="2100" kern="1200" dirty="0"/>
            <a:t>Leverhulme Trust, Royal Society, BGS, even individual donors.</a:t>
          </a:r>
          <a:endParaRPr lang="en-US" sz="2100" kern="1200" dirty="0"/>
        </a:p>
      </dsp:txBody>
      <dsp:txXfrm>
        <a:off x="88756" y="194325"/>
        <a:ext cx="6771928" cy="1640667"/>
      </dsp:txXfrm>
    </dsp:sp>
    <dsp:sp modelId="{B6ADCEB0-1DCD-40AD-A7EC-41E2E9B4CC08}">
      <dsp:nvSpPr>
        <dsp:cNvPr id="0" name=""/>
        <dsp:cNvSpPr/>
      </dsp:nvSpPr>
      <dsp:spPr>
        <a:xfrm>
          <a:off x="0" y="1984229"/>
          <a:ext cx="6949440" cy="1818179"/>
        </a:xfrm>
        <a:prstGeom prst="round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Supervisors can also apply for studentships to address a specific research topic - e.g. Marie Sklodowska-Curie Actions</a:t>
          </a:r>
          <a:endParaRPr lang="en-US" sz="2100" kern="1200" dirty="0"/>
        </a:p>
      </dsp:txBody>
      <dsp:txXfrm>
        <a:off x="88756" y="2072985"/>
        <a:ext cx="6771928" cy="1640667"/>
      </dsp:txXfrm>
    </dsp:sp>
    <dsp:sp modelId="{54516A60-DEBE-424A-A5DA-DBF336F9E5F2}">
      <dsp:nvSpPr>
        <dsp:cNvPr id="0" name=""/>
        <dsp:cNvSpPr/>
      </dsp:nvSpPr>
      <dsp:spPr>
        <a:xfrm>
          <a:off x="0" y="3862888"/>
          <a:ext cx="6949440" cy="181817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Some supervisors have access to funding to support students - very rare in the UK – if funding exists it will usually be advertised</a:t>
          </a:r>
          <a:endParaRPr lang="en-US" sz="2100" kern="1200"/>
        </a:p>
      </dsp:txBody>
      <dsp:txXfrm>
        <a:off x="88756" y="3951644"/>
        <a:ext cx="6771928" cy="164066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F66CA4-6406-4606-9CD1-F179065946BF}">
      <dsp:nvSpPr>
        <dsp:cNvPr id="0" name=""/>
        <dsp:cNvSpPr/>
      </dsp:nvSpPr>
      <dsp:spPr>
        <a:xfrm>
          <a:off x="0" y="46301"/>
          <a:ext cx="10945037" cy="1150450"/>
        </a:xfrm>
        <a:prstGeom prst="roundRect">
          <a:avLst/>
        </a:prstGeom>
        <a:solidFill>
          <a:schemeClr val="accent2">
            <a:lumMod val="7500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b="1" kern="1200" dirty="0"/>
            <a:t>Masters: An overview of Postgraduate Master's Loans and details of how to apply is available from your regional funding agency's website</a:t>
          </a:r>
          <a:endParaRPr lang="en-US" sz="1700" b="1" kern="1200" dirty="0"/>
        </a:p>
      </dsp:txBody>
      <dsp:txXfrm>
        <a:off x="56160" y="102461"/>
        <a:ext cx="10832717" cy="1038130"/>
      </dsp:txXfrm>
    </dsp:sp>
    <dsp:sp modelId="{2C644A2D-2B9D-4402-9420-82FB844E57E3}">
      <dsp:nvSpPr>
        <dsp:cNvPr id="0" name=""/>
        <dsp:cNvSpPr/>
      </dsp:nvSpPr>
      <dsp:spPr>
        <a:xfrm>
          <a:off x="0" y="1196751"/>
          <a:ext cx="10945037" cy="897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505"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GB" sz="1300" kern="1200" dirty="0"/>
            <a:t>Student Finance England </a:t>
          </a:r>
          <a:r>
            <a:rPr lang="en-GB" sz="1300" kern="1200" dirty="0">
              <a:hlinkClick xmlns:r="http://schemas.openxmlformats.org/officeDocument/2006/relationships" r:id="rId1"/>
            </a:rPr>
            <a:t>https://www.gov.uk/masters-loan</a:t>
          </a:r>
          <a:endParaRPr lang="en-US" sz="1300" kern="1200" dirty="0"/>
        </a:p>
        <a:p>
          <a:pPr marL="114300" lvl="1" indent="-114300" algn="l" defTabSz="577850">
            <a:lnSpc>
              <a:spcPct val="90000"/>
            </a:lnSpc>
            <a:spcBef>
              <a:spcPct val="0"/>
            </a:spcBef>
            <a:spcAft>
              <a:spcPct val="20000"/>
            </a:spcAft>
            <a:buChar char="•"/>
          </a:pPr>
          <a:r>
            <a:rPr lang="en-GB" sz="1300" kern="1200" dirty="0"/>
            <a:t>Student Finance Wales </a:t>
          </a:r>
          <a:r>
            <a:rPr lang="en-GB" sz="1300" kern="1200" dirty="0">
              <a:hlinkClick xmlns:r="http://schemas.openxmlformats.org/officeDocument/2006/relationships" r:id="rId2"/>
            </a:rPr>
            <a:t>https://www.studentfinancewales.co.uk/postgraduate-finance/master-s/</a:t>
          </a:r>
          <a:r>
            <a:rPr lang="en-GB" sz="1300" kern="1200" dirty="0"/>
            <a:t> </a:t>
          </a:r>
          <a:endParaRPr lang="en-US" sz="1300" kern="1200" dirty="0"/>
        </a:p>
        <a:p>
          <a:pPr marL="114300" lvl="1" indent="-114300" algn="l" defTabSz="577850">
            <a:lnSpc>
              <a:spcPct val="90000"/>
            </a:lnSpc>
            <a:spcBef>
              <a:spcPct val="0"/>
            </a:spcBef>
            <a:spcAft>
              <a:spcPct val="20000"/>
            </a:spcAft>
            <a:buChar char="•"/>
          </a:pPr>
          <a:r>
            <a:rPr lang="en-GB" sz="1300" kern="1200" dirty="0"/>
            <a:t>Student Awards Agency for Scotland </a:t>
          </a:r>
          <a:r>
            <a:rPr lang="en-GB" sz="1300" kern="1200" dirty="0">
              <a:hlinkClick xmlns:r="http://schemas.openxmlformats.org/officeDocument/2006/relationships" r:id="rId3"/>
            </a:rPr>
            <a:t>https://www.saas.gov.uk/full-time/postgraduates</a:t>
          </a:r>
          <a:endParaRPr lang="en-US" sz="1300" kern="1200" dirty="0"/>
        </a:p>
        <a:p>
          <a:pPr marL="114300" lvl="1" indent="-114300" algn="l" defTabSz="577850">
            <a:lnSpc>
              <a:spcPct val="90000"/>
            </a:lnSpc>
            <a:spcBef>
              <a:spcPct val="0"/>
            </a:spcBef>
            <a:spcAft>
              <a:spcPct val="20000"/>
            </a:spcAft>
            <a:buChar char="•"/>
          </a:pPr>
          <a:r>
            <a:rPr lang="en-GB" sz="1300" kern="1200" dirty="0"/>
            <a:t>Student Finance Northern Ireland </a:t>
          </a:r>
          <a:r>
            <a:rPr lang="en-GB" sz="1300" kern="1200" dirty="0">
              <a:hlinkClick xmlns:r="http://schemas.openxmlformats.org/officeDocument/2006/relationships" r:id="rId4"/>
            </a:rPr>
            <a:t>https://www.studentfinanceni.co.uk/types-of-finance/postgraduate/</a:t>
          </a:r>
          <a:r>
            <a:rPr lang="en-GB" sz="1300" kern="1200" dirty="0"/>
            <a:t>  </a:t>
          </a:r>
          <a:endParaRPr lang="en-US" sz="1300" kern="1200" dirty="0"/>
        </a:p>
      </dsp:txBody>
      <dsp:txXfrm>
        <a:off x="0" y="1196751"/>
        <a:ext cx="10945037" cy="897345"/>
      </dsp:txXfrm>
    </dsp:sp>
    <dsp:sp modelId="{E35BB680-87A8-4A52-ADB6-BFF9EF9F0B71}">
      <dsp:nvSpPr>
        <dsp:cNvPr id="0" name=""/>
        <dsp:cNvSpPr/>
      </dsp:nvSpPr>
      <dsp:spPr>
        <a:xfrm>
          <a:off x="0" y="2094096"/>
          <a:ext cx="10945037" cy="1944247"/>
        </a:xfrm>
        <a:prstGeom prst="roundRect">
          <a:avLst/>
        </a:prstGeom>
        <a:solidFill>
          <a:schemeClr val="accent2">
            <a:hueOff val="3221807"/>
            <a:satOff val="-9246"/>
            <a:lumOff val="-14805"/>
            <a:alphaOff val="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100000"/>
            </a:lnSpc>
            <a:spcBef>
              <a:spcPct val="0"/>
            </a:spcBef>
            <a:spcAft>
              <a:spcPct val="35000"/>
            </a:spcAft>
            <a:buNone/>
            <a:defRPr b="1"/>
          </a:pPr>
          <a:r>
            <a:rPr lang="en-GB" sz="1700" u="none" kern="1200" dirty="0"/>
            <a:t>Doctoral: </a:t>
          </a:r>
          <a:r>
            <a:rPr lang="en-GB" sz="1700" kern="1200" dirty="0"/>
            <a:t>Doctoral The English and Welsh governments introduced a loan scheme for doctoral courses from 2018/19 entry.</a:t>
          </a:r>
        </a:p>
        <a:p>
          <a:pPr marL="0" lvl="0" indent="0" algn="l" defTabSz="755650">
            <a:lnSpc>
              <a:spcPct val="100000"/>
            </a:lnSpc>
            <a:spcBef>
              <a:spcPct val="0"/>
            </a:spcBef>
            <a:spcAft>
              <a:spcPct val="35000"/>
            </a:spcAft>
            <a:buNone/>
            <a:defRPr b="1"/>
          </a:pPr>
          <a:r>
            <a:rPr lang="en-GB" sz="1700" kern="1200" dirty="0"/>
            <a:t>England: </a:t>
          </a:r>
          <a:r>
            <a:rPr lang="en-GB" sz="1700" kern="1200" dirty="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https://www.gov.uk/doctoral-loan</a:t>
          </a:r>
          <a:endParaRPr lang="en-GB" sz="1700" u="none" kern="1200" dirty="0">
            <a:solidFill>
              <a:schemeClr val="bg1"/>
            </a:solidFill>
          </a:endParaRPr>
        </a:p>
        <a:p>
          <a:pPr marL="0" lvl="0" indent="0" algn="l" defTabSz="755650">
            <a:lnSpc>
              <a:spcPct val="100000"/>
            </a:lnSpc>
            <a:spcBef>
              <a:spcPct val="0"/>
            </a:spcBef>
            <a:spcAft>
              <a:spcPct val="35000"/>
            </a:spcAft>
            <a:buNone/>
            <a:defRPr b="1"/>
          </a:pPr>
          <a:r>
            <a:rPr lang="en-GB" sz="1700" u="none" kern="1200" dirty="0"/>
            <a:t>Wales:</a:t>
          </a:r>
          <a:r>
            <a:rPr lang="en-GB" sz="1700" u="sng" kern="1200" dirty="0"/>
            <a:t> </a:t>
          </a:r>
          <a:r>
            <a:rPr lang="en-GB" sz="1700" u="sng" kern="1200" dirty="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https://www.studentfinancewales.co.uk/postgraduate-finance/doctoral/</a:t>
          </a:r>
          <a:endParaRPr lang="en-GB" sz="1700" u="sng" kern="1200" dirty="0">
            <a:solidFill>
              <a:schemeClr val="bg1"/>
            </a:solidFill>
          </a:endParaRPr>
        </a:p>
        <a:p>
          <a:pPr marL="0" lvl="0" indent="0" algn="l" defTabSz="755650">
            <a:lnSpc>
              <a:spcPct val="100000"/>
            </a:lnSpc>
            <a:spcBef>
              <a:spcPct val="0"/>
            </a:spcBef>
            <a:spcAft>
              <a:spcPct val="35000"/>
            </a:spcAft>
            <a:buNone/>
            <a:defRPr b="1"/>
          </a:pPr>
          <a:r>
            <a:rPr lang="en-US" sz="1700" u="none" kern="1200" dirty="0"/>
            <a:t>Scotland and Northern Ireland are the same links as for Masters </a:t>
          </a:r>
          <a:r>
            <a:rPr lang="en-US" sz="1700" u="none" kern="1200" dirty="0" err="1"/>
            <a:t>programmes</a:t>
          </a:r>
          <a:r>
            <a:rPr lang="en-US" sz="1700" u="none" kern="1200" dirty="0"/>
            <a:t>.</a:t>
          </a:r>
        </a:p>
      </dsp:txBody>
      <dsp:txXfrm>
        <a:off x="94910" y="2189006"/>
        <a:ext cx="10755217" cy="1754427"/>
      </dsp:txXfrm>
    </dsp:sp>
    <dsp:sp modelId="{27CF609C-9F6B-4E86-B082-64F7C86994FD}">
      <dsp:nvSpPr>
        <dsp:cNvPr id="0" name=""/>
        <dsp:cNvSpPr/>
      </dsp:nvSpPr>
      <dsp:spPr>
        <a:xfrm>
          <a:off x="0" y="4087304"/>
          <a:ext cx="10945037" cy="987755"/>
        </a:xfrm>
        <a:prstGeom prst="roundRect">
          <a:avLst/>
        </a:prstGeom>
        <a:solidFill>
          <a:schemeClr val="accent2">
            <a:hueOff val="6443614"/>
            <a:satOff val="-18493"/>
            <a:lumOff val="-29609"/>
            <a:alphaOff val="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100000"/>
            </a:lnSpc>
            <a:spcBef>
              <a:spcPct val="0"/>
            </a:spcBef>
            <a:spcAft>
              <a:spcPct val="35000"/>
            </a:spcAft>
            <a:buNone/>
            <a:defRPr b="1"/>
          </a:pPr>
          <a:r>
            <a:rPr lang="en-GB" sz="1700" kern="1200"/>
            <a:t>US Federal loans for students from the </a:t>
          </a:r>
          <a:r>
            <a:rPr lang="en-GB" sz="1700" kern="1200">
              <a:solidFill>
                <a:schemeClr val="bg1"/>
              </a:solidFill>
            </a:rPr>
            <a:t>USA </a:t>
          </a:r>
          <a:r>
            <a:rPr lang="en-GB" sz="1700" u="sng" kern="120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https://www.ox.ac.uk/admissions/graduate/fees-and-funding/loans/us-loans</a:t>
          </a:r>
          <a:endParaRPr lang="en-US" sz="1700" kern="1200" dirty="0">
            <a:solidFill>
              <a:schemeClr val="bg1"/>
            </a:solidFill>
          </a:endParaRPr>
        </a:p>
      </dsp:txBody>
      <dsp:txXfrm>
        <a:off x="48218" y="4135522"/>
        <a:ext cx="10848601" cy="89131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DFB930-E97B-45CB-B669-8F1B9672050D}">
      <dsp:nvSpPr>
        <dsp:cNvPr id="0" name=""/>
        <dsp:cNvSpPr/>
      </dsp:nvSpPr>
      <dsp:spPr>
        <a:xfrm>
          <a:off x="3034891" y="863750"/>
          <a:ext cx="674724" cy="91440"/>
        </a:xfrm>
        <a:custGeom>
          <a:avLst/>
          <a:gdLst/>
          <a:ahLst/>
          <a:cxnLst/>
          <a:rect l="0" t="0" r="0" b="0"/>
          <a:pathLst>
            <a:path>
              <a:moveTo>
                <a:pt x="0" y="45720"/>
              </a:moveTo>
              <a:lnTo>
                <a:pt x="354462" y="45720"/>
              </a:lnTo>
              <a:lnTo>
                <a:pt x="354462" y="53818"/>
              </a:lnTo>
              <a:lnTo>
                <a:pt x="674724" y="53818"/>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4619" y="905980"/>
        <a:ext cx="35268" cy="6979"/>
      </dsp:txXfrm>
    </dsp:sp>
    <dsp:sp modelId="{3423EB4D-B8C8-4C02-8D4A-B3EBE01D57F0}">
      <dsp:nvSpPr>
        <dsp:cNvPr id="0" name=""/>
        <dsp:cNvSpPr/>
      </dsp:nvSpPr>
      <dsp:spPr>
        <a:xfrm>
          <a:off x="5124" y="0"/>
          <a:ext cx="3031567" cy="1818940"/>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49" tIns="155929" rIns="148549" bIns="155929" numCol="1" spcCol="1270" anchor="ctr" anchorCtr="0">
          <a:noAutofit/>
        </a:bodyPr>
        <a:lstStyle/>
        <a:p>
          <a:pPr marL="0" lvl="0" indent="0" algn="ctr" defTabSz="889000">
            <a:lnSpc>
              <a:spcPct val="90000"/>
            </a:lnSpc>
            <a:spcBef>
              <a:spcPct val="0"/>
            </a:spcBef>
            <a:spcAft>
              <a:spcPct val="35000"/>
            </a:spcAft>
            <a:buNone/>
          </a:pPr>
          <a:r>
            <a:rPr lang="en-US" sz="2000" kern="1200" dirty="0"/>
            <a:t>In the UK postgraduate students are not normally considered to be employees - Affects tax status and benefits </a:t>
          </a:r>
        </a:p>
      </dsp:txBody>
      <dsp:txXfrm>
        <a:off x="5124" y="0"/>
        <a:ext cx="3031567" cy="1818940"/>
      </dsp:txXfrm>
    </dsp:sp>
    <dsp:sp modelId="{CA57DA1C-91D8-4A90-B885-CD16B44A5C11}">
      <dsp:nvSpPr>
        <dsp:cNvPr id="0" name=""/>
        <dsp:cNvSpPr/>
      </dsp:nvSpPr>
      <dsp:spPr>
        <a:xfrm>
          <a:off x="6771783" y="871848"/>
          <a:ext cx="666660" cy="91440"/>
        </a:xfrm>
        <a:custGeom>
          <a:avLst/>
          <a:gdLst/>
          <a:ahLst/>
          <a:cxnLst/>
          <a:rect l="0" t="0" r="0" b="0"/>
          <a:pathLst>
            <a:path>
              <a:moveTo>
                <a:pt x="0" y="45720"/>
              </a:moveTo>
              <a:lnTo>
                <a:pt x="666660" y="45720"/>
              </a:lnTo>
            </a:path>
          </a:pathLst>
        </a:custGeom>
        <a:noFill/>
        <a:ln w="12700" cap="flat" cmpd="sng" algn="ctr">
          <a:solidFill>
            <a:schemeClr val="accent5">
              <a:hueOff val="-3038037"/>
              <a:satOff val="-207"/>
              <a:lumOff val="49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7682" y="914078"/>
        <a:ext cx="34863" cy="6979"/>
      </dsp:txXfrm>
    </dsp:sp>
    <dsp:sp modelId="{E34B2B4B-AD23-4382-9B87-C5D5FAEC18E3}">
      <dsp:nvSpPr>
        <dsp:cNvPr id="0" name=""/>
        <dsp:cNvSpPr/>
      </dsp:nvSpPr>
      <dsp:spPr>
        <a:xfrm>
          <a:off x="3742016" y="8098"/>
          <a:ext cx="3031567" cy="1818940"/>
        </a:xfrm>
        <a:prstGeom prst="rect">
          <a:avLst/>
        </a:prstGeom>
        <a:solidFill>
          <a:schemeClr val="accent5">
            <a:hueOff val="-2430430"/>
            <a:satOff val="-165"/>
            <a:lumOff val="39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49" tIns="155929" rIns="148549" bIns="155929" numCol="1" spcCol="1270" anchor="ctr" anchorCtr="0">
          <a:noAutofit/>
        </a:bodyPr>
        <a:lstStyle/>
        <a:p>
          <a:pPr marL="0" lvl="0" indent="0" algn="ctr" defTabSz="889000">
            <a:lnSpc>
              <a:spcPct val="90000"/>
            </a:lnSpc>
            <a:spcBef>
              <a:spcPct val="0"/>
            </a:spcBef>
            <a:spcAft>
              <a:spcPct val="35000"/>
            </a:spcAft>
            <a:buNone/>
          </a:pPr>
          <a:r>
            <a:rPr lang="en-US" sz="2000" kern="1200" dirty="0"/>
            <a:t>No pension contribution unless students set this up independently</a:t>
          </a:r>
        </a:p>
      </dsp:txBody>
      <dsp:txXfrm>
        <a:off x="3742016" y="8098"/>
        <a:ext cx="3031567" cy="1818940"/>
      </dsp:txXfrm>
    </dsp:sp>
    <dsp:sp modelId="{257F8B7A-4F4D-490F-B185-9AF6E761BF98}">
      <dsp:nvSpPr>
        <dsp:cNvPr id="0" name=""/>
        <dsp:cNvSpPr/>
      </dsp:nvSpPr>
      <dsp:spPr>
        <a:xfrm>
          <a:off x="1528971" y="1825238"/>
          <a:ext cx="7457656" cy="666660"/>
        </a:xfrm>
        <a:custGeom>
          <a:avLst/>
          <a:gdLst/>
          <a:ahLst/>
          <a:cxnLst/>
          <a:rect l="0" t="0" r="0" b="0"/>
          <a:pathLst>
            <a:path>
              <a:moveTo>
                <a:pt x="7457656" y="0"/>
              </a:moveTo>
              <a:lnTo>
                <a:pt x="7457656" y="350430"/>
              </a:lnTo>
              <a:lnTo>
                <a:pt x="0" y="350430"/>
              </a:lnTo>
              <a:lnTo>
                <a:pt x="0" y="666660"/>
              </a:lnTo>
            </a:path>
          </a:pathLst>
        </a:custGeom>
        <a:noFill/>
        <a:ln w="12700" cap="flat" cmpd="sng" algn="ctr">
          <a:solidFill>
            <a:schemeClr val="accent5">
              <a:hueOff val="-6076075"/>
              <a:satOff val="-413"/>
              <a:lumOff val="98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545" y="2155079"/>
        <a:ext cx="374509" cy="6979"/>
      </dsp:txXfrm>
    </dsp:sp>
    <dsp:sp modelId="{C3833060-CCD3-4E46-9176-0118939FB260}">
      <dsp:nvSpPr>
        <dsp:cNvPr id="0" name=""/>
        <dsp:cNvSpPr/>
      </dsp:nvSpPr>
      <dsp:spPr>
        <a:xfrm>
          <a:off x="7470844" y="8098"/>
          <a:ext cx="3031567" cy="1818940"/>
        </a:xfrm>
        <a:prstGeom prst="rect">
          <a:avLst/>
        </a:prstGeom>
        <a:solidFill>
          <a:schemeClr val="accent5">
            <a:hueOff val="-4860860"/>
            <a:satOff val="-330"/>
            <a:lumOff val="78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49" tIns="155929" rIns="148549" bIns="155929" numCol="1" spcCol="1270" anchor="ctr" anchorCtr="0">
          <a:noAutofit/>
        </a:bodyPr>
        <a:lstStyle/>
        <a:p>
          <a:pPr marL="0" lvl="0" indent="0" algn="ctr" defTabSz="889000">
            <a:lnSpc>
              <a:spcPct val="90000"/>
            </a:lnSpc>
            <a:spcBef>
              <a:spcPct val="0"/>
            </a:spcBef>
            <a:spcAft>
              <a:spcPct val="35000"/>
            </a:spcAft>
            <a:buNone/>
          </a:pPr>
          <a:r>
            <a:rPr lang="en-US" sz="2000" kern="1200" dirty="0"/>
            <a:t>Working while studying – difficult to support yourself through work while studying full-time (UKRI guidance &lt;6 hours per week on average)</a:t>
          </a:r>
        </a:p>
      </dsp:txBody>
      <dsp:txXfrm>
        <a:off x="7470844" y="8098"/>
        <a:ext cx="3031567" cy="1818940"/>
      </dsp:txXfrm>
    </dsp:sp>
    <dsp:sp modelId="{FAB7F66B-ACA3-4A45-A380-0F41A3AD5AF9}">
      <dsp:nvSpPr>
        <dsp:cNvPr id="0" name=""/>
        <dsp:cNvSpPr/>
      </dsp:nvSpPr>
      <dsp:spPr>
        <a:xfrm>
          <a:off x="3042955" y="3388049"/>
          <a:ext cx="666660" cy="91440"/>
        </a:xfrm>
        <a:custGeom>
          <a:avLst/>
          <a:gdLst/>
          <a:ahLst/>
          <a:cxnLst/>
          <a:rect l="0" t="0" r="0" b="0"/>
          <a:pathLst>
            <a:path>
              <a:moveTo>
                <a:pt x="0" y="45720"/>
              </a:moveTo>
              <a:lnTo>
                <a:pt x="666660" y="45720"/>
              </a:lnTo>
            </a:path>
          </a:pathLst>
        </a:custGeom>
        <a:noFill/>
        <a:ln w="12700" cap="flat" cmpd="sng" algn="ctr">
          <a:solidFill>
            <a:schemeClr val="accent5">
              <a:hueOff val="-9114112"/>
              <a:satOff val="-620"/>
              <a:lumOff val="147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8854" y="3430279"/>
        <a:ext cx="34863" cy="6979"/>
      </dsp:txXfrm>
    </dsp:sp>
    <dsp:sp modelId="{F685418A-C999-4858-A464-7C3AA9DC7B04}">
      <dsp:nvSpPr>
        <dsp:cNvPr id="0" name=""/>
        <dsp:cNvSpPr/>
      </dsp:nvSpPr>
      <dsp:spPr>
        <a:xfrm>
          <a:off x="13187" y="2524299"/>
          <a:ext cx="3031567" cy="1818940"/>
        </a:xfrm>
        <a:prstGeom prst="rect">
          <a:avLst/>
        </a:prstGeom>
        <a:solidFill>
          <a:schemeClr val="accent5">
            <a:hueOff val="-7291290"/>
            <a:satOff val="-496"/>
            <a:lumOff val="11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49" tIns="155929" rIns="148549" bIns="155929" numCol="1" spcCol="1270" anchor="ctr" anchorCtr="0">
          <a:noAutofit/>
        </a:bodyPr>
        <a:lstStyle/>
        <a:p>
          <a:pPr marL="0" lvl="0" indent="0" algn="ctr" defTabSz="889000">
            <a:lnSpc>
              <a:spcPct val="90000"/>
            </a:lnSpc>
            <a:spcBef>
              <a:spcPct val="0"/>
            </a:spcBef>
            <a:spcAft>
              <a:spcPct val="35000"/>
            </a:spcAft>
            <a:buNone/>
          </a:pPr>
          <a:r>
            <a:rPr lang="en-US" sz="2000" kern="1200" dirty="0"/>
            <a:t>Visas for international students may not permit work or restrict the number of hours a student can work</a:t>
          </a:r>
        </a:p>
      </dsp:txBody>
      <dsp:txXfrm>
        <a:off x="13187" y="2524299"/>
        <a:ext cx="3031567" cy="1818940"/>
      </dsp:txXfrm>
    </dsp:sp>
    <dsp:sp modelId="{FD167720-E25E-44C5-8B46-115445658896}">
      <dsp:nvSpPr>
        <dsp:cNvPr id="0" name=""/>
        <dsp:cNvSpPr/>
      </dsp:nvSpPr>
      <dsp:spPr>
        <a:xfrm>
          <a:off x="6771783" y="3388049"/>
          <a:ext cx="666660" cy="91440"/>
        </a:xfrm>
        <a:custGeom>
          <a:avLst/>
          <a:gdLst/>
          <a:ahLst/>
          <a:cxnLst/>
          <a:rect l="0" t="0" r="0" b="0"/>
          <a:pathLst>
            <a:path>
              <a:moveTo>
                <a:pt x="0" y="45720"/>
              </a:moveTo>
              <a:lnTo>
                <a:pt x="666660" y="45720"/>
              </a:lnTo>
            </a:path>
          </a:pathLst>
        </a:custGeom>
        <a:noFill/>
        <a:ln w="12700" cap="flat" cmpd="sng" algn="ctr">
          <a:solidFill>
            <a:schemeClr val="accent5">
              <a:hueOff val="-12152150"/>
              <a:satOff val="-826"/>
              <a:lumOff val="196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7087682" y="3430279"/>
        <a:ext cx="34863" cy="6979"/>
      </dsp:txXfrm>
    </dsp:sp>
    <dsp:sp modelId="{9DC75BA9-750C-4413-B183-FE7EDA1A75AD}">
      <dsp:nvSpPr>
        <dsp:cNvPr id="0" name=""/>
        <dsp:cNvSpPr/>
      </dsp:nvSpPr>
      <dsp:spPr>
        <a:xfrm>
          <a:off x="3742016" y="2524299"/>
          <a:ext cx="3031567" cy="1818940"/>
        </a:xfrm>
        <a:prstGeom prst="rect">
          <a:avLst/>
        </a:prstGeom>
        <a:solidFill>
          <a:schemeClr val="accent5">
            <a:hueOff val="-9721720"/>
            <a:satOff val="-661"/>
            <a:lumOff val="156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49" tIns="155929" rIns="148549" bIns="155929" numCol="1" spcCol="1270" anchor="ctr" anchorCtr="0">
          <a:noAutofit/>
        </a:bodyPr>
        <a:lstStyle/>
        <a:p>
          <a:pPr marL="0" lvl="0" indent="0" algn="ctr" defTabSz="800100">
            <a:lnSpc>
              <a:spcPct val="90000"/>
            </a:lnSpc>
            <a:spcBef>
              <a:spcPct val="0"/>
            </a:spcBef>
            <a:spcAft>
              <a:spcPct val="35000"/>
            </a:spcAft>
            <a:buNone/>
          </a:pPr>
          <a:r>
            <a:rPr lang="en-US" sz="1800" kern="1200" dirty="0"/>
            <a:t>Not normally possible to secure a scholarship or funding from a host institution after commencing study </a:t>
          </a:r>
          <a:endParaRPr lang="en-GB" sz="1800" kern="1200" dirty="0"/>
        </a:p>
      </dsp:txBody>
      <dsp:txXfrm>
        <a:off x="3742016" y="2524299"/>
        <a:ext cx="3031567" cy="1818940"/>
      </dsp:txXfrm>
    </dsp:sp>
    <dsp:sp modelId="{F038F2C2-8B17-43FD-A22E-DC373E424BB7}">
      <dsp:nvSpPr>
        <dsp:cNvPr id="0" name=""/>
        <dsp:cNvSpPr/>
      </dsp:nvSpPr>
      <dsp:spPr>
        <a:xfrm>
          <a:off x="7470844" y="2524299"/>
          <a:ext cx="3031567" cy="1818940"/>
        </a:xfrm>
        <a:prstGeom prst="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49" tIns="155929" rIns="148549" bIns="155929" numCol="1" spcCol="1270" anchor="ctr" anchorCtr="0">
          <a:noAutofit/>
        </a:bodyPr>
        <a:lstStyle/>
        <a:p>
          <a:pPr marL="0" lvl="0" indent="0" algn="ctr" defTabSz="800100">
            <a:lnSpc>
              <a:spcPct val="90000"/>
            </a:lnSpc>
            <a:spcBef>
              <a:spcPct val="0"/>
            </a:spcBef>
            <a:spcAft>
              <a:spcPct val="35000"/>
            </a:spcAft>
            <a:buNone/>
          </a:pPr>
          <a:r>
            <a:rPr lang="en-US" sz="1800" kern="1200" dirty="0"/>
            <a:t>Although you may only need to provide proof that you can support yourself for 1 year to be admitted – you will need to support yourself for the full course of study  </a:t>
          </a:r>
        </a:p>
      </dsp:txBody>
      <dsp:txXfrm>
        <a:off x="7470844" y="2524299"/>
        <a:ext cx="3031567" cy="181894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C1B9B8-3B2E-46EA-B150-54A1672EAA92}" type="datetimeFigureOut">
              <a:rPr lang="en-GB" smtClean="0"/>
              <a:t>15/05/2026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910A4-9F69-469C-8AF8-77365FAE9960}" type="slidenum">
              <a:rPr lang="en-GB" smtClean="0"/>
              <a:t>‹#›</a:t>
            </a:fld>
            <a:endParaRPr lang="en-GB"/>
          </a:p>
        </p:txBody>
      </p:sp>
    </p:spTree>
    <p:extLst>
      <p:ext uri="{BB962C8B-B14F-4D97-AF65-F5344CB8AC3E}">
        <p14:creationId xmlns:p14="http://schemas.microsoft.com/office/powerpoint/2010/main" val="2487468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 Victoria Forth, the programme Manager for ILESLA.</a:t>
            </a:r>
            <a:endParaRPr lang="en-US" dirty="0"/>
          </a:p>
          <a:p>
            <a:endParaRPr lang="en-GB" dirty="0"/>
          </a:p>
          <a:p>
            <a:r>
              <a:rPr lang="en-GB" dirty="0"/>
              <a:t>Welcome to this short introduction on the financial aspect of undertaking</a:t>
            </a:r>
            <a:r>
              <a:rPr lang="en-GB" baseline="0" dirty="0"/>
              <a:t> a PhD or D.Phil.</a:t>
            </a:r>
            <a:r>
              <a:rPr lang="en-GB" dirty="0"/>
              <a:t>  I will share these slides after the workshop  (along with all the other presentations you’ve seen today) so don't worry if you don't manage to catch everything, or if you can't read any of the figures.  I'm going to try and stick to time, so we can have some questions at the end, but if you need clarification on a point as I go along, please feel free to ask.</a:t>
            </a:r>
            <a:endParaRPr lang="en-US" dirty="0"/>
          </a:p>
        </p:txBody>
      </p:sp>
      <p:sp>
        <p:nvSpPr>
          <p:cNvPr id="4" name="Slide Number Placeholder 3"/>
          <p:cNvSpPr>
            <a:spLocks noGrp="1"/>
          </p:cNvSpPr>
          <p:nvPr>
            <p:ph type="sldNum" sz="quarter" idx="5"/>
          </p:nvPr>
        </p:nvSpPr>
        <p:spPr/>
        <p:txBody>
          <a:bodyPr/>
          <a:lstStyle/>
          <a:p>
            <a:fld id="{5F4910A4-9F69-469C-8AF8-77365FAE9960}" type="slidenum">
              <a:rPr lang="en-GB" smtClean="0"/>
              <a:t>1</a:t>
            </a:fld>
            <a:endParaRPr lang="en-GB"/>
          </a:p>
        </p:txBody>
      </p:sp>
    </p:spTree>
    <p:extLst>
      <p:ext uri="{BB962C8B-B14F-4D97-AF65-F5344CB8AC3E}">
        <p14:creationId xmlns:p14="http://schemas.microsoft.com/office/powerpoint/2010/main" val="1081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It’s always worth discussing with a potential supervisor, especially where they are an established leader in the field, if they have funding available through their own research grants, or through a charitable donor.  If applying to Oxford there are college held bequest scholarships that may be linked to fellows in certain departments studying certain topics so don’t be afraid to ask the question.</a:t>
            </a:r>
          </a:p>
          <a:p>
            <a:endParaRPr lang="en-GB" dirty="0"/>
          </a:p>
          <a:p>
            <a:r>
              <a:rPr lang="en-GB" dirty="0"/>
              <a:t>Part of being a PI is constant applications for funding, and they will almost always include a costing for one or more PhD students, if that’s allowed.</a:t>
            </a:r>
          </a:p>
        </p:txBody>
      </p:sp>
      <p:sp>
        <p:nvSpPr>
          <p:cNvPr id="4" name="Slide Number Placeholder 3"/>
          <p:cNvSpPr>
            <a:spLocks noGrp="1"/>
          </p:cNvSpPr>
          <p:nvPr>
            <p:ph type="sldNum" sz="quarter" idx="5"/>
          </p:nvPr>
        </p:nvSpPr>
        <p:spPr/>
        <p:txBody>
          <a:bodyPr/>
          <a:lstStyle/>
          <a:p>
            <a:fld id="{5F4910A4-9F69-469C-8AF8-77365FAE9960}" type="slidenum">
              <a:rPr lang="en-GB" smtClean="0"/>
              <a:t>10</a:t>
            </a:fld>
            <a:endParaRPr lang="en-GB"/>
          </a:p>
        </p:txBody>
      </p:sp>
    </p:spTree>
    <p:extLst>
      <p:ext uri="{BB962C8B-B14F-4D97-AF65-F5344CB8AC3E}">
        <p14:creationId xmlns:p14="http://schemas.microsoft.com/office/powerpoint/2010/main" val="1288841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It’s of course preferable not to have to take out a loan in order to do a PhD, but if you do then doing so through a government route is the best way to do it.  The UK government scheme requires that you only have to pay back the loan once your income reaches a certain threshold, this is agreed in advance as your “repayment plan”</a:t>
            </a:r>
          </a:p>
        </p:txBody>
      </p:sp>
      <p:sp>
        <p:nvSpPr>
          <p:cNvPr id="4" name="Slide Number Placeholder 3"/>
          <p:cNvSpPr>
            <a:spLocks noGrp="1"/>
          </p:cNvSpPr>
          <p:nvPr>
            <p:ph type="sldNum" sz="quarter" idx="5"/>
          </p:nvPr>
        </p:nvSpPr>
        <p:spPr/>
        <p:txBody>
          <a:bodyPr/>
          <a:lstStyle/>
          <a:p>
            <a:fld id="{5F4910A4-9F69-469C-8AF8-77365FAE9960}" type="slidenum">
              <a:rPr lang="en-GB" smtClean="0"/>
              <a:t>11</a:t>
            </a:fld>
            <a:endParaRPr lang="en-GB"/>
          </a:p>
        </p:txBody>
      </p:sp>
    </p:spTree>
    <p:extLst>
      <p:ext uri="{BB962C8B-B14F-4D97-AF65-F5344CB8AC3E}">
        <p14:creationId xmlns:p14="http://schemas.microsoft.com/office/powerpoint/2010/main" val="3919498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latin typeface="-apple-system"/>
              </a:rPr>
              <a:t>The Daphne Jackson Trust does not offer funding, but it does connect fellows with research opportunities that do.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latin typeface="-apple-system"/>
              </a:rPr>
              <a:t>This is a post on </a:t>
            </a:r>
            <a:r>
              <a:rPr lang="en-GB" b="0" i="0" dirty="0" err="1">
                <a:effectLst/>
                <a:latin typeface="-apple-system"/>
              </a:rPr>
              <a:t>linkedIn</a:t>
            </a:r>
            <a:r>
              <a:rPr lang="en-GB" b="0" i="0" dirty="0">
                <a:effectLst/>
                <a:latin typeface="-apple-system"/>
              </a:rPr>
              <a:t> which advertises the Trust and gives the essential information on the fellowships available. Some of these lead into funded PhD opportunities, others into more professional roles that can re-skill and retrain.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latin typeface="-apple-system"/>
              </a:rPr>
              <a:t>Fellowships usually take place in UK universities, research institutions or industry, and they include mentorship and retraining.  They are a great way of creating networks and contacts within your area of interest which can shore up later applications either for employment or for study.</a:t>
            </a:r>
          </a:p>
          <a:p>
            <a:endParaRPr lang="en-GB" dirty="0"/>
          </a:p>
        </p:txBody>
      </p:sp>
      <p:sp>
        <p:nvSpPr>
          <p:cNvPr id="4" name="Slide Number Placeholder 3"/>
          <p:cNvSpPr>
            <a:spLocks noGrp="1"/>
          </p:cNvSpPr>
          <p:nvPr>
            <p:ph type="sldNum" sz="quarter" idx="5"/>
          </p:nvPr>
        </p:nvSpPr>
        <p:spPr/>
        <p:txBody>
          <a:bodyPr/>
          <a:lstStyle/>
          <a:p>
            <a:fld id="{5F4910A4-9F69-469C-8AF8-77365FAE9960}" type="slidenum">
              <a:rPr lang="en-GB" smtClean="0"/>
              <a:t>12</a:t>
            </a:fld>
            <a:endParaRPr lang="en-GB"/>
          </a:p>
        </p:txBody>
      </p:sp>
    </p:spTree>
    <p:extLst>
      <p:ext uri="{BB962C8B-B14F-4D97-AF65-F5344CB8AC3E}">
        <p14:creationId xmlns:p14="http://schemas.microsoft.com/office/powerpoint/2010/main" val="3320012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first point does mean that you are not liable to pay tax in the UK, on your stipend, although students from the US may need to file a tax return with the IRS.  The downside is you don’t then pay into National Insurance or pensions.</a:t>
            </a:r>
          </a:p>
          <a:p>
            <a:endParaRPr lang="en-GB" dirty="0"/>
          </a:p>
          <a:p>
            <a:r>
              <a:rPr lang="en-GB" dirty="0"/>
              <a:t>It’s not recommended to work more than 6 hours, if studying full-time.  University regulations may state up to 20 but this is unrealistic and would be disadvantageous.  And of course you do need to check the conditions of your visa if you are international.  Most scholarships are awarded in year 1, and are much harder to find in year 2 onwards.  You do need to be able to support yourself for the full duration of the course.</a:t>
            </a:r>
          </a:p>
        </p:txBody>
      </p:sp>
      <p:sp>
        <p:nvSpPr>
          <p:cNvPr id="4" name="Slide Number Placeholder 3"/>
          <p:cNvSpPr>
            <a:spLocks noGrp="1"/>
          </p:cNvSpPr>
          <p:nvPr>
            <p:ph type="sldNum" sz="quarter" idx="5"/>
          </p:nvPr>
        </p:nvSpPr>
        <p:spPr/>
        <p:txBody>
          <a:bodyPr/>
          <a:lstStyle/>
          <a:p>
            <a:fld id="{5F4910A4-9F69-469C-8AF8-77365FAE9960}" type="slidenum">
              <a:rPr lang="en-GB" smtClean="0"/>
              <a:t>13</a:t>
            </a:fld>
            <a:endParaRPr lang="en-GB"/>
          </a:p>
        </p:txBody>
      </p:sp>
    </p:spTree>
    <p:extLst>
      <p:ext uri="{BB962C8B-B14F-4D97-AF65-F5344CB8AC3E}">
        <p14:creationId xmlns:p14="http://schemas.microsoft.com/office/powerpoint/2010/main" val="3759710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F4910A4-9F69-469C-8AF8-77365FAE9960}" type="slidenum">
              <a:rPr lang="en-GB" smtClean="0"/>
              <a:t>14</a:t>
            </a:fld>
            <a:endParaRPr lang="en-GB"/>
          </a:p>
        </p:txBody>
      </p:sp>
    </p:spTree>
    <p:extLst>
      <p:ext uri="{BB962C8B-B14F-4D97-AF65-F5344CB8AC3E}">
        <p14:creationId xmlns:p14="http://schemas.microsoft.com/office/powerpoint/2010/main" val="1516768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We should consider the cost of doing a research degree in the </a:t>
            </a:r>
            <a:r>
              <a:rPr lang="en-US" dirty="0" err="1">
                <a:latin typeface="Calibri"/>
                <a:ea typeface="Calibri"/>
                <a:cs typeface="Calibri"/>
              </a:rPr>
              <a:t>uk</a:t>
            </a:r>
            <a:r>
              <a:rPr lang="en-US" dirty="0">
                <a:latin typeface="Calibri"/>
                <a:ea typeface="Calibri"/>
                <a:cs typeface="Calibri"/>
              </a:rPr>
              <a:t> up front.  Fees/Living Costs/Research costs.  These are elements that will generally be covered if you get a funded studentship offer from a </a:t>
            </a:r>
            <a:r>
              <a:rPr lang="en-US" dirty="0" err="1">
                <a:latin typeface="Calibri"/>
                <a:ea typeface="Calibri"/>
                <a:cs typeface="Calibri"/>
              </a:rPr>
              <a:t>programme</a:t>
            </a:r>
            <a:r>
              <a:rPr lang="en-US" dirty="0">
                <a:latin typeface="Calibri"/>
                <a:ea typeface="Calibri"/>
                <a:cs typeface="Calibri"/>
              </a:rPr>
              <a:t> like the ones here in the doctoral training </a:t>
            </a:r>
            <a:r>
              <a:rPr lang="en-US" dirty="0" err="1">
                <a:latin typeface="Calibri"/>
                <a:ea typeface="Calibri"/>
                <a:cs typeface="Calibri"/>
              </a:rPr>
              <a:t>centre</a:t>
            </a:r>
            <a:r>
              <a:rPr lang="en-US" dirty="0">
                <a:latin typeface="Calibri"/>
                <a:ea typeface="Calibri"/>
                <a:cs typeface="Calibri"/>
              </a:rPr>
              <a:t>, and they are government funded through the </a:t>
            </a:r>
            <a:r>
              <a:rPr lang="en-US" dirty="0" err="1">
                <a:latin typeface="Calibri"/>
                <a:ea typeface="Calibri"/>
                <a:cs typeface="Calibri"/>
              </a:rPr>
              <a:t>reseach</a:t>
            </a:r>
            <a:r>
              <a:rPr lang="en-US" dirty="0">
                <a:latin typeface="Calibri"/>
                <a:ea typeface="Calibri"/>
                <a:cs typeface="Calibri"/>
              </a:rPr>
              <a:t> councils.  These types of studentships are available across the UK.</a:t>
            </a:r>
          </a:p>
        </p:txBody>
      </p:sp>
      <p:sp>
        <p:nvSpPr>
          <p:cNvPr id="4" name="Slide Number Placeholder 3"/>
          <p:cNvSpPr>
            <a:spLocks noGrp="1"/>
          </p:cNvSpPr>
          <p:nvPr>
            <p:ph type="sldNum" sz="quarter" idx="5"/>
          </p:nvPr>
        </p:nvSpPr>
        <p:spPr/>
        <p:txBody>
          <a:bodyPr/>
          <a:lstStyle/>
          <a:p>
            <a:fld id="{5F4910A4-9F69-469C-8AF8-77365FAE9960}" type="slidenum">
              <a:rPr lang="en-GB" smtClean="0"/>
              <a:t>2</a:t>
            </a:fld>
            <a:endParaRPr lang="en-GB"/>
          </a:p>
        </p:txBody>
      </p:sp>
    </p:spTree>
    <p:extLst>
      <p:ext uri="{BB962C8B-B14F-4D97-AF65-F5344CB8AC3E}">
        <p14:creationId xmlns:p14="http://schemas.microsoft.com/office/powerpoint/2010/main" val="1598427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It's important to work out what your living costs are likely to be.  This table shows estimated costs for Oxford, but note that it doesn’t include elements like childcare which can really change the picture.</a:t>
            </a:r>
          </a:p>
        </p:txBody>
      </p:sp>
      <p:sp>
        <p:nvSpPr>
          <p:cNvPr id="4" name="Slide Number Placeholder 3"/>
          <p:cNvSpPr>
            <a:spLocks noGrp="1"/>
          </p:cNvSpPr>
          <p:nvPr>
            <p:ph type="sldNum" sz="quarter" idx="5"/>
          </p:nvPr>
        </p:nvSpPr>
        <p:spPr/>
        <p:txBody>
          <a:bodyPr/>
          <a:lstStyle/>
          <a:p>
            <a:fld id="{5F4910A4-9F69-469C-8AF8-77365FAE9960}" type="slidenum">
              <a:rPr lang="en-GB" smtClean="0"/>
              <a:t>3</a:t>
            </a:fld>
            <a:endParaRPr lang="en-GB"/>
          </a:p>
        </p:txBody>
      </p:sp>
    </p:spTree>
    <p:extLst>
      <p:ext uri="{BB962C8B-B14F-4D97-AF65-F5344CB8AC3E}">
        <p14:creationId xmlns:p14="http://schemas.microsoft.com/office/powerpoint/2010/main" val="1144106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There are additional costs associated with being an international student wishing to relocate to the UK.  The main one is the immigration health surcharge which is the same for a whole year, or part of a year.  Most courses will add six months to the end of a course for the examination period so that adds an additional year of IHS to the costs.  Then there is the visa itself, travel and relocation costs.  This link on the Government website gives more detailed information about costs and the process of visa application.</a:t>
            </a:r>
          </a:p>
        </p:txBody>
      </p:sp>
      <p:sp>
        <p:nvSpPr>
          <p:cNvPr id="4" name="Slide Number Placeholder 3"/>
          <p:cNvSpPr>
            <a:spLocks noGrp="1"/>
          </p:cNvSpPr>
          <p:nvPr>
            <p:ph type="sldNum" sz="quarter" idx="5"/>
          </p:nvPr>
        </p:nvSpPr>
        <p:spPr/>
        <p:txBody>
          <a:bodyPr/>
          <a:lstStyle/>
          <a:p>
            <a:fld id="{5F4910A4-9F69-469C-8AF8-77365FAE9960}" type="slidenum">
              <a:rPr lang="en-GB" smtClean="0"/>
              <a:t>4</a:t>
            </a:fld>
            <a:endParaRPr lang="en-GB"/>
          </a:p>
        </p:txBody>
      </p:sp>
    </p:spTree>
    <p:extLst>
      <p:ext uri="{BB962C8B-B14F-4D97-AF65-F5344CB8AC3E}">
        <p14:creationId xmlns:p14="http://schemas.microsoft.com/office/powerpoint/2010/main" val="3327113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then there are research costs. It’s important to consider research costs and discuss with potential supervisors, as some will have other sources of funding such as research grants which could help fund these.  Consider these when you are designing your project.   Don't choose a project that requires £40K of DNA sampling if your supervisor isn't able to contribute anything to that cost.</a:t>
            </a:r>
            <a:endParaRPr lang="en-GB" dirty="0"/>
          </a:p>
        </p:txBody>
      </p:sp>
      <p:sp>
        <p:nvSpPr>
          <p:cNvPr id="4" name="Slide Number Placeholder 3"/>
          <p:cNvSpPr>
            <a:spLocks noGrp="1"/>
          </p:cNvSpPr>
          <p:nvPr>
            <p:ph type="sldNum" sz="quarter" idx="5"/>
          </p:nvPr>
        </p:nvSpPr>
        <p:spPr/>
        <p:txBody>
          <a:bodyPr/>
          <a:lstStyle/>
          <a:p>
            <a:fld id="{5F4910A4-9F69-469C-8AF8-77365FAE9960}" type="slidenum">
              <a:rPr lang="en-GB" smtClean="0"/>
              <a:t>5</a:t>
            </a:fld>
            <a:endParaRPr lang="en-GB"/>
          </a:p>
        </p:txBody>
      </p:sp>
    </p:spTree>
    <p:extLst>
      <p:ext uri="{BB962C8B-B14F-4D97-AF65-F5344CB8AC3E}">
        <p14:creationId xmlns:p14="http://schemas.microsoft.com/office/powerpoint/2010/main" val="3799718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I'm going to suggest a few routes to getting funding for a PhD or Masters now, but there are so many pots of money </a:t>
            </a:r>
            <a:r>
              <a:rPr lang="en-US" dirty="0" err="1">
                <a:latin typeface="Calibri"/>
                <a:ea typeface="Calibri"/>
                <a:cs typeface="Calibri"/>
              </a:rPr>
              <a:t>abou</a:t>
            </a:r>
            <a:r>
              <a:rPr lang="en-US" dirty="0">
                <a:latin typeface="Calibri"/>
                <a:ea typeface="Calibri"/>
                <a:cs typeface="Calibri"/>
              </a:rPr>
              <a:t>t that it wouldn't be possible to create an exhaustive list but these are my top five suggestions.</a:t>
            </a:r>
          </a:p>
        </p:txBody>
      </p:sp>
      <p:sp>
        <p:nvSpPr>
          <p:cNvPr id="4" name="Slide Number Placeholder 3"/>
          <p:cNvSpPr>
            <a:spLocks noGrp="1"/>
          </p:cNvSpPr>
          <p:nvPr>
            <p:ph type="sldNum" sz="quarter" idx="5"/>
          </p:nvPr>
        </p:nvSpPr>
        <p:spPr/>
        <p:txBody>
          <a:bodyPr/>
          <a:lstStyle/>
          <a:p>
            <a:fld id="{5F4910A4-9F69-469C-8AF8-77365FAE9960}" type="slidenum">
              <a:rPr lang="en-GB" smtClean="0"/>
              <a:t>6</a:t>
            </a:fld>
            <a:endParaRPr lang="en-GB"/>
          </a:p>
        </p:txBody>
      </p:sp>
    </p:spTree>
    <p:extLst>
      <p:ext uri="{BB962C8B-B14F-4D97-AF65-F5344CB8AC3E}">
        <p14:creationId xmlns:p14="http://schemas.microsoft.com/office/powerpoint/2010/main" val="2295441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If you are considering a PhD then the primary funders in the UK are the Research Councils, funded by the UK government.  They award funding to universities to deliver training programmes which aim to create cohorts of students who are mutually supported, and supportive.  To get this funding you apply direct to the institutions, to the individual programmes of study.  There are a lot of them, so visiting the UKRI website is </a:t>
            </a:r>
            <a:r>
              <a:rPr lang="en-GB" dirty="0"/>
              <a:t>a good way to find out which universities have been granted funding and what the different funded programmes are called, and you can then go on to research the individual programmes themselves to find the ones more suitable for you.</a:t>
            </a:r>
            <a:endParaRPr lang="en-US"/>
          </a:p>
          <a:p>
            <a:endParaRPr lang="en-GB" dirty="0"/>
          </a:p>
          <a:p>
            <a:r>
              <a:rPr lang="en-GB" dirty="0"/>
              <a:t>These programmes will typically pay the course fee on your behalf, plus provide you with a tax-free living grant (aka stipend) and a research and training support grant (RTSG) of between £7K and £20K dependant on the programme of study.</a:t>
            </a:r>
          </a:p>
          <a:p>
            <a:endParaRPr lang="en-GB" dirty="0"/>
          </a:p>
          <a:p>
            <a:r>
              <a:rPr lang="en-GB" dirty="0"/>
              <a:t>There will be differences in how different programmes of study manage their studentships, some may ring-fence funding for particular under-represented groups, or particular supervisors or areas of study.  Some will recruit direct to projects, others will award funding to students and allow them to choose/develop project later. It’s worth doing your research on how the funding is allocated.</a:t>
            </a:r>
          </a:p>
          <a:p>
            <a:endParaRPr lang="en-GB" dirty="0"/>
          </a:p>
          <a:p>
            <a:r>
              <a:rPr lang="en-GB" dirty="0"/>
              <a:t>There is funding for international students, UKRI caps this at 30% of student numbers funded from the UKRI grant so it is limited, and extremely competitive.  </a:t>
            </a:r>
          </a:p>
        </p:txBody>
      </p:sp>
      <p:sp>
        <p:nvSpPr>
          <p:cNvPr id="4" name="Slide Number Placeholder 3"/>
          <p:cNvSpPr>
            <a:spLocks noGrp="1"/>
          </p:cNvSpPr>
          <p:nvPr>
            <p:ph type="sldNum" sz="quarter" idx="5"/>
          </p:nvPr>
        </p:nvSpPr>
        <p:spPr/>
        <p:txBody>
          <a:bodyPr/>
          <a:lstStyle/>
          <a:p>
            <a:fld id="{5F4910A4-9F69-469C-8AF8-77365FAE9960}" type="slidenum">
              <a:rPr lang="en-GB" smtClean="0"/>
              <a:t>7</a:t>
            </a:fld>
            <a:endParaRPr lang="en-GB"/>
          </a:p>
        </p:txBody>
      </p:sp>
    </p:spTree>
    <p:extLst>
      <p:ext uri="{BB962C8B-B14F-4D97-AF65-F5344CB8AC3E}">
        <p14:creationId xmlns:p14="http://schemas.microsoft.com/office/powerpoint/2010/main" val="876533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May wholly or partially cover fees and stipend for Masters and Doctoral degrees.  There is a wealth of funding available and it can be hard to know how to find it.</a:t>
            </a:r>
          </a:p>
          <a:p>
            <a:endParaRPr lang="en-GB" dirty="0"/>
          </a:p>
          <a:p>
            <a:r>
              <a:rPr lang="en-GB" dirty="0"/>
              <a:t>Many institutions and organisations support PhD students, for example Diamond Light Source and Pirbright who do this quite separately from the ILESLA programme.  BGS, CEH and many other research organisations offer PhD opportunities so if there is an organisation you would like to work with it’s worth googling their name and PhD studentships.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organisations, and even some charitable trusts, for example Rhodes, will cover additional costs such as flights and the NHS surcharge for international students but this is not always the case.  Rhodes does have an upper age limit of 27 however but </a:t>
            </a:r>
            <a:r>
              <a:rPr lang="en-GB" dirty="0" err="1"/>
              <a:t>findaphd</a:t>
            </a:r>
            <a:r>
              <a:rPr lang="en-GB" dirty="0"/>
              <a:t> has a database of charities that provide PhD funding full or partial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You might find it useful, if you are an international student, to research grants and scholarships from your own government.  Canada, for example, does offer funding for students to study abroad through their own research councils.  The IPCC (international panel for climate change), and UNESCO offer funding to students from developing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For many bursaries and scholarships there are restrictions, many are linked to e.g. nationality, protected characteristics such as ethnicity, gender or disability.  Some international scholarships will require students to return to their home country within a certain time after completing the degree.  </a:t>
            </a:r>
          </a:p>
          <a:p>
            <a:endParaRPr lang="en-GB" dirty="0"/>
          </a:p>
        </p:txBody>
      </p:sp>
      <p:sp>
        <p:nvSpPr>
          <p:cNvPr id="4" name="Slide Number Placeholder 3"/>
          <p:cNvSpPr>
            <a:spLocks noGrp="1"/>
          </p:cNvSpPr>
          <p:nvPr>
            <p:ph type="sldNum" sz="quarter" idx="5"/>
          </p:nvPr>
        </p:nvSpPr>
        <p:spPr/>
        <p:txBody>
          <a:bodyPr/>
          <a:lstStyle/>
          <a:p>
            <a:fld id="{5F4910A4-9F69-469C-8AF8-77365FAE9960}" type="slidenum">
              <a:rPr lang="en-GB" smtClean="0"/>
              <a:t>8</a:t>
            </a:fld>
            <a:endParaRPr lang="en-GB"/>
          </a:p>
        </p:txBody>
      </p:sp>
    </p:spTree>
    <p:extLst>
      <p:ext uri="{BB962C8B-B14F-4D97-AF65-F5344CB8AC3E}">
        <p14:creationId xmlns:p14="http://schemas.microsoft.com/office/powerpoint/2010/main" val="2124907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institutions will have staff benefits in place such as reduced fees, or complete fee waivers.  So one way of doing a funded PhD is to start by getting employment within a research group as a lab assistant or technician.  More on that in the next slide.</a:t>
            </a:r>
          </a:p>
          <a:p>
            <a:endParaRPr lang="en-GB" dirty="0"/>
          </a:p>
          <a:p>
            <a:r>
              <a:rPr lang="en-GB" dirty="0"/>
              <a:t>Some employers will fund employees to do doctoral research as part of their professional development.  The Armed Forces are a particularly good example of this.  We are able to contribute course fees to studentships where an employer continues to pay a salary throughout the PhD.</a:t>
            </a:r>
          </a:p>
          <a:p>
            <a:endParaRPr lang="en-GB" dirty="0"/>
          </a:p>
          <a:p>
            <a:r>
              <a:rPr lang="en-GB" dirty="0"/>
              <a:t>There are many different models of industrial sponsorship from the minimum CASE contribution required by NERC (£1K per year) up to coverage of the full studentship.  </a:t>
            </a:r>
          </a:p>
          <a:p>
            <a:r>
              <a:rPr lang="en-GB" dirty="0"/>
              <a:t>Some students who have connections with industry have been highly effective in negotiating 50/50 awards. </a:t>
            </a:r>
          </a:p>
          <a:p>
            <a:r>
              <a:rPr lang="en-GB" dirty="0"/>
              <a:t>Sometimes the supervisors manage to get partial or full awards through their industrial connections, or even their links with/grants from learned societies such as the Royal Society.</a:t>
            </a:r>
          </a:p>
        </p:txBody>
      </p:sp>
      <p:sp>
        <p:nvSpPr>
          <p:cNvPr id="4" name="Slide Number Placeholder 3"/>
          <p:cNvSpPr>
            <a:spLocks noGrp="1"/>
          </p:cNvSpPr>
          <p:nvPr>
            <p:ph type="sldNum" sz="quarter" idx="5"/>
          </p:nvPr>
        </p:nvSpPr>
        <p:spPr/>
        <p:txBody>
          <a:bodyPr/>
          <a:lstStyle/>
          <a:p>
            <a:fld id="{5F4910A4-9F69-469C-8AF8-77365FAE9960}" type="slidenum">
              <a:rPr lang="en-GB" smtClean="0"/>
              <a:t>9</a:t>
            </a:fld>
            <a:endParaRPr lang="en-GB"/>
          </a:p>
        </p:txBody>
      </p:sp>
    </p:spTree>
    <p:extLst>
      <p:ext uri="{BB962C8B-B14F-4D97-AF65-F5344CB8AC3E}">
        <p14:creationId xmlns:p14="http://schemas.microsoft.com/office/powerpoint/2010/main" val="3020535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37EA-007E-9020-A32A-95D95E015C0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C7D4049-E648-EFB3-DB1F-618B42C876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E9AC9DC-643A-1890-51C1-1DDF1489F0C2}"/>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5" name="Footer Placeholder 4">
            <a:extLst>
              <a:ext uri="{FF2B5EF4-FFF2-40B4-BE49-F238E27FC236}">
                <a16:creationId xmlns:a16="http://schemas.microsoft.com/office/drawing/2014/main" id="{038229AB-64BE-1893-A727-2390A5E534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8BBFB7-3D65-A330-2559-77925DC67860}"/>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246911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48DB9-6CB0-7B83-3500-E4F3C16DC53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6E5BC75-E398-8DE7-EC71-44C2A3D3B92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E65E9EE-1233-B3AF-335F-7F9FED953886}"/>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5" name="Footer Placeholder 4">
            <a:extLst>
              <a:ext uri="{FF2B5EF4-FFF2-40B4-BE49-F238E27FC236}">
                <a16:creationId xmlns:a16="http://schemas.microsoft.com/office/drawing/2014/main" id="{919A109B-67A0-3468-8FBF-BF8414A58B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F78366-5BD4-B615-5ADD-A1215940843D}"/>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1038275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B2DCF3-6043-121F-3A67-9BC5B130597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AB8F531-A9C6-FB4C-6A99-D815D46F70C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737589F-6C7D-5950-03A1-887021C666EE}"/>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5" name="Footer Placeholder 4">
            <a:extLst>
              <a:ext uri="{FF2B5EF4-FFF2-40B4-BE49-F238E27FC236}">
                <a16:creationId xmlns:a16="http://schemas.microsoft.com/office/drawing/2014/main" id="{2BF63956-3BA9-FF2E-D5FC-204DCC5907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4169E7-6E2B-04AA-5FDC-3B5190DF91AF}"/>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419332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6F162-A8D8-E213-91B1-A0BF48B162D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F264531-AA3F-638E-252F-B9158CA8F57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E62E7CD-ACA9-3202-32BE-2E63A0D490B6}"/>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5" name="Footer Placeholder 4">
            <a:extLst>
              <a:ext uri="{FF2B5EF4-FFF2-40B4-BE49-F238E27FC236}">
                <a16:creationId xmlns:a16="http://schemas.microsoft.com/office/drawing/2014/main" id="{0093AD33-06FC-D91E-6D40-F750F1ABE5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1CB93A-CD32-AB95-0A7C-A7E056C6D0F0}"/>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383892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D3993-7BB6-FBDA-F7B4-FD8AD24A3C8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6CBDB04-AC67-27CB-7B9F-3249BE539CA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5F58F4A-A7C0-F43E-A8BF-57AE726B073F}"/>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5" name="Footer Placeholder 4">
            <a:extLst>
              <a:ext uri="{FF2B5EF4-FFF2-40B4-BE49-F238E27FC236}">
                <a16:creationId xmlns:a16="http://schemas.microsoft.com/office/drawing/2014/main" id="{6C08401F-20C4-48EE-4E62-35AF0145D5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513278-FD68-6C09-B218-6EFA7CF1D195}"/>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2087066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6E557-8AF3-A561-B42E-9E1F0DB1371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0974477-F089-8386-9320-A58FAF7EFE0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F748082-EFC2-CAA4-12A4-CEF8CA17136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C44AF8E-2E75-5F59-437E-49EE2637D02C}"/>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6" name="Footer Placeholder 5">
            <a:extLst>
              <a:ext uri="{FF2B5EF4-FFF2-40B4-BE49-F238E27FC236}">
                <a16:creationId xmlns:a16="http://schemas.microsoft.com/office/drawing/2014/main" id="{A660C74E-BD7C-B42D-97A9-8B01B5A178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03F633-04E5-9750-195F-A514FEC6AE04}"/>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71724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F135C-04E0-8BBD-1671-FA880549E75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047F9C7-F78C-EAE7-8660-10E54A2E6F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37A8B3F-BC7A-6DE6-CEC5-2D2E8EA4FDE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B13CF9A-930B-6E27-CBD6-AB9C83E481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2DE76D1-6A80-6606-A7E4-71FFEBAB311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0ACFC17-6635-A25B-5CC3-CCEB73ADFA59}"/>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8" name="Footer Placeholder 7">
            <a:extLst>
              <a:ext uri="{FF2B5EF4-FFF2-40B4-BE49-F238E27FC236}">
                <a16:creationId xmlns:a16="http://schemas.microsoft.com/office/drawing/2014/main" id="{CC7EA9CF-6D03-8600-A03F-CD5D185526F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621B4C2-E14D-6C51-228D-FC463CE2FF5C}"/>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56702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3EB05-C2A2-90A2-1073-6D88F375945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0890B7F-D285-653C-4B5A-DC92B1887454}"/>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4" name="Footer Placeholder 3">
            <a:extLst>
              <a:ext uri="{FF2B5EF4-FFF2-40B4-BE49-F238E27FC236}">
                <a16:creationId xmlns:a16="http://schemas.microsoft.com/office/drawing/2014/main" id="{0316A54E-B268-0129-5902-244F0069BB6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A394BC1-DDC0-D30A-F564-6592CF70D802}"/>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344424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A95D15-F46E-E4FF-CA9A-A87470A5E30F}"/>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3" name="Footer Placeholder 2">
            <a:extLst>
              <a:ext uri="{FF2B5EF4-FFF2-40B4-BE49-F238E27FC236}">
                <a16:creationId xmlns:a16="http://schemas.microsoft.com/office/drawing/2014/main" id="{DF24F230-E8B4-F959-6BB7-5B35C088A08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F05B35F-D4A7-1DF2-30B6-F31924F94056}"/>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4279497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BBE3A-1194-1971-4F05-4558E83774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53E917B-112D-9572-3F30-69C96EB8E4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8D65FF8-1E5B-BE22-A7CC-FEB28A9A56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910652-CADF-6E70-8693-FC03B7BDA3FC}"/>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6" name="Footer Placeholder 5">
            <a:extLst>
              <a:ext uri="{FF2B5EF4-FFF2-40B4-BE49-F238E27FC236}">
                <a16:creationId xmlns:a16="http://schemas.microsoft.com/office/drawing/2014/main" id="{ECF22196-336B-C7E6-1465-C0D3D987BE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68041A-ECBC-740B-9495-9D5D1CCBEA98}"/>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3141417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DA7D-F41E-A43D-B698-C1F1CBF47B3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3AD312C-DF73-F58C-966E-BB2383CEC0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F638E89-66E9-EDD8-5FC1-DE230B81E9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E41343-B7B3-BB01-7249-5E37FAC04BEC}"/>
              </a:ext>
            </a:extLst>
          </p:cNvPr>
          <p:cNvSpPr>
            <a:spLocks noGrp="1"/>
          </p:cNvSpPr>
          <p:nvPr>
            <p:ph type="dt" sz="half" idx="10"/>
          </p:nvPr>
        </p:nvSpPr>
        <p:spPr/>
        <p:txBody>
          <a:bodyPr/>
          <a:lstStyle/>
          <a:p>
            <a:fld id="{493EBB06-0E28-4D5C-A44C-96384CA8748C}" type="datetimeFigureOut">
              <a:rPr lang="en-GB" smtClean="0"/>
              <a:t>15/05/2026</a:t>
            </a:fld>
            <a:endParaRPr lang="en-GB"/>
          </a:p>
        </p:txBody>
      </p:sp>
      <p:sp>
        <p:nvSpPr>
          <p:cNvPr id="6" name="Footer Placeholder 5">
            <a:extLst>
              <a:ext uri="{FF2B5EF4-FFF2-40B4-BE49-F238E27FC236}">
                <a16:creationId xmlns:a16="http://schemas.microsoft.com/office/drawing/2014/main" id="{52610A0B-2009-4B78-7CB2-CC31D2DC29F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20F581-2767-C69E-3129-49EB275FFC40}"/>
              </a:ext>
            </a:extLst>
          </p:cNvPr>
          <p:cNvSpPr>
            <a:spLocks noGrp="1"/>
          </p:cNvSpPr>
          <p:nvPr>
            <p:ph type="sldNum" sz="quarter" idx="12"/>
          </p:nvPr>
        </p:nvSpPr>
        <p:spPr/>
        <p:txBody>
          <a:bodyPr/>
          <a:lstStyle/>
          <a:p>
            <a:fld id="{D6A71B43-E75E-43CB-972C-6E56537B83D9}" type="slidenum">
              <a:rPr lang="en-GB" smtClean="0"/>
              <a:t>‹#›</a:t>
            </a:fld>
            <a:endParaRPr lang="en-GB"/>
          </a:p>
        </p:txBody>
      </p:sp>
    </p:spTree>
    <p:extLst>
      <p:ext uri="{BB962C8B-B14F-4D97-AF65-F5344CB8AC3E}">
        <p14:creationId xmlns:p14="http://schemas.microsoft.com/office/powerpoint/2010/main" val="4036624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06577F-89F9-20FF-8F69-0E241FCA99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6200A6F-254B-7AC1-FCE1-6B83F87E80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CCD4FF3-CECD-5424-68FE-48229B03A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3EBB06-0E28-4D5C-A44C-96384CA8748C}" type="datetimeFigureOut">
              <a:rPr lang="en-GB" smtClean="0"/>
              <a:t>15/05/2026</a:t>
            </a:fld>
            <a:endParaRPr lang="en-GB"/>
          </a:p>
        </p:txBody>
      </p:sp>
      <p:sp>
        <p:nvSpPr>
          <p:cNvPr id="5" name="Footer Placeholder 4">
            <a:extLst>
              <a:ext uri="{FF2B5EF4-FFF2-40B4-BE49-F238E27FC236}">
                <a16:creationId xmlns:a16="http://schemas.microsoft.com/office/drawing/2014/main" id="{A9F1DA11-FD9C-087D-323E-82C3746EA1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26D01C1-AEB0-3D37-5990-6DED43B126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A71B43-E75E-43CB-972C-6E56537B83D9}" type="slidenum">
              <a:rPr lang="en-GB" smtClean="0"/>
              <a:t>‹#›</a:t>
            </a:fld>
            <a:endParaRPr lang="en-GB"/>
          </a:p>
        </p:txBody>
      </p:sp>
    </p:spTree>
    <p:extLst>
      <p:ext uri="{BB962C8B-B14F-4D97-AF65-F5344CB8AC3E}">
        <p14:creationId xmlns:p14="http://schemas.microsoft.com/office/powerpoint/2010/main" val="1453832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daphnejackson.org/apply/types-of-fellowship/" TargetMode="External"/></Relationships>
</file>

<file path=ppt/slides/_rels/slide13.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png"/><Relationship Id="rId7" Type="http://schemas.openxmlformats.org/officeDocument/2006/relationships/diagramColors" Target="../diagrams/colors8.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ukri.org/what-we-do/developing-people-and-skills/nerc/nerc-studentships/responsive-training/" TargetMode="External"/><Relationship Id="rId5" Type="http://schemas.openxmlformats.org/officeDocument/2006/relationships/hyperlink" Target="https://www.ukri.org/what-we-do/developing-people-and-skills/bbsrc/doctoral-training/" TargetMode="Externa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25158D0-8B75-8D21-2766-19A9B2B817EF}"/>
              </a:ext>
            </a:extLst>
          </p:cNvPr>
          <p:cNvSpPr>
            <a:spLocks noGrp="1"/>
          </p:cNvSpPr>
          <p:nvPr>
            <p:ph type="ctrTitle"/>
          </p:nvPr>
        </p:nvSpPr>
        <p:spPr>
          <a:xfrm>
            <a:off x="638881" y="457201"/>
            <a:ext cx="10909640" cy="1832654"/>
          </a:xfrm>
        </p:spPr>
        <p:txBody>
          <a:bodyPr anchor="b">
            <a:normAutofit/>
          </a:bodyPr>
          <a:lstStyle/>
          <a:p>
            <a:r>
              <a:rPr lang="en-GB" sz="6600"/>
              <a:t>Funding a PhD or Masters</a:t>
            </a:r>
          </a:p>
        </p:txBody>
      </p:sp>
      <p:sp>
        <p:nvSpPr>
          <p:cNvPr id="3" name="Subtitle 2">
            <a:extLst>
              <a:ext uri="{FF2B5EF4-FFF2-40B4-BE49-F238E27FC236}">
                <a16:creationId xmlns:a16="http://schemas.microsoft.com/office/drawing/2014/main" id="{9C673827-B2E6-92AC-8BE2-A193D4B41D3C}"/>
              </a:ext>
            </a:extLst>
          </p:cNvPr>
          <p:cNvSpPr>
            <a:spLocks noGrp="1"/>
          </p:cNvSpPr>
          <p:nvPr>
            <p:ph type="subTitle" idx="1"/>
          </p:nvPr>
        </p:nvSpPr>
        <p:spPr>
          <a:xfrm>
            <a:off x="638881" y="2419141"/>
            <a:ext cx="10909643" cy="552659"/>
          </a:xfrm>
        </p:spPr>
        <p:txBody>
          <a:bodyPr anchor="t">
            <a:normAutofit/>
          </a:bodyPr>
          <a:lstStyle/>
          <a:p>
            <a:r>
              <a:rPr lang="en-GB"/>
              <a:t>A Quick Guide</a:t>
            </a:r>
          </a:p>
        </p:txBody>
      </p:sp>
      <p:sp>
        <p:nvSpPr>
          <p:cNvPr id="27"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234391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ack and orange rectangle with white text&#10;&#10;AI-generated content may be incorrect.">
            <a:extLst>
              <a:ext uri="{FF2B5EF4-FFF2-40B4-BE49-F238E27FC236}">
                <a16:creationId xmlns:a16="http://schemas.microsoft.com/office/drawing/2014/main" id="{1C079EFC-CCDD-62BC-0F03-5DC089E4EE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4049" y="3124200"/>
            <a:ext cx="7300854" cy="3102864"/>
          </a:xfrm>
          <a:prstGeom prst="rect">
            <a:avLst/>
          </a:prstGeom>
        </p:spPr>
      </p:pic>
      <p:sp>
        <p:nvSpPr>
          <p:cNvPr id="4" name="TextBox 3">
            <a:extLst>
              <a:ext uri="{FF2B5EF4-FFF2-40B4-BE49-F238E27FC236}">
                <a16:creationId xmlns:a16="http://schemas.microsoft.com/office/drawing/2014/main" id="{5E06A54F-82DB-84B4-B9C6-CBC1090F42B6}"/>
              </a:ext>
            </a:extLst>
          </p:cNvPr>
          <p:cNvSpPr txBox="1"/>
          <p:nvPr/>
        </p:nvSpPr>
        <p:spPr>
          <a:xfrm>
            <a:off x="9965515" y="6030226"/>
            <a:ext cx="1870821" cy="3791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15th May 2026</a:t>
            </a:r>
          </a:p>
        </p:txBody>
      </p:sp>
    </p:spTree>
    <p:extLst>
      <p:ext uri="{BB962C8B-B14F-4D97-AF65-F5344CB8AC3E}">
        <p14:creationId xmlns:p14="http://schemas.microsoft.com/office/powerpoint/2010/main" val="2926459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600DC1B0-7E1A-BD02-3F93-19E6B1B75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5FA796-E866-437A-85E9-0A578CC7E229}"/>
              </a:ext>
            </a:extLst>
          </p:cNvPr>
          <p:cNvSpPr>
            <a:spLocks noGrp="1"/>
          </p:cNvSpPr>
          <p:nvPr>
            <p:ph type="title"/>
          </p:nvPr>
        </p:nvSpPr>
        <p:spPr>
          <a:xfrm>
            <a:off x="612649" y="548638"/>
            <a:ext cx="3493008" cy="5788152"/>
          </a:xfrm>
        </p:spPr>
        <p:txBody>
          <a:bodyPr anchor="ctr">
            <a:normAutofit/>
          </a:bodyPr>
          <a:lstStyle/>
          <a:p>
            <a:r>
              <a:rPr lang="en-US" sz="3100"/>
              <a:t>4. Grants and supervisor/project-linked funding</a:t>
            </a:r>
            <a:endParaRPr lang="en-GB" sz="3100"/>
          </a:p>
        </p:txBody>
      </p:sp>
      <p:graphicFrame>
        <p:nvGraphicFramePr>
          <p:cNvPr id="19" name="Content Placeholder 2">
            <a:extLst>
              <a:ext uri="{FF2B5EF4-FFF2-40B4-BE49-F238E27FC236}">
                <a16:creationId xmlns:a16="http://schemas.microsoft.com/office/drawing/2014/main" id="{7584AF5B-241F-FF55-735B-B07C8B45BF0E}"/>
              </a:ext>
            </a:extLst>
          </p:cNvPr>
          <p:cNvGraphicFramePr>
            <a:graphicFrameLocks noGrp="1"/>
          </p:cNvGraphicFramePr>
          <p:nvPr>
            <p:ph idx="1"/>
            <p:extLst>
              <p:ext uri="{D42A27DB-BD31-4B8C-83A1-F6EECF244321}">
                <p14:modId xmlns:p14="http://schemas.microsoft.com/office/powerpoint/2010/main" val="127288265"/>
              </p:ext>
            </p:extLst>
          </p:nvPr>
        </p:nvGraphicFramePr>
        <p:xfrm>
          <a:off x="4608246" y="548640"/>
          <a:ext cx="6949440" cy="5786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descr="A black and orange rectangle with white text&#10;&#10;AI-generated content may be incorrect.">
            <a:extLst>
              <a:ext uri="{FF2B5EF4-FFF2-40B4-BE49-F238E27FC236}">
                <a16:creationId xmlns:a16="http://schemas.microsoft.com/office/drawing/2014/main" id="{D5A75192-C5EB-7D83-0600-D3BCB04BBD9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1904691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280D3096-E106-FD85-BFC6-72357402FF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09C6B2-59EE-93A5-A876-E2D6280210D8}"/>
              </a:ext>
            </a:extLst>
          </p:cNvPr>
          <p:cNvSpPr>
            <a:spLocks noGrp="1"/>
          </p:cNvSpPr>
          <p:nvPr>
            <p:ph type="title"/>
          </p:nvPr>
        </p:nvSpPr>
        <p:spPr>
          <a:xfrm>
            <a:off x="612648" y="548640"/>
            <a:ext cx="10945037" cy="1133856"/>
          </a:xfrm>
        </p:spPr>
        <p:txBody>
          <a:bodyPr anchor="t">
            <a:normAutofit/>
          </a:bodyPr>
          <a:lstStyle/>
          <a:p>
            <a:r>
              <a:rPr lang="en-GB"/>
              <a:t>5. Student Loans</a:t>
            </a:r>
          </a:p>
        </p:txBody>
      </p:sp>
      <p:graphicFrame>
        <p:nvGraphicFramePr>
          <p:cNvPr id="5" name="Content Placeholder 2">
            <a:extLst>
              <a:ext uri="{FF2B5EF4-FFF2-40B4-BE49-F238E27FC236}">
                <a16:creationId xmlns:a16="http://schemas.microsoft.com/office/drawing/2014/main" id="{5B479BBA-A70F-0E11-545C-7606C37D49B8}"/>
              </a:ext>
            </a:extLst>
          </p:cNvPr>
          <p:cNvGraphicFramePr>
            <a:graphicFrameLocks noGrp="1"/>
          </p:cNvGraphicFramePr>
          <p:nvPr>
            <p:ph idx="1"/>
            <p:extLst>
              <p:ext uri="{D42A27DB-BD31-4B8C-83A1-F6EECF244321}">
                <p14:modId xmlns:p14="http://schemas.microsoft.com/office/powerpoint/2010/main" val="1460256872"/>
              </p:ext>
            </p:extLst>
          </p:nvPr>
        </p:nvGraphicFramePr>
        <p:xfrm>
          <a:off x="612648" y="1174044"/>
          <a:ext cx="10945037" cy="51213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A black and orange rectangle with white text&#10;&#10;AI-generated content may be incorrect.">
            <a:extLst>
              <a:ext uri="{FF2B5EF4-FFF2-40B4-BE49-F238E27FC236}">
                <a16:creationId xmlns:a16="http://schemas.microsoft.com/office/drawing/2014/main" id="{B7EE86F0-AE55-82D7-DB58-A8FDEDAC077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915" y="1"/>
            <a:ext cx="1998133" cy="849683"/>
          </a:xfrm>
          <a:prstGeom prst="rect">
            <a:avLst/>
          </a:prstGeom>
        </p:spPr>
      </p:pic>
    </p:spTree>
    <p:extLst>
      <p:ext uri="{BB962C8B-B14F-4D97-AF65-F5344CB8AC3E}">
        <p14:creationId xmlns:p14="http://schemas.microsoft.com/office/powerpoint/2010/main" val="87497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A7820-6DB4-7909-BD11-1EB9CBBF9A5D}"/>
              </a:ext>
            </a:extLst>
          </p:cNvPr>
          <p:cNvSpPr>
            <a:spLocks noGrp="1"/>
          </p:cNvSpPr>
          <p:nvPr>
            <p:ph type="title"/>
          </p:nvPr>
        </p:nvSpPr>
        <p:spPr>
          <a:xfrm>
            <a:off x="838200" y="365125"/>
            <a:ext cx="10515600" cy="1994253"/>
          </a:xfrm>
        </p:spPr>
        <p:txBody>
          <a:bodyPr/>
          <a:lstStyle/>
          <a:p>
            <a:r>
              <a:rPr lang="en-GB" dirty="0"/>
              <a:t>Daphne Jackson Trust</a:t>
            </a:r>
          </a:p>
        </p:txBody>
      </p:sp>
      <p:pic>
        <p:nvPicPr>
          <p:cNvPr id="1026" name="Picture 2" descr="timeline">
            <a:extLst>
              <a:ext uri="{FF2B5EF4-FFF2-40B4-BE49-F238E27FC236}">
                <a16:creationId xmlns:a16="http://schemas.microsoft.com/office/drawing/2014/main" id="{D8AA5A5C-F580-9E4D-39D2-56848FC24CB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710311" y="0"/>
            <a:ext cx="4481689" cy="692009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7D751AA-803F-DECD-D22A-BC6BA0F23CF4}"/>
              </a:ext>
            </a:extLst>
          </p:cNvPr>
          <p:cNvSpPr txBox="1"/>
          <p:nvPr/>
        </p:nvSpPr>
        <p:spPr>
          <a:xfrm>
            <a:off x="384690" y="1475806"/>
            <a:ext cx="7325621" cy="4985980"/>
          </a:xfrm>
          <a:prstGeom prst="rect">
            <a:avLst/>
          </a:prstGeom>
          <a:noFill/>
        </p:spPr>
        <p:txBody>
          <a:bodyPr wrap="square" rtlCol="0">
            <a:spAutoFit/>
          </a:bodyPr>
          <a:lstStyle/>
          <a:p>
            <a:endParaRPr lang="en-GB" dirty="0">
              <a:latin typeface="-apple-system"/>
            </a:endParaRPr>
          </a:p>
          <a:p>
            <a:r>
              <a:rPr lang="en-GB" sz="2000" b="0" i="0" dirty="0">
                <a:effectLst/>
                <a:latin typeface="-apple-system"/>
              </a:rPr>
              <a:t>If you've taken a career break of at least two years for family, caring, or health reasons and are ready to return, the Daphne Jackson Trust could help you restart your career with confidence.</a:t>
            </a:r>
            <a:br>
              <a:rPr lang="en-GB" sz="2000" b="0" i="0" dirty="0">
                <a:effectLst/>
                <a:latin typeface="-apple-system"/>
              </a:rPr>
            </a:br>
            <a:br>
              <a:rPr lang="en-GB" sz="2000" b="0" i="0" dirty="0">
                <a:effectLst/>
                <a:latin typeface="-apple-system"/>
              </a:rPr>
            </a:br>
            <a:r>
              <a:rPr lang="en-GB" sz="2000" b="0" i="0" dirty="0">
                <a:effectLst/>
                <a:latin typeface="-apple-system"/>
              </a:rPr>
              <a:t>We offer two types of fellowships:</a:t>
            </a:r>
            <a:br>
              <a:rPr lang="en-GB" sz="2000" b="0" i="0" dirty="0">
                <a:effectLst/>
                <a:latin typeface="-apple-system"/>
              </a:rPr>
            </a:br>
            <a:r>
              <a:rPr lang="en-GB" sz="2000" b="0" i="0" dirty="0">
                <a:effectLst/>
                <a:latin typeface="-apple-system"/>
              </a:rPr>
              <a:t>🔬 Research Fellowships – for those returning to active research</a:t>
            </a:r>
            <a:br>
              <a:rPr lang="en-GB" sz="2000" b="0" i="0" dirty="0">
                <a:effectLst/>
                <a:latin typeface="-apple-system"/>
              </a:rPr>
            </a:br>
            <a:r>
              <a:rPr lang="en-GB" sz="2000" b="0" i="0" dirty="0">
                <a:effectLst/>
                <a:latin typeface="-apple-system"/>
              </a:rPr>
              <a:t>🛠️ Research Technical Professional Fellowships – for those in specialist technical roles </a:t>
            </a:r>
            <a:br>
              <a:rPr lang="en-GB" sz="2000" b="0" i="0" dirty="0">
                <a:effectLst/>
                <a:latin typeface="-apple-system"/>
              </a:rPr>
            </a:br>
            <a:br>
              <a:rPr lang="en-GB" sz="2000" b="0" i="0" dirty="0">
                <a:effectLst/>
                <a:latin typeface="-apple-system"/>
              </a:rPr>
            </a:br>
            <a:r>
              <a:rPr lang="en-GB" sz="2000" b="0" i="0" dirty="0">
                <a:effectLst/>
                <a:latin typeface="-apple-system"/>
              </a:rPr>
              <a:t>Each fellowship is fully supported and tailored to help you rebuild skills, confidence, and networks in a flexible, supportive environment.</a:t>
            </a:r>
            <a:br>
              <a:rPr lang="en-GB" sz="2000" b="0" i="0" dirty="0">
                <a:effectLst/>
                <a:latin typeface="-apple-system"/>
              </a:rPr>
            </a:br>
            <a:r>
              <a:rPr lang="en-GB" sz="2000" b="0" i="0" dirty="0">
                <a:effectLst/>
                <a:latin typeface="-apple-system"/>
              </a:rPr>
              <a:t>💡 Ready to find out which one is right for you?</a:t>
            </a:r>
          </a:p>
          <a:p>
            <a:endParaRPr lang="en-GB" sz="2000" dirty="0">
              <a:latin typeface="-apple-system"/>
            </a:endParaRPr>
          </a:p>
          <a:p>
            <a:r>
              <a:rPr lang="en-GB" sz="2000" b="0" i="0" dirty="0">
                <a:effectLst/>
                <a:latin typeface="-apple-system"/>
                <a:hlinkClick r:id="rId4"/>
              </a:rPr>
              <a:t>https://daphnejackson.org/apply/types-of-fellowship/</a:t>
            </a:r>
            <a:endParaRPr lang="en-GB" sz="2000" dirty="0"/>
          </a:p>
        </p:txBody>
      </p:sp>
      <p:pic>
        <p:nvPicPr>
          <p:cNvPr id="6" name="Picture 5">
            <a:extLst>
              <a:ext uri="{FF2B5EF4-FFF2-40B4-BE49-F238E27FC236}">
                <a16:creationId xmlns:a16="http://schemas.microsoft.com/office/drawing/2014/main" id="{C4ACBEBA-4B67-BD35-3B5C-7B0270950088}"/>
              </a:ext>
            </a:extLst>
          </p:cNvPr>
          <p:cNvPicPr>
            <a:picLocks noChangeAspect="1"/>
          </p:cNvPicPr>
          <p:nvPr/>
        </p:nvPicPr>
        <p:blipFill>
          <a:blip r:embed="rId5"/>
          <a:stretch>
            <a:fillRect/>
          </a:stretch>
        </p:blipFill>
        <p:spPr>
          <a:xfrm>
            <a:off x="0" y="0"/>
            <a:ext cx="7710311" cy="896049"/>
          </a:xfrm>
          <a:prstGeom prst="rect">
            <a:avLst/>
          </a:prstGeom>
        </p:spPr>
      </p:pic>
    </p:spTree>
    <p:extLst>
      <p:ext uri="{BB962C8B-B14F-4D97-AF65-F5344CB8AC3E}">
        <p14:creationId xmlns:p14="http://schemas.microsoft.com/office/powerpoint/2010/main" val="3388219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C77193-CD41-4232-92F2-F731A3B8B448}"/>
              </a:ext>
            </a:extLst>
          </p:cNvPr>
          <p:cNvSpPr>
            <a:spLocks noGrp="1"/>
          </p:cNvSpPr>
          <p:nvPr>
            <p:ph type="title"/>
          </p:nvPr>
        </p:nvSpPr>
        <p:spPr>
          <a:xfrm>
            <a:off x="838200" y="556995"/>
            <a:ext cx="10515600" cy="1133693"/>
          </a:xfrm>
        </p:spPr>
        <p:txBody>
          <a:bodyPr>
            <a:normAutofit/>
          </a:bodyPr>
          <a:lstStyle/>
          <a:p>
            <a:r>
              <a:rPr lang="en-US" sz="5200"/>
              <a:t>General points to consider</a:t>
            </a:r>
            <a:endParaRPr lang="en-GB" sz="5200"/>
          </a:p>
        </p:txBody>
      </p:sp>
      <p:pic>
        <p:nvPicPr>
          <p:cNvPr id="4" name="Picture 3" descr="A black and orange rectangle with white text&#10;&#10;AI-generated content may be incorrect.">
            <a:extLst>
              <a:ext uri="{FF2B5EF4-FFF2-40B4-BE49-F238E27FC236}">
                <a16:creationId xmlns:a16="http://schemas.microsoft.com/office/drawing/2014/main" id="{2D1701A9-D387-6D98-3325-682F4EBF4D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graphicFrame>
        <p:nvGraphicFramePr>
          <p:cNvPr id="7" name="Content Placeholder 2">
            <a:extLst>
              <a:ext uri="{FF2B5EF4-FFF2-40B4-BE49-F238E27FC236}">
                <a16:creationId xmlns:a16="http://schemas.microsoft.com/office/drawing/2014/main" id="{A82D3C91-D323-09BE-7043-72F01EF8EE9D}"/>
              </a:ext>
            </a:extLst>
          </p:cNvPr>
          <p:cNvGraphicFramePr>
            <a:graphicFrameLocks noGrp="1"/>
          </p:cNvGraphicFramePr>
          <p:nvPr>
            <p:ph idx="1"/>
            <p:extLst>
              <p:ext uri="{D42A27DB-BD31-4B8C-83A1-F6EECF244321}">
                <p14:modId xmlns:p14="http://schemas.microsoft.com/office/powerpoint/2010/main" val="7286150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22774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158D0-8B75-8D21-2766-19A9B2B817EF}"/>
              </a:ext>
            </a:extLst>
          </p:cNvPr>
          <p:cNvSpPr>
            <a:spLocks noGrp="1"/>
          </p:cNvSpPr>
          <p:nvPr>
            <p:ph type="ctrTitle"/>
          </p:nvPr>
        </p:nvSpPr>
        <p:spPr>
          <a:xfrm>
            <a:off x="638882" y="3577456"/>
            <a:ext cx="10909640" cy="1687814"/>
          </a:xfrm>
        </p:spPr>
        <p:txBody>
          <a:bodyPr anchor="b">
            <a:normAutofit/>
          </a:bodyPr>
          <a:lstStyle/>
          <a:p>
            <a:r>
              <a:rPr lang="en-GB" sz="6600"/>
              <a:t>Questions?</a:t>
            </a:r>
          </a:p>
        </p:txBody>
      </p:sp>
      <p:sp>
        <p:nvSpPr>
          <p:cNvPr id="3" name="Subtitle 2">
            <a:extLst>
              <a:ext uri="{FF2B5EF4-FFF2-40B4-BE49-F238E27FC236}">
                <a16:creationId xmlns:a16="http://schemas.microsoft.com/office/drawing/2014/main" id="{9C673827-B2E6-92AC-8BE2-A193D4B41D3C}"/>
              </a:ext>
            </a:extLst>
          </p:cNvPr>
          <p:cNvSpPr>
            <a:spLocks noGrp="1"/>
          </p:cNvSpPr>
          <p:nvPr>
            <p:ph type="subTitle" idx="1"/>
          </p:nvPr>
        </p:nvSpPr>
        <p:spPr>
          <a:xfrm>
            <a:off x="638881" y="5660607"/>
            <a:ext cx="10909643" cy="552659"/>
          </a:xfrm>
        </p:spPr>
        <p:txBody>
          <a:bodyPr anchor="t">
            <a:normAutofit/>
          </a:bodyPr>
          <a:lstStyle/>
          <a:p>
            <a:endParaRPr lang="en-GB"/>
          </a:p>
        </p:txBody>
      </p:sp>
      <p:pic>
        <p:nvPicPr>
          <p:cNvPr id="5" name="Picture 4" descr="A black and orange rectangle with white text&#10;&#10;AI-generated content may be incorrect.">
            <a:extLst>
              <a:ext uri="{FF2B5EF4-FFF2-40B4-BE49-F238E27FC236}">
                <a16:creationId xmlns:a16="http://schemas.microsoft.com/office/drawing/2014/main" id="{1C079EFC-CCDD-62BC-0F03-5DC089E4EE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3908" y="594259"/>
            <a:ext cx="6439588" cy="2736825"/>
          </a:xfrm>
          <a:prstGeom prst="rect">
            <a:avLst/>
          </a:prstGeom>
        </p:spPr>
      </p:pic>
      <p:sp>
        <p:nvSpPr>
          <p:cNvPr id="12"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4210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nodePh="1">
                                  <p:stCondLst>
                                    <p:cond delay="2000"/>
                                  </p:stCondLst>
                                  <p:endCondLst>
                                    <p:cond evt="begin" delay="0">
                                      <p:tn val="8"/>
                                    </p:cond>
                                  </p:end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F68A65-629B-4FF2-8A6A-7B34910E4CDC}"/>
              </a:ext>
            </a:extLst>
          </p:cNvPr>
          <p:cNvSpPr>
            <a:spLocks noGrp="1"/>
          </p:cNvSpPr>
          <p:nvPr>
            <p:ph type="title"/>
          </p:nvPr>
        </p:nvSpPr>
        <p:spPr>
          <a:xfrm>
            <a:off x="321814" y="425605"/>
            <a:ext cx="11867987" cy="1539963"/>
          </a:xfrm>
        </p:spPr>
        <p:txBody>
          <a:bodyPr anchor="b">
            <a:normAutofit/>
          </a:bodyPr>
          <a:lstStyle/>
          <a:p>
            <a:pPr algn="ctr"/>
            <a:r>
              <a:rPr lang="en-US" sz="4100" dirty="0"/>
              <a:t>What are the costs </a:t>
            </a:r>
            <a:r>
              <a:rPr lang="en-US" sz="4100"/>
              <a:t>of </a:t>
            </a:r>
            <a:r>
              <a:rPr lang="en-US" sz="4100" dirty="0"/>
              <a:t>undertaking a research </a:t>
            </a:r>
            <a:r>
              <a:rPr lang="en-US" sz="4100"/>
              <a:t>degree in the UK?</a:t>
            </a:r>
            <a:endParaRPr lang="en-GB" sz="4100" dirty="0"/>
          </a:p>
        </p:txBody>
      </p:sp>
      <p:graphicFrame>
        <p:nvGraphicFramePr>
          <p:cNvPr id="29" name="Content Placeholder 2">
            <a:extLst>
              <a:ext uri="{FF2B5EF4-FFF2-40B4-BE49-F238E27FC236}">
                <a16:creationId xmlns:a16="http://schemas.microsoft.com/office/drawing/2014/main" id="{B63A6010-A34E-BDFA-1C11-186E7D3A749B}"/>
              </a:ext>
            </a:extLst>
          </p:cNvPr>
          <p:cNvGraphicFramePr>
            <a:graphicFrameLocks noGrp="1"/>
          </p:cNvGraphicFramePr>
          <p:nvPr>
            <p:ph idx="1"/>
            <p:extLst>
              <p:ext uri="{D42A27DB-BD31-4B8C-83A1-F6EECF244321}">
                <p14:modId xmlns:p14="http://schemas.microsoft.com/office/powerpoint/2010/main" val="4136600921"/>
              </p:ext>
            </p:extLst>
          </p:nvPr>
        </p:nvGraphicFramePr>
        <p:xfrm>
          <a:off x="612648" y="2212848"/>
          <a:ext cx="11042092" cy="4096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A black and orange rectangle with white text&#10;&#10;AI-generated content may be incorrect.">
            <a:extLst>
              <a:ext uri="{FF2B5EF4-FFF2-40B4-BE49-F238E27FC236}">
                <a16:creationId xmlns:a16="http://schemas.microsoft.com/office/drawing/2014/main" id="{E4283F24-B3FB-CA8C-582C-35F2BA85613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3078653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6E40E-E497-5114-6F60-6E1AD3CA5180}"/>
              </a:ext>
            </a:extLst>
          </p:cNvPr>
          <p:cNvSpPr>
            <a:spLocks noGrp="1"/>
          </p:cNvSpPr>
          <p:nvPr>
            <p:ph type="title"/>
          </p:nvPr>
        </p:nvSpPr>
        <p:spPr/>
        <p:txBody>
          <a:bodyPr/>
          <a:lstStyle/>
          <a:p>
            <a:pPr algn="r"/>
            <a:r>
              <a:rPr lang="en-GB"/>
              <a:t>Indicative costs for Oxford</a:t>
            </a:r>
            <a:endParaRPr lang="en-US"/>
          </a:p>
        </p:txBody>
      </p:sp>
      <p:pic>
        <p:nvPicPr>
          <p:cNvPr id="4" name="Content Placeholder 3">
            <a:extLst>
              <a:ext uri="{FF2B5EF4-FFF2-40B4-BE49-F238E27FC236}">
                <a16:creationId xmlns:a16="http://schemas.microsoft.com/office/drawing/2014/main" id="{7FD0D712-3A54-C43A-E40C-9A8E7B83F926}"/>
              </a:ext>
            </a:extLst>
          </p:cNvPr>
          <p:cNvPicPr>
            <a:picLocks noGrp="1" noChangeAspect="1"/>
          </p:cNvPicPr>
          <p:nvPr>
            <p:ph idx="1"/>
          </p:nvPr>
        </p:nvPicPr>
        <p:blipFill>
          <a:blip r:embed="rId3"/>
          <a:stretch>
            <a:fillRect/>
          </a:stretch>
        </p:blipFill>
        <p:spPr>
          <a:xfrm>
            <a:off x="838200" y="1837180"/>
            <a:ext cx="10515600" cy="4328228"/>
          </a:xfrm>
          <a:prstGeom prst="rect">
            <a:avLst/>
          </a:prstGeom>
        </p:spPr>
      </p:pic>
      <p:pic>
        <p:nvPicPr>
          <p:cNvPr id="7" name="Picture 6" descr="A black and orange rectangle with white text&#10;&#10;AI-generated content may be incorrect.">
            <a:extLst>
              <a:ext uri="{FF2B5EF4-FFF2-40B4-BE49-F238E27FC236}">
                <a16:creationId xmlns:a16="http://schemas.microsoft.com/office/drawing/2014/main" id="{0EE3FCB8-D2A7-6D14-0586-FFB1613A90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2124109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951922D2-D397-9EA4-A66D-55B0884D1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F4FD7D-124A-567D-1E7B-3C57E1A760E6}"/>
              </a:ext>
            </a:extLst>
          </p:cNvPr>
          <p:cNvSpPr>
            <a:spLocks noGrp="1"/>
          </p:cNvSpPr>
          <p:nvPr>
            <p:ph type="title"/>
          </p:nvPr>
        </p:nvSpPr>
        <p:spPr>
          <a:xfrm>
            <a:off x="143678" y="1475954"/>
            <a:ext cx="3494314" cy="2612250"/>
          </a:xfrm>
        </p:spPr>
        <p:txBody>
          <a:bodyPr anchor="t">
            <a:normAutofit fontScale="90000"/>
          </a:bodyPr>
          <a:lstStyle/>
          <a:p>
            <a:r>
              <a:rPr lang="en-US" b="1" dirty="0"/>
              <a:t>Additional costs for international students</a:t>
            </a:r>
            <a:br>
              <a:rPr lang="en-US" b="1" dirty="0"/>
            </a:br>
            <a:endParaRPr lang="en-GB" dirty="0"/>
          </a:p>
        </p:txBody>
      </p:sp>
      <p:graphicFrame>
        <p:nvGraphicFramePr>
          <p:cNvPr id="26" name="Content Placeholder 2">
            <a:extLst>
              <a:ext uri="{FF2B5EF4-FFF2-40B4-BE49-F238E27FC236}">
                <a16:creationId xmlns:a16="http://schemas.microsoft.com/office/drawing/2014/main" id="{2DC771BF-82AF-94A4-1368-CD830CB25871}"/>
              </a:ext>
            </a:extLst>
          </p:cNvPr>
          <p:cNvGraphicFramePr>
            <a:graphicFrameLocks noGrp="1"/>
          </p:cNvGraphicFramePr>
          <p:nvPr>
            <p:ph idx="1"/>
            <p:extLst>
              <p:ext uri="{D42A27DB-BD31-4B8C-83A1-F6EECF244321}">
                <p14:modId xmlns:p14="http://schemas.microsoft.com/office/powerpoint/2010/main" val="1473126879"/>
              </p:ext>
            </p:extLst>
          </p:nvPr>
        </p:nvGraphicFramePr>
        <p:xfrm>
          <a:off x="3490646" y="0"/>
          <a:ext cx="8701354" cy="6857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descr="A black and orange rectangle with white text&#10;&#10;AI-generated content may be incorrect.">
            <a:extLst>
              <a:ext uri="{FF2B5EF4-FFF2-40B4-BE49-F238E27FC236}">
                <a16:creationId xmlns:a16="http://schemas.microsoft.com/office/drawing/2014/main" id="{F69694FD-769B-E032-CC8E-545D4F2729F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491692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A466FCC-26A6-AD0C-513D-472AAABEC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CCDD83-31BD-4180-ADEC-B74142C94D61}"/>
              </a:ext>
            </a:extLst>
          </p:cNvPr>
          <p:cNvSpPr>
            <a:spLocks noGrp="1"/>
          </p:cNvSpPr>
          <p:nvPr>
            <p:ph type="title"/>
          </p:nvPr>
        </p:nvSpPr>
        <p:spPr>
          <a:xfrm>
            <a:off x="612650" y="1252728"/>
            <a:ext cx="2905613" cy="4768815"/>
          </a:xfrm>
        </p:spPr>
        <p:txBody>
          <a:bodyPr>
            <a:normAutofit/>
          </a:bodyPr>
          <a:lstStyle/>
          <a:p>
            <a:r>
              <a:rPr lang="en-US" sz="4000" b="1"/>
              <a:t>Research costs</a:t>
            </a:r>
            <a:endParaRPr lang="en-GB" sz="4000" b="1"/>
          </a:p>
        </p:txBody>
      </p:sp>
      <p:graphicFrame>
        <p:nvGraphicFramePr>
          <p:cNvPr id="5" name="Content Placeholder 2">
            <a:extLst>
              <a:ext uri="{FF2B5EF4-FFF2-40B4-BE49-F238E27FC236}">
                <a16:creationId xmlns:a16="http://schemas.microsoft.com/office/drawing/2014/main" id="{2C511CE8-4C00-A872-B749-ABBB1AC360EC}"/>
              </a:ext>
            </a:extLst>
          </p:cNvPr>
          <p:cNvGraphicFramePr>
            <a:graphicFrameLocks noGrp="1"/>
          </p:cNvGraphicFramePr>
          <p:nvPr>
            <p:ph idx="1"/>
            <p:extLst>
              <p:ext uri="{D42A27DB-BD31-4B8C-83A1-F6EECF244321}">
                <p14:modId xmlns:p14="http://schemas.microsoft.com/office/powerpoint/2010/main" val="3294872509"/>
              </p:ext>
            </p:extLst>
          </p:nvPr>
        </p:nvGraphicFramePr>
        <p:xfrm>
          <a:off x="4021483" y="-1"/>
          <a:ext cx="7536203" cy="6857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A black and orange rectangle with white text&#10;&#10;AI-generated content may be incorrect.">
            <a:extLst>
              <a:ext uri="{FF2B5EF4-FFF2-40B4-BE49-F238E27FC236}">
                <a16:creationId xmlns:a16="http://schemas.microsoft.com/office/drawing/2014/main" id="{005A8774-FE4F-F072-E81C-55CD1DAF140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3391263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63D5C5-F72E-160C-30FD-1BF6CDD3DB46}"/>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5100" kern="1200">
                <a:latin typeface="+mj-lt"/>
                <a:ea typeface="+mj-ea"/>
                <a:cs typeface="+mj-cs"/>
              </a:rPr>
              <a:t>How can you </a:t>
            </a:r>
            <a:r>
              <a:rPr lang="en-US" sz="5100"/>
              <a:t>meet these costs</a:t>
            </a:r>
            <a:r>
              <a:rPr lang="en-US" sz="5100" kern="1200" dirty="0">
                <a:latin typeface="+mj-lt"/>
                <a:ea typeface="+mj-ea"/>
                <a:cs typeface="+mj-cs"/>
              </a:rPr>
              <a:t>?</a:t>
            </a:r>
          </a:p>
        </p:txBody>
      </p:sp>
      <p:sp>
        <p:nvSpPr>
          <p:cNvPr id="43"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ack and orange rectangle with white text&#10;&#10;AI-generated content may be incorrect.">
            <a:extLst>
              <a:ext uri="{FF2B5EF4-FFF2-40B4-BE49-F238E27FC236}">
                <a16:creationId xmlns:a16="http://schemas.microsoft.com/office/drawing/2014/main" id="{4C6CF3C4-B1F6-2100-9335-1AB033CC0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5238" y="2633472"/>
            <a:ext cx="8438475" cy="3586353"/>
          </a:xfrm>
          <a:prstGeom prst="rect">
            <a:avLst/>
          </a:prstGeom>
        </p:spPr>
      </p:pic>
    </p:spTree>
    <p:extLst>
      <p:ext uri="{BB962C8B-B14F-4D97-AF65-F5344CB8AC3E}">
        <p14:creationId xmlns:p14="http://schemas.microsoft.com/office/powerpoint/2010/main" val="3454091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F705C-2D19-E6DD-1D43-CE5DAAE8B4BB}"/>
              </a:ext>
            </a:extLst>
          </p:cNvPr>
          <p:cNvSpPr>
            <a:spLocks noGrp="1"/>
          </p:cNvSpPr>
          <p:nvPr>
            <p:ph type="title"/>
          </p:nvPr>
        </p:nvSpPr>
        <p:spPr/>
        <p:txBody>
          <a:bodyPr/>
          <a:lstStyle/>
          <a:p>
            <a:br>
              <a:rPr lang="en-GB" dirty="0"/>
            </a:br>
            <a:endParaRPr lang="en-GB" dirty="0"/>
          </a:p>
        </p:txBody>
      </p:sp>
      <p:pic>
        <p:nvPicPr>
          <p:cNvPr id="5" name="Picture 4">
            <a:extLst>
              <a:ext uri="{FF2B5EF4-FFF2-40B4-BE49-F238E27FC236}">
                <a16:creationId xmlns:a16="http://schemas.microsoft.com/office/drawing/2014/main" id="{1BB3704F-CB48-0A0D-CF60-70C8A1F34E63}"/>
              </a:ext>
            </a:extLst>
          </p:cNvPr>
          <p:cNvPicPr>
            <a:picLocks noChangeAspect="1"/>
          </p:cNvPicPr>
          <p:nvPr/>
        </p:nvPicPr>
        <p:blipFill>
          <a:blip r:embed="rId3"/>
          <a:stretch>
            <a:fillRect/>
          </a:stretch>
        </p:blipFill>
        <p:spPr>
          <a:xfrm>
            <a:off x="433564" y="1936800"/>
            <a:ext cx="9331258" cy="3971525"/>
          </a:xfrm>
          <a:prstGeom prst="rect">
            <a:avLst/>
          </a:prstGeom>
        </p:spPr>
      </p:pic>
      <p:pic>
        <p:nvPicPr>
          <p:cNvPr id="12" name="Picture 11">
            <a:extLst>
              <a:ext uri="{FF2B5EF4-FFF2-40B4-BE49-F238E27FC236}">
                <a16:creationId xmlns:a16="http://schemas.microsoft.com/office/drawing/2014/main" id="{13C0D8C6-D66A-0D9B-8B3D-5DF715981B43}"/>
              </a:ext>
            </a:extLst>
          </p:cNvPr>
          <p:cNvPicPr>
            <a:picLocks noChangeAspect="1"/>
          </p:cNvPicPr>
          <p:nvPr/>
        </p:nvPicPr>
        <p:blipFill>
          <a:blip r:embed="rId4"/>
          <a:stretch>
            <a:fillRect/>
          </a:stretch>
        </p:blipFill>
        <p:spPr>
          <a:xfrm>
            <a:off x="6754526" y="2886475"/>
            <a:ext cx="5437474" cy="3971525"/>
          </a:xfrm>
          <a:prstGeom prst="rect">
            <a:avLst/>
          </a:prstGeom>
        </p:spPr>
      </p:pic>
      <p:sp>
        <p:nvSpPr>
          <p:cNvPr id="13" name="TextBox 12">
            <a:extLst>
              <a:ext uri="{FF2B5EF4-FFF2-40B4-BE49-F238E27FC236}">
                <a16:creationId xmlns:a16="http://schemas.microsoft.com/office/drawing/2014/main" id="{EE948441-2DFE-4A9A-5ED1-4B5C68E33FF5}"/>
              </a:ext>
            </a:extLst>
          </p:cNvPr>
          <p:cNvSpPr txBox="1"/>
          <p:nvPr/>
        </p:nvSpPr>
        <p:spPr>
          <a:xfrm>
            <a:off x="635177" y="705694"/>
            <a:ext cx="10921644" cy="1231106"/>
          </a:xfrm>
          <a:prstGeom prst="rect">
            <a:avLst/>
          </a:prstGeom>
          <a:noFill/>
        </p:spPr>
        <p:txBody>
          <a:bodyPr wrap="none" rtlCol="0">
            <a:spAutoFit/>
          </a:bodyPr>
          <a:lstStyle/>
          <a:p>
            <a:endParaRPr lang="en-GB" sz="2000" u="sng" dirty="0">
              <a:hlinkClick r:id="rId5">
                <a:extLst>
                  <a:ext uri="{A12FA001-AC4F-418D-AE19-62706E023703}">
                    <ahyp:hlinkClr xmlns:ahyp="http://schemas.microsoft.com/office/drawing/2018/hyperlinkcolor" val="tx"/>
                  </a:ext>
                </a:extLst>
              </a:hlinkClick>
            </a:endParaRPr>
          </a:p>
          <a:p>
            <a:r>
              <a:rPr lang="en-GB" dirty="0">
                <a:solidFill>
                  <a:srgbClr val="467886"/>
                </a:solidFill>
                <a:hlinkClick r:id="rId5">
                  <a:extLst>
                    <a:ext uri="{A12FA001-AC4F-418D-AE19-62706E023703}">
                      <ahyp:hlinkClr xmlns:ahyp="http://schemas.microsoft.com/office/drawing/2018/hyperlinkcolor" val="tx"/>
                    </a:ext>
                  </a:extLst>
                </a:hlinkClick>
              </a:rPr>
              <a:t>https://www.ukri.org/what-we-do/developing-people-and-skills/bbsrc/doctoral-training/</a:t>
            </a:r>
            <a:endParaRPr lang="en-GB" dirty="0"/>
          </a:p>
          <a:p>
            <a:r>
              <a:rPr lang="en-GB" dirty="0">
                <a:hlinkClick r:id="rId6"/>
              </a:rPr>
              <a:t>https://www.ukri.org/what-we-do/developing-people-and-skills/nerc/nerc-studentships/responsive-training/</a:t>
            </a:r>
            <a:endParaRPr lang="en-GB" dirty="0"/>
          </a:p>
          <a:p>
            <a:endParaRPr lang="en-GB" dirty="0"/>
          </a:p>
        </p:txBody>
      </p:sp>
      <p:sp>
        <p:nvSpPr>
          <p:cNvPr id="14" name="TextBox 13">
            <a:extLst>
              <a:ext uri="{FF2B5EF4-FFF2-40B4-BE49-F238E27FC236}">
                <a16:creationId xmlns:a16="http://schemas.microsoft.com/office/drawing/2014/main" id="{B28EDFBE-3B3B-20D2-6EC5-797C94371338}"/>
              </a:ext>
            </a:extLst>
          </p:cNvPr>
          <p:cNvSpPr txBox="1"/>
          <p:nvPr/>
        </p:nvSpPr>
        <p:spPr>
          <a:xfrm>
            <a:off x="2151939" y="242660"/>
            <a:ext cx="8638327" cy="707886"/>
          </a:xfrm>
          <a:prstGeom prst="rect">
            <a:avLst/>
          </a:prstGeom>
          <a:noFill/>
        </p:spPr>
        <p:txBody>
          <a:bodyPr wrap="none" lIns="91440" tIns="45720" rIns="91440" bIns="45720" rtlCol="0" anchor="t">
            <a:spAutoFit/>
          </a:bodyPr>
          <a:lstStyle/>
          <a:p>
            <a:pPr marL="742950" indent="-742950">
              <a:buAutoNum type="arabicPeriod"/>
            </a:pPr>
            <a:r>
              <a:rPr lang="en-GB" sz="4000"/>
              <a:t>UK Research and Innovation (UKRI)</a:t>
            </a:r>
            <a:endParaRPr lang="en-US"/>
          </a:p>
        </p:txBody>
      </p:sp>
      <p:pic>
        <p:nvPicPr>
          <p:cNvPr id="3" name="Picture 2" descr="A black and orange rectangle with white text&#10;&#10;AI-generated content may be incorrect.">
            <a:extLst>
              <a:ext uri="{FF2B5EF4-FFF2-40B4-BE49-F238E27FC236}">
                <a16:creationId xmlns:a16="http://schemas.microsoft.com/office/drawing/2014/main" id="{F19D7CDD-3BE8-6D25-EF6B-5E6274AECA2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268135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0DC1B0-7E1A-BD02-3F93-19E6B1B75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7DCFF7-72A2-49A5-8840-D5F84414113D}"/>
              </a:ext>
            </a:extLst>
          </p:cNvPr>
          <p:cNvSpPr>
            <a:spLocks noGrp="1"/>
          </p:cNvSpPr>
          <p:nvPr>
            <p:ph type="title"/>
          </p:nvPr>
        </p:nvSpPr>
        <p:spPr>
          <a:xfrm>
            <a:off x="180623" y="717971"/>
            <a:ext cx="3493008" cy="5788152"/>
          </a:xfrm>
        </p:spPr>
        <p:txBody>
          <a:bodyPr anchor="ctr">
            <a:normAutofit/>
          </a:bodyPr>
          <a:lstStyle/>
          <a:p>
            <a:r>
              <a:rPr lang="en-US" sz="4000"/>
              <a:t>2. Bursaries and </a:t>
            </a:r>
            <a:r>
              <a:rPr lang="en-US" sz="4000" dirty="0"/>
              <a:t>Scholarships</a:t>
            </a:r>
            <a:br>
              <a:rPr lang="en-US" sz="4000" dirty="0"/>
            </a:br>
            <a:br>
              <a:rPr lang="en-US" sz="4000" dirty="0"/>
            </a:br>
            <a:r>
              <a:rPr lang="en-US" sz="2800" dirty="0"/>
              <a:t>May wholly or partially cover fees and stipend for Masters and Doctoral degrees</a:t>
            </a:r>
            <a:br>
              <a:rPr lang="en-US" sz="1600" dirty="0"/>
            </a:br>
            <a:endParaRPr lang="en-GB" sz="4000" dirty="0"/>
          </a:p>
        </p:txBody>
      </p:sp>
      <p:graphicFrame>
        <p:nvGraphicFramePr>
          <p:cNvPr id="7" name="Content Placeholder 2">
            <a:extLst>
              <a:ext uri="{FF2B5EF4-FFF2-40B4-BE49-F238E27FC236}">
                <a16:creationId xmlns:a16="http://schemas.microsoft.com/office/drawing/2014/main" id="{E6EE0591-45E3-54E3-D78A-E5F217A104F5}"/>
              </a:ext>
            </a:extLst>
          </p:cNvPr>
          <p:cNvGraphicFramePr>
            <a:graphicFrameLocks noGrp="1"/>
          </p:cNvGraphicFramePr>
          <p:nvPr>
            <p:ph idx="1"/>
            <p:extLst>
              <p:ext uri="{D42A27DB-BD31-4B8C-83A1-F6EECF244321}">
                <p14:modId xmlns:p14="http://schemas.microsoft.com/office/powerpoint/2010/main" val="596708185"/>
              </p:ext>
            </p:extLst>
          </p:nvPr>
        </p:nvGraphicFramePr>
        <p:xfrm>
          <a:off x="3964778" y="0"/>
          <a:ext cx="8046599"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descr="A black and orange rectangle with white text&#10;&#10;AI-generated content may be incorrect.">
            <a:extLst>
              <a:ext uri="{FF2B5EF4-FFF2-40B4-BE49-F238E27FC236}">
                <a16:creationId xmlns:a16="http://schemas.microsoft.com/office/drawing/2014/main" id="{D8FCB3FF-9B2F-6BF2-3131-F78EF9837E6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389273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00DC1B0-7E1A-BD02-3F93-19E6B1B75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E4E047-E62B-C32F-4333-E1BCAE706D04}"/>
              </a:ext>
            </a:extLst>
          </p:cNvPr>
          <p:cNvSpPr>
            <a:spLocks noGrp="1"/>
          </p:cNvSpPr>
          <p:nvPr>
            <p:ph type="title"/>
          </p:nvPr>
        </p:nvSpPr>
        <p:spPr>
          <a:xfrm>
            <a:off x="612649" y="548638"/>
            <a:ext cx="3493008" cy="5788152"/>
          </a:xfrm>
        </p:spPr>
        <p:txBody>
          <a:bodyPr anchor="ctr">
            <a:normAutofit/>
          </a:bodyPr>
          <a:lstStyle/>
          <a:p>
            <a:r>
              <a:rPr lang="en-GB" sz="4000"/>
              <a:t>3. Employer Funding</a:t>
            </a:r>
          </a:p>
        </p:txBody>
      </p:sp>
      <p:graphicFrame>
        <p:nvGraphicFramePr>
          <p:cNvPr id="7" name="Content Placeholder 2">
            <a:extLst>
              <a:ext uri="{FF2B5EF4-FFF2-40B4-BE49-F238E27FC236}">
                <a16:creationId xmlns:a16="http://schemas.microsoft.com/office/drawing/2014/main" id="{D7F35BA4-FCAA-0033-6B4D-6D850ED0B4FC}"/>
              </a:ext>
            </a:extLst>
          </p:cNvPr>
          <p:cNvGraphicFramePr>
            <a:graphicFrameLocks noGrp="1"/>
          </p:cNvGraphicFramePr>
          <p:nvPr>
            <p:ph idx="1"/>
            <p:extLst>
              <p:ext uri="{D42A27DB-BD31-4B8C-83A1-F6EECF244321}">
                <p14:modId xmlns:p14="http://schemas.microsoft.com/office/powerpoint/2010/main" val="1456203735"/>
              </p:ext>
            </p:extLst>
          </p:nvPr>
        </p:nvGraphicFramePr>
        <p:xfrm>
          <a:off x="3287446" y="661529"/>
          <a:ext cx="8904554" cy="5786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A black and orange rectangle with white text&#10;&#10;AI-generated content may be incorrect.">
            <a:extLst>
              <a:ext uri="{FF2B5EF4-FFF2-40B4-BE49-F238E27FC236}">
                <a16:creationId xmlns:a16="http://schemas.microsoft.com/office/drawing/2014/main" id="{15500CD1-AAB4-B188-4763-015A2582A43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1"/>
            <a:ext cx="1998133" cy="849683"/>
          </a:xfrm>
          <a:prstGeom prst="rect">
            <a:avLst/>
          </a:prstGeom>
        </p:spPr>
      </p:pic>
    </p:spTree>
    <p:extLst>
      <p:ext uri="{BB962C8B-B14F-4D97-AF65-F5344CB8AC3E}">
        <p14:creationId xmlns:p14="http://schemas.microsoft.com/office/powerpoint/2010/main" val="1904543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034300b-44c8-4bbf-b7ab-29365774483e">
      <Terms xmlns="http://schemas.microsoft.com/office/infopath/2007/PartnerControls"/>
    </lcf76f155ced4ddcb4097134ff3c332f>
    <TaxCatchAll xmlns="a705d0dc-fd3d-4d5b-b663-3dc127b9153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24BE58F99AF3D4EA00CA95C54678E66" ma:contentTypeVersion="12" ma:contentTypeDescription="Create a new document." ma:contentTypeScope="" ma:versionID="89a66b9b8182a895db43a2fdc4f5ca3e">
  <xsd:schema xmlns:xsd="http://www.w3.org/2001/XMLSchema" xmlns:xs="http://www.w3.org/2001/XMLSchema" xmlns:p="http://schemas.microsoft.com/office/2006/metadata/properties" xmlns:ns2="4034300b-44c8-4bbf-b7ab-29365774483e" xmlns:ns3="a705d0dc-fd3d-4d5b-b663-3dc127b9153e" targetNamespace="http://schemas.microsoft.com/office/2006/metadata/properties" ma:root="true" ma:fieldsID="ee84ae65ef72444aa347eb747ae74712" ns2:_="" ns3:_="">
    <xsd:import namespace="4034300b-44c8-4bbf-b7ab-29365774483e"/>
    <xsd:import namespace="a705d0dc-fd3d-4d5b-b663-3dc127b915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34300b-44c8-4bbf-b7ab-2936577448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05d0dc-fd3d-4d5b-b663-3dc127b9153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6c20421-b65c-459e-9762-da60316f00cf}" ma:internalName="TaxCatchAll" ma:showField="CatchAllData" ma:web="a705d0dc-fd3d-4d5b-b663-3dc127b915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853A42-B937-42CF-B477-9C58C8C1F0EE}">
  <ds:schemaRefs>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elements/1.1/"/>
    <ds:schemaRef ds:uri="6142defd-b688-4af0-b337-36490653da1b"/>
    <ds:schemaRef ds:uri="de02de9e-65c3-44da-979c-521a4e9ab079"/>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E1A054C8-E01D-417D-8B6D-18D9726901A4}">
  <ds:schemaRefs>
    <ds:schemaRef ds:uri="http://schemas.microsoft.com/sharepoint/v3/contenttype/forms"/>
  </ds:schemaRefs>
</ds:datastoreItem>
</file>

<file path=customXml/itemProps3.xml><?xml version="1.0" encoding="utf-8"?>
<ds:datastoreItem xmlns:ds="http://schemas.openxmlformats.org/officeDocument/2006/customXml" ds:itemID="{3640680A-7164-4622-A1C4-4E2380056C43}"/>
</file>

<file path=docProps/app.xml><?xml version="1.0" encoding="utf-8"?>
<Properties xmlns="http://schemas.openxmlformats.org/officeDocument/2006/extended-properties" xmlns:vt="http://schemas.openxmlformats.org/officeDocument/2006/docPropsVTypes">
  <TotalTime>2054</TotalTime>
  <Words>2575</Words>
  <Application>Microsoft Office PowerPoint</Application>
  <PresentationFormat>Widescreen</PresentationFormat>
  <Paragraphs>128</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-apple-system</vt:lpstr>
      <vt:lpstr>Aptos</vt:lpstr>
      <vt:lpstr>Aptos Display</vt:lpstr>
      <vt:lpstr>Arial</vt:lpstr>
      <vt:lpstr>Calibri</vt:lpstr>
      <vt:lpstr>Office Theme</vt:lpstr>
      <vt:lpstr>Funding a PhD or Masters</vt:lpstr>
      <vt:lpstr>What are the costs of undertaking a research degree in the UK?</vt:lpstr>
      <vt:lpstr>Indicative costs for Oxford</vt:lpstr>
      <vt:lpstr>Additional costs for international students </vt:lpstr>
      <vt:lpstr>Research costs</vt:lpstr>
      <vt:lpstr>How can you meet these costs?</vt:lpstr>
      <vt:lpstr> </vt:lpstr>
      <vt:lpstr>2. Bursaries and Scholarships  May wholly or partially cover fees and stipend for Masters and Doctoral degrees </vt:lpstr>
      <vt:lpstr>3. Employer Funding</vt:lpstr>
      <vt:lpstr>4. Grants and supervisor/project-linked funding</vt:lpstr>
      <vt:lpstr>5. Student Loans</vt:lpstr>
      <vt:lpstr>Daphne Jackson Trust</vt:lpstr>
      <vt:lpstr>General points to consider</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Funding a PhD or Masters</dc:title>
  <dc:creator>Victoria Forth</dc:creator>
  <cp:lastModifiedBy>Victoria Forth</cp:lastModifiedBy>
  <cp:revision>204</cp:revision>
  <dcterms:created xsi:type="dcterms:W3CDTF">2025-06-09T11:26:43Z</dcterms:created>
  <dcterms:modified xsi:type="dcterms:W3CDTF">2026-05-15T11:30:36Z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0x010100624BE58F99AF3D4EA00CA95C54678E66</vt:lpwstr>
  </property>
  <property fmtid="{D5CDD505-2E9C-101B-9397-08002B2CF9AE}" pid="3" name="MediaServiceImageTags">
    <vt:lpwstr/>
  </property>
</Properties>
</file>