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845" r:id="rId3"/>
    <p:sldId id="901" r:id="rId4"/>
    <p:sldId id="256" r:id="rId5"/>
    <p:sldId id="361" r:id="rId6"/>
    <p:sldId id="259" r:id="rId7"/>
    <p:sldId id="912" r:id="rId8"/>
    <p:sldId id="262" r:id="rId9"/>
    <p:sldId id="722" r:id="rId10"/>
    <p:sldId id="359" r:id="rId11"/>
    <p:sldId id="260" r:id="rId12"/>
    <p:sldId id="261" r:id="rId13"/>
    <p:sldId id="377" r:id="rId14"/>
    <p:sldId id="376" r:id="rId15"/>
    <p:sldId id="882" r:id="rId16"/>
    <p:sldId id="870" r:id="rId17"/>
    <p:sldId id="871" r:id="rId18"/>
    <p:sldId id="723" r:id="rId19"/>
    <p:sldId id="907" r:id="rId20"/>
    <p:sldId id="906" r:id="rId21"/>
    <p:sldId id="908" r:id="rId22"/>
    <p:sldId id="872" r:id="rId23"/>
    <p:sldId id="873" r:id="rId24"/>
    <p:sldId id="874" r:id="rId25"/>
    <p:sldId id="875" r:id="rId26"/>
    <p:sldId id="881" r:id="rId27"/>
    <p:sldId id="876" r:id="rId28"/>
    <p:sldId id="877" r:id="rId29"/>
    <p:sldId id="853" r:id="rId30"/>
    <p:sldId id="499" r:id="rId31"/>
    <p:sldId id="812" r:id="rId32"/>
    <p:sldId id="869" r:id="rId33"/>
    <p:sldId id="879" r:id="rId34"/>
    <p:sldId id="880" r:id="rId35"/>
    <p:sldId id="280" r:id="rId36"/>
    <p:sldId id="913" r:id="rId37"/>
    <p:sldId id="900" r:id="rId38"/>
    <p:sldId id="914" r:id="rId39"/>
    <p:sldId id="883" r:id="rId40"/>
    <p:sldId id="887" r:id="rId41"/>
    <p:sldId id="884" r:id="rId42"/>
    <p:sldId id="885" r:id="rId43"/>
    <p:sldId id="886" r:id="rId44"/>
    <p:sldId id="889" r:id="rId45"/>
    <p:sldId id="916" r:id="rId46"/>
    <p:sldId id="917" r:id="rId47"/>
    <p:sldId id="890" r:id="rId48"/>
    <p:sldId id="891" r:id="rId49"/>
    <p:sldId id="892" r:id="rId50"/>
    <p:sldId id="915" r:id="rId51"/>
    <p:sldId id="897" r:id="rId52"/>
    <p:sldId id="893" r:id="rId53"/>
    <p:sldId id="894" r:id="rId54"/>
    <p:sldId id="315" r:id="rId55"/>
    <p:sldId id="316" r:id="rId56"/>
    <p:sldId id="317" r:id="rId57"/>
    <p:sldId id="895" r:id="rId58"/>
    <p:sldId id="896" r:id="rId59"/>
    <p:sldId id="898" r:id="rId60"/>
    <p:sldId id="283" r:id="rId61"/>
    <p:sldId id="284" r:id="rId62"/>
    <p:sldId id="285" r:id="rId63"/>
    <p:sldId id="263" r:id="rId64"/>
    <p:sldId id="271" r:id="rId65"/>
    <p:sldId id="903" r:id="rId66"/>
    <p:sldId id="267" r:id="rId67"/>
    <p:sldId id="910" r:id="rId68"/>
    <p:sldId id="902" r:id="rId69"/>
    <p:sldId id="909" r:id="rId70"/>
    <p:sldId id="276" r:id="rId71"/>
    <p:sldId id="330" r:id="rId72"/>
    <p:sldId id="904" r:id="rId73"/>
    <p:sldId id="905" r:id="rId74"/>
    <p:sldId id="26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il Preston" initials="GP" lastIdx="1" clrIdx="0">
    <p:extLst>
      <p:ext uri="{19B8F6BF-5375-455C-9EA6-DF929625EA0E}">
        <p15:presenceInfo xmlns:p15="http://schemas.microsoft.com/office/powerpoint/2012/main" userId="S::dops0112@ox.ac.uk::1afe5ca8-ff9f-4e3d-bd71-9484f939e4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9BB39A-47C4-48A0-B14C-1DF4656018E6}" v="28" dt="2026-05-14T17:03:32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99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ustomXml" Target="../customXml/item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85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86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il Preston" userId="1afe5ca8-ff9f-4e3d-bd71-9484f939e47c" providerId="ADAL" clId="{A3FD94C5-D727-477F-BE72-7B8A27E04E4A}"/>
    <pc:docChg chg="custSel modSld">
      <pc:chgData name="Gail Preston" userId="1afe5ca8-ff9f-4e3d-bd71-9484f939e47c" providerId="ADAL" clId="{A3FD94C5-D727-477F-BE72-7B8A27E04E4A}" dt="2026-05-14T17:30:59.874" v="332" actId="1076"/>
      <pc:docMkLst>
        <pc:docMk/>
      </pc:docMkLst>
      <pc:sldChg chg="modSp mod">
        <pc:chgData name="Gail Preston" userId="1afe5ca8-ff9f-4e3d-bd71-9484f939e47c" providerId="ADAL" clId="{A3FD94C5-D727-477F-BE72-7B8A27E04E4A}" dt="2026-05-14T17:02:42.319" v="257" actId="20577"/>
        <pc:sldMkLst>
          <pc:docMk/>
          <pc:sldMk cId="1828289317" sldId="723"/>
        </pc:sldMkLst>
        <pc:spChg chg="mod">
          <ac:chgData name="Gail Preston" userId="1afe5ca8-ff9f-4e3d-bd71-9484f939e47c" providerId="ADAL" clId="{A3FD94C5-D727-477F-BE72-7B8A27E04E4A}" dt="2026-05-14T17:02:42.319" v="257" actId="20577"/>
          <ac:spMkLst>
            <pc:docMk/>
            <pc:sldMk cId="1828289317" sldId="723"/>
            <ac:spMk id="2" creationId="{6276B39A-AF1D-4B5E-867E-1CDF9FCAD2B3}"/>
          </ac:spMkLst>
        </pc:spChg>
      </pc:sldChg>
      <pc:sldChg chg="modSp mod">
        <pc:chgData name="Gail Preston" userId="1afe5ca8-ff9f-4e3d-bd71-9484f939e47c" providerId="ADAL" clId="{A3FD94C5-D727-477F-BE72-7B8A27E04E4A}" dt="2026-05-14T17:03:11.921" v="270" actId="20577"/>
        <pc:sldMkLst>
          <pc:docMk/>
          <pc:sldMk cId="2925718563" sldId="873"/>
        </pc:sldMkLst>
        <pc:spChg chg="mod">
          <ac:chgData name="Gail Preston" userId="1afe5ca8-ff9f-4e3d-bd71-9484f939e47c" providerId="ADAL" clId="{A3FD94C5-D727-477F-BE72-7B8A27E04E4A}" dt="2026-05-14T17:03:11.921" v="270" actId="20577"/>
          <ac:spMkLst>
            <pc:docMk/>
            <pc:sldMk cId="2925718563" sldId="873"/>
            <ac:spMk id="2" creationId="{53BE433A-4396-49F0-9AFD-B5993E9FBF05}"/>
          </ac:spMkLst>
        </pc:spChg>
      </pc:sldChg>
      <pc:sldChg chg="modSp">
        <pc:chgData name="Gail Preston" userId="1afe5ca8-ff9f-4e3d-bd71-9484f939e47c" providerId="ADAL" clId="{A3FD94C5-D727-477F-BE72-7B8A27E04E4A}" dt="2026-05-14T17:03:32.414" v="298" actId="20577"/>
        <pc:sldMkLst>
          <pc:docMk/>
          <pc:sldMk cId="1516737553" sldId="874"/>
        </pc:sldMkLst>
        <pc:spChg chg="mod">
          <ac:chgData name="Gail Preston" userId="1afe5ca8-ff9f-4e3d-bd71-9484f939e47c" providerId="ADAL" clId="{A3FD94C5-D727-477F-BE72-7B8A27E04E4A}" dt="2026-05-14T17:03:32.414" v="298" actId="20577"/>
          <ac:spMkLst>
            <pc:docMk/>
            <pc:sldMk cId="1516737553" sldId="874"/>
            <ac:spMk id="4" creationId="{DE3712A1-9928-448E-8745-4F8F873D7C16}"/>
          </ac:spMkLst>
        </pc:spChg>
      </pc:sldChg>
      <pc:sldChg chg="modSp mod">
        <pc:chgData name="Gail Preston" userId="1afe5ca8-ff9f-4e3d-bd71-9484f939e47c" providerId="ADAL" clId="{A3FD94C5-D727-477F-BE72-7B8A27E04E4A}" dt="2026-05-14T17:03:58.655" v="326" actId="20577"/>
        <pc:sldMkLst>
          <pc:docMk/>
          <pc:sldMk cId="3930799731" sldId="876"/>
        </pc:sldMkLst>
        <pc:spChg chg="mod">
          <ac:chgData name="Gail Preston" userId="1afe5ca8-ff9f-4e3d-bd71-9484f939e47c" providerId="ADAL" clId="{A3FD94C5-D727-477F-BE72-7B8A27E04E4A}" dt="2026-05-14T17:03:58.655" v="326" actId="20577"/>
          <ac:spMkLst>
            <pc:docMk/>
            <pc:sldMk cId="3930799731" sldId="876"/>
            <ac:spMk id="3" creationId="{2A768576-40B5-48EA-9463-0FA058BC2BA2}"/>
          </ac:spMkLst>
        </pc:spChg>
      </pc:sldChg>
      <pc:sldChg chg="modSp mod">
        <pc:chgData name="Gail Preston" userId="1afe5ca8-ff9f-4e3d-bd71-9484f939e47c" providerId="ADAL" clId="{A3FD94C5-D727-477F-BE72-7B8A27E04E4A}" dt="2026-05-14T17:02:14.299" v="232" actId="20577"/>
        <pc:sldMkLst>
          <pc:docMk/>
          <pc:sldMk cId="525670012" sldId="882"/>
        </pc:sldMkLst>
        <pc:spChg chg="mod">
          <ac:chgData name="Gail Preston" userId="1afe5ca8-ff9f-4e3d-bd71-9484f939e47c" providerId="ADAL" clId="{A3FD94C5-D727-477F-BE72-7B8A27E04E4A}" dt="2026-05-14T17:02:14.299" v="232" actId="20577"/>
          <ac:spMkLst>
            <pc:docMk/>
            <pc:sldMk cId="525670012" sldId="882"/>
            <ac:spMk id="3" creationId="{8399628D-1601-4738-96D8-2F626D9E8249}"/>
          </ac:spMkLst>
        </pc:spChg>
      </pc:sldChg>
      <pc:sldChg chg="modSp mod">
        <pc:chgData name="Gail Preston" userId="1afe5ca8-ff9f-4e3d-bd71-9484f939e47c" providerId="ADAL" clId="{A3FD94C5-D727-477F-BE72-7B8A27E04E4A}" dt="2026-05-14T17:01:13.942" v="209" actId="1037"/>
        <pc:sldMkLst>
          <pc:docMk/>
          <pc:sldMk cId="1498770621" sldId="901"/>
        </pc:sldMkLst>
        <pc:spChg chg="mod">
          <ac:chgData name="Gail Preston" userId="1afe5ca8-ff9f-4e3d-bd71-9484f939e47c" providerId="ADAL" clId="{A3FD94C5-D727-477F-BE72-7B8A27E04E4A}" dt="2026-05-14T17:01:06.959" v="185" actId="1076"/>
          <ac:spMkLst>
            <pc:docMk/>
            <pc:sldMk cId="1498770621" sldId="901"/>
            <ac:spMk id="2" creationId="{8F23B9E7-AB28-D7BF-725C-41BE76B06E10}"/>
          </ac:spMkLst>
        </pc:spChg>
        <pc:spChg chg="mod">
          <ac:chgData name="Gail Preston" userId="1afe5ca8-ff9f-4e3d-bd71-9484f939e47c" providerId="ADAL" clId="{A3FD94C5-D727-477F-BE72-7B8A27E04E4A}" dt="2026-05-14T16:59:47.581" v="126" actId="20577"/>
          <ac:spMkLst>
            <pc:docMk/>
            <pc:sldMk cId="1498770621" sldId="901"/>
            <ac:spMk id="5" creationId="{4E930669-981B-4D19-BFBA-0FE4DF2D5518}"/>
          </ac:spMkLst>
        </pc:spChg>
        <pc:spChg chg="mod">
          <ac:chgData name="Gail Preston" userId="1afe5ca8-ff9f-4e3d-bd71-9484f939e47c" providerId="ADAL" clId="{A3FD94C5-D727-477F-BE72-7B8A27E04E4A}" dt="2026-05-14T17:01:13.942" v="209" actId="1037"/>
          <ac:spMkLst>
            <pc:docMk/>
            <pc:sldMk cId="1498770621" sldId="901"/>
            <ac:spMk id="11" creationId="{2E1B7C38-4B2E-445D-94D0-5E74D2D951E9}"/>
          </ac:spMkLst>
        </pc:spChg>
      </pc:sldChg>
      <pc:sldChg chg="addSp modSp mod">
        <pc:chgData name="Gail Preston" userId="1afe5ca8-ff9f-4e3d-bd71-9484f939e47c" providerId="ADAL" clId="{A3FD94C5-D727-477F-BE72-7B8A27E04E4A}" dt="2026-05-14T17:30:59.874" v="332" actId="1076"/>
        <pc:sldMkLst>
          <pc:docMk/>
          <pc:sldMk cId="1165368253" sldId="911"/>
        </pc:sldMkLst>
        <pc:spChg chg="mod">
          <ac:chgData name="Gail Preston" userId="1afe5ca8-ff9f-4e3d-bd71-9484f939e47c" providerId="ADAL" clId="{A3FD94C5-D727-477F-BE72-7B8A27E04E4A}" dt="2026-05-14T17:30:47.445" v="327" actId="14100"/>
          <ac:spMkLst>
            <pc:docMk/>
            <pc:sldMk cId="1165368253" sldId="911"/>
            <ac:spMk id="3" creationId="{B5540FB9-7AF5-4A0B-BC01-4231B0943524}"/>
          </ac:spMkLst>
        </pc:spChg>
        <pc:picChg chg="add mod">
          <ac:chgData name="Gail Preston" userId="1afe5ca8-ff9f-4e3d-bd71-9484f939e47c" providerId="ADAL" clId="{A3FD94C5-D727-477F-BE72-7B8A27E04E4A}" dt="2026-05-14T17:30:59.874" v="332" actId="1076"/>
          <ac:picMkLst>
            <pc:docMk/>
            <pc:sldMk cId="1165368253" sldId="911"/>
            <ac:picMk id="5" creationId="{2028052F-D020-9D89-D9A4-1283C03B03A8}"/>
          </ac:picMkLst>
        </pc:picChg>
      </pc:sldChg>
    </pc:docChg>
  </pc:docChgLst>
  <pc:docChgLst>
    <pc:chgData name="Gail Preston" userId="1afe5ca8-ff9f-4e3d-bd71-9484f939e47c" providerId="ADAL" clId="{F709F29F-7C5C-4A15-B3CC-EB4E48563489}"/>
    <pc:docChg chg="undo custSel addSld delSld modSld sldOrd">
      <pc:chgData name="Gail Preston" userId="1afe5ca8-ff9f-4e3d-bd71-9484f939e47c" providerId="ADAL" clId="{F709F29F-7C5C-4A15-B3CC-EB4E48563489}" dt="2026-05-14T23:40:09.980" v="2463" actId="20577"/>
      <pc:docMkLst>
        <pc:docMk/>
      </pc:docMkLst>
      <pc:sldChg chg="addSp delSp modSp mod">
        <pc:chgData name="Gail Preston" userId="1afe5ca8-ff9f-4e3d-bd71-9484f939e47c" providerId="ADAL" clId="{F709F29F-7C5C-4A15-B3CC-EB4E48563489}" dt="2026-05-14T22:50:17.996" v="1981" actId="1038"/>
        <pc:sldMkLst>
          <pc:docMk/>
          <pc:sldMk cId="1944847224" sldId="257"/>
        </pc:sldMkLst>
        <pc:spChg chg="mod">
          <ac:chgData name="Gail Preston" userId="1afe5ca8-ff9f-4e3d-bd71-9484f939e47c" providerId="ADAL" clId="{F709F29F-7C5C-4A15-B3CC-EB4E48563489}" dt="2026-05-14T22:32:09.958" v="1187" actId="14100"/>
          <ac:spMkLst>
            <pc:docMk/>
            <pc:sldMk cId="1944847224" sldId="257"/>
            <ac:spMk id="2" creationId="{FE2836B4-0E18-4BF2-A5CF-322C6B76DF79}"/>
          </ac:spMkLst>
        </pc:spChg>
        <pc:picChg chg="add del mod">
          <ac:chgData name="Gail Preston" userId="1afe5ca8-ff9f-4e3d-bd71-9484f939e47c" providerId="ADAL" clId="{F709F29F-7C5C-4A15-B3CC-EB4E48563489}" dt="2026-05-14T22:29:10.506" v="1098"/>
          <ac:picMkLst>
            <pc:docMk/>
            <pc:sldMk cId="1944847224" sldId="257"/>
            <ac:picMk id="3" creationId="{6AD307AE-2B8B-4127-8570-49AFDAB0F86E}"/>
          </ac:picMkLst>
        </pc:picChg>
        <pc:picChg chg="add del mod">
          <ac:chgData name="Gail Preston" userId="1afe5ca8-ff9f-4e3d-bd71-9484f939e47c" providerId="ADAL" clId="{F709F29F-7C5C-4A15-B3CC-EB4E48563489}" dt="2026-05-14T22:50:17.996" v="1981" actId="1038"/>
          <ac:picMkLst>
            <pc:docMk/>
            <pc:sldMk cId="1944847224" sldId="257"/>
            <ac:picMk id="7" creationId="{5AF1E118-2D0C-43A9-80FD-6D719355C965}"/>
          </ac:picMkLst>
        </pc:picChg>
        <pc:picChg chg="mod">
          <ac:chgData name="Gail Preston" userId="1afe5ca8-ff9f-4e3d-bd71-9484f939e47c" providerId="ADAL" clId="{F709F29F-7C5C-4A15-B3CC-EB4E48563489}" dt="2026-05-14T22:32:42.152" v="1204" actId="1076"/>
          <ac:picMkLst>
            <pc:docMk/>
            <pc:sldMk cId="1944847224" sldId="257"/>
            <ac:picMk id="8" creationId="{F20B087F-06A3-494E-B118-1BB52F83C16D}"/>
          </ac:picMkLst>
        </pc:picChg>
        <pc:picChg chg="add del">
          <ac:chgData name="Gail Preston" userId="1afe5ca8-ff9f-4e3d-bd71-9484f939e47c" providerId="ADAL" clId="{F709F29F-7C5C-4A15-B3CC-EB4E48563489}" dt="2026-05-14T22:29:11.348" v="1099" actId="478"/>
          <ac:picMkLst>
            <pc:docMk/>
            <pc:sldMk cId="1944847224" sldId="257"/>
            <ac:picMk id="9" creationId="{1E625125-27A8-41A6-9A3E-21EA822EF0F4}"/>
          </ac:picMkLst>
        </pc:picChg>
        <pc:picChg chg="add del mod">
          <ac:chgData name="Gail Preston" userId="1afe5ca8-ff9f-4e3d-bd71-9484f939e47c" providerId="ADAL" clId="{F709F29F-7C5C-4A15-B3CC-EB4E48563489}" dt="2026-05-14T22:32:21.958" v="1191" actId="478"/>
          <ac:picMkLst>
            <pc:docMk/>
            <pc:sldMk cId="1944847224" sldId="257"/>
            <ac:picMk id="10" creationId="{F8729E18-BC3A-45AB-AC3C-03A155FAA450}"/>
          </ac:picMkLst>
        </pc:picChg>
        <pc:picChg chg="add del mod">
          <ac:chgData name="Gail Preston" userId="1afe5ca8-ff9f-4e3d-bd71-9484f939e47c" providerId="ADAL" clId="{F709F29F-7C5C-4A15-B3CC-EB4E48563489}" dt="2026-05-14T22:32:20.768" v="1190" actId="478"/>
          <ac:picMkLst>
            <pc:docMk/>
            <pc:sldMk cId="1944847224" sldId="257"/>
            <ac:picMk id="11" creationId="{FE5129A2-2533-4B95-B504-225EC3832481}"/>
          </ac:picMkLst>
        </pc:picChg>
        <pc:picChg chg="add mod">
          <ac:chgData name="Gail Preston" userId="1afe5ca8-ff9f-4e3d-bd71-9484f939e47c" providerId="ADAL" clId="{F709F29F-7C5C-4A15-B3CC-EB4E48563489}" dt="2026-05-14T22:32:42.152" v="1204" actId="1076"/>
          <ac:picMkLst>
            <pc:docMk/>
            <pc:sldMk cId="1944847224" sldId="257"/>
            <ac:picMk id="12" creationId="{7E5BE6D4-289E-461F-AB8D-F32B161AE557}"/>
          </ac:picMkLst>
        </pc:picChg>
        <pc:picChg chg="add mod">
          <ac:chgData name="Gail Preston" userId="1afe5ca8-ff9f-4e3d-bd71-9484f939e47c" providerId="ADAL" clId="{F709F29F-7C5C-4A15-B3CC-EB4E48563489}" dt="2026-05-14T22:32:42.152" v="1204" actId="1076"/>
          <ac:picMkLst>
            <pc:docMk/>
            <pc:sldMk cId="1944847224" sldId="257"/>
            <ac:picMk id="13" creationId="{2CE5D69F-8CDA-4306-91AD-35F4A93B21B2}"/>
          </ac:picMkLst>
        </pc:picChg>
      </pc:sldChg>
      <pc:sldChg chg="modSp mod">
        <pc:chgData name="Gail Preston" userId="1afe5ca8-ff9f-4e3d-bd71-9484f939e47c" providerId="ADAL" clId="{F709F29F-7C5C-4A15-B3CC-EB4E48563489}" dt="2026-05-14T23:34:03.054" v="2146" actId="255"/>
        <pc:sldMkLst>
          <pc:docMk/>
          <pc:sldMk cId="4265224834" sldId="260"/>
        </pc:sldMkLst>
        <pc:spChg chg="mod">
          <ac:chgData name="Gail Preston" userId="1afe5ca8-ff9f-4e3d-bd71-9484f939e47c" providerId="ADAL" clId="{F709F29F-7C5C-4A15-B3CC-EB4E48563489}" dt="2026-05-14T23:34:03.054" v="2146" actId="255"/>
          <ac:spMkLst>
            <pc:docMk/>
            <pc:sldMk cId="4265224834" sldId="260"/>
            <ac:spMk id="2" creationId="{04B01B8E-CE18-4FFF-AA44-7CB5C0C94532}"/>
          </ac:spMkLst>
        </pc:spChg>
      </pc:sldChg>
      <pc:sldChg chg="modSp mod">
        <pc:chgData name="Gail Preston" userId="1afe5ca8-ff9f-4e3d-bd71-9484f939e47c" providerId="ADAL" clId="{F709F29F-7C5C-4A15-B3CC-EB4E48563489}" dt="2026-05-14T22:13:22.499" v="627" actId="20577"/>
        <pc:sldMkLst>
          <pc:docMk/>
          <pc:sldMk cId="344210121" sldId="316"/>
        </pc:sldMkLst>
        <pc:spChg chg="mod">
          <ac:chgData name="Gail Preston" userId="1afe5ca8-ff9f-4e3d-bd71-9484f939e47c" providerId="ADAL" clId="{F709F29F-7C5C-4A15-B3CC-EB4E48563489}" dt="2026-05-14T22:13:22.499" v="627" actId="20577"/>
          <ac:spMkLst>
            <pc:docMk/>
            <pc:sldMk cId="344210121" sldId="316"/>
            <ac:spMk id="3" creationId="{00000000-0000-0000-0000-000000000000}"/>
          </ac:spMkLst>
        </pc:spChg>
      </pc:sldChg>
      <pc:sldChg chg="modSp mod">
        <pc:chgData name="Gail Preston" userId="1afe5ca8-ff9f-4e3d-bd71-9484f939e47c" providerId="ADAL" clId="{F709F29F-7C5C-4A15-B3CC-EB4E48563489}" dt="2026-05-14T23:25:50.625" v="2112" actId="20577"/>
        <pc:sldMkLst>
          <pc:docMk/>
          <pc:sldMk cId="2253872217" sldId="361"/>
        </pc:sldMkLst>
        <pc:spChg chg="mod">
          <ac:chgData name="Gail Preston" userId="1afe5ca8-ff9f-4e3d-bd71-9484f939e47c" providerId="ADAL" clId="{F709F29F-7C5C-4A15-B3CC-EB4E48563489}" dt="2026-05-14T23:25:50.625" v="2112" actId="20577"/>
          <ac:spMkLst>
            <pc:docMk/>
            <pc:sldMk cId="2253872217" sldId="361"/>
            <ac:spMk id="3" creationId="{00000000-0000-0000-0000-000000000000}"/>
          </ac:spMkLst>
        </pc:spChg>
      </pc:sldChg>
      <pc:sldChg chg="modSp mod">
        <pc:chgData name="Gail Preston" userId="1afe5ca8-ff9f-4e3d-bd71-9484f939e47c" providerId="ADAL" clId="{F709F29F-7C5C-4A15-B3CC-EB4E48563489}" dt="2026-05-14T20:09:47.550" v="249" actId="20577"/>
        <pc:sldMkLst>
          <pc:docMk/>
          <pc:sldMk cId="1360522864" sldId="499"/>
        </pc:sldMkLst>
        <pc:spChg chg="mod">
          <ac:chgData name="Gail Preston" userId="1afe5ca8-ff9f-4e3d-bd71-9484f939e47c" providerId="ADAL" clId="{F709F29F-7C5C-4A15-B3CC-EB4E48563489}" dt="2026-05-14T20:09:47.550" v="249" actId="20577"/>
          <ac:spMkLst>
            <pc:docMk/>
            <pc:sldMk cId="1360522864" sldId="499"/>
            <ac:spMk id="5" creationId="{00000000-0000-0000-0000-000000000000}"/>
          </ac:spMkLst>
        </pc:spChg>
      </pc:sldChg>
      <pc:sldChg chg="addSp modSp mod">
        <pc:chgData name="Gail Preston" userId="1afe5ca8-ff9f-4e3d-bd71-9484f939e47c" providerId="ADAL" clId="{F709F29F-7C5C-4A15-B3CC-EB4E48563489}" dt="2026-05-14T23:34:48.143" v="2152" actId="1036"/>
        <pc:sldMkLst>
          <pc:docMk/>
          <pc:sldMk cId="447405664" sldId="845"/>
        </pc:sldMkLst>
        <pc:spChg chg="mod">
          <ac:chgData name="Gail Preston" userId="1afe5ca8-ff9f-4e3d-bd71-9484f939e47c" providerId="ADAL" clId="{F709F29F-7C5C-4A15-B3CC-EB4E48563489}" dt="2026-05-14T22:03:52.979" v="510" actId="1076"/>
          <ac:spMkLst>
            <pc:docMk/>
            <pc:sldMk cId="447405664" sldId="845"/>
            <ac:spMk id="2" creationId="{8DC2B163-A5C0-4A1E-A703-8FD126C43550}"/>
          </ac:spMkLst>
        </pc:spChg>
        <pc:spChg chg="mod">
          <ac:chgData name="Gail Preston" userId="1afe5ca8-ff9f-4e3d-bd71-9484f939e47c" providerId="ADAL" clId="{F709F29F-7C5C-4A15-B3CC-EB4E48563489}" dt="2026-05-14T23:34:24.208" v="2150" actId="20577"/>
          <ac:spMkLst>
            <pc:docMk/>
            <pc:sldMk cId="447405664" sldId="845"/>
            <ac:spMk id="3" creationId="{AD01B5B6-AC03-406D-9A85-B025CDCF9DAB}"/>
          </ac:spMkLst>
        </pc:spChg>
        <pc:spChg chg="add mod">
          <ac:chgData name="Gail Preston" userId="1afe5ca8-ff9f-4e3d-bd71-9484f939e47c" providerId="ADAL" clId="{F709F29F-7C5C-4A15-B3CC-EB4E48563489}" dt="2026-05-14T23:23:18.214" v="2000" actId="113"/>
          <ac:spMkLst>
            <pc:docMk/>
            <pc:sldMk cId="447405664" sldId="845"/>
            <ac:spMk id="8" creationId="{37D449D6-99E8-4FCB-9D22-92801316FCCC}"/>
          </ac:spMkLst>
        </pc:spChg>
        <pc:picChg chg="mod">
          <ac:chgData name="Gail Preston" userId="1afe5ca8-ff9f-4e3d-bd71-9484f939e47c" providerId="ADAL" clId="{F709F29F-7C5C-4A15-B3CC-EB4E48563489}" dt="2026-05-14T23:23:06.404" v="1998" actId="1076"/>
          <ac:picMkLst>
            <pc:docMk/>
            <pc:sldMk cId="447405664" sldId="845"/>
            <ac:picMk id="5" creationId="{C0693230-F2B8-4033-AFC9-B5895EDBA1AC}"/>
          </ac:picMkLst>
        </pc:picChg>
        <pc:picChg chg="add mod">
          <ac:chgData name="Gail Preston" userId="1afe5ca8-ff9f-4e3d-bd71-9484f939e47c" providerId="ADAL" clId="{F709F29F-7C5C-4A15-B3CC-EB4E48563489}" dt="2026-05-14T23:23:12.969" v="1999" actId="1076"/>
          <ac:picMkLst>
            <pc:docMk/>
            <pc:sldMk cId="447405664" sldId="845"/>
            <ac:picMk id="7" creationId="{91DD58C6-82BB-4F74-843D-C3E95B620B95}"/>
          </ac:picMkLst>
        </pc:picChg>
        <pc:picChg chg="add mod">
          <ac:chgData name="Gail Preston" userId="1afe5ca8-ff9f-4e3d-bd71-9484f939e47c" providerId="ADAL" clId="{F709F29F-7C5C-4A15-B3CC-EB4E48563489}" dt="2026-05-14T23:23:12.969" v="1999" actId="1076"/>
          <ac:picMkLst>
            <pc:docMk/>
            <pc:sldMk cId="447405664" sldId="845"/>
            <ac:picMk id="1026" creationId="{27252285-CF63-4419-86B3-77AE9A5BAA33}"/>
          </ac:picMkLst>
        </pc:picChg>
        <pc:picChg chg="add mod">
          <ac:chgData name="Gail Preston" userId="1afe5ca8-ff9f-4e3d-bd71-9484f939e47c" providerId="ADAL" clId="{F709F29F-7C5C-4A15-B3CC-EB4E48563489}" dt="2026-05-14T23:34:48.143" v="2152" actId="1036"/>
          <ac:picMkLst>
            <pc:docMk/>
            <pc:sldMk cId="447405664" sldId="845"/>
            <ac:picMk id="1028" creationId="{EF88DD8E-0D7D-44EA-B2C5-DFAE8138573C}"/>
          </ac:picMkLst>
        </pc:picChg>
      </pc:sldChg>
      <pc:sldChg chg="modSp mod">
        <pc:chgData name="Gail Preston" userId="1afe5ca8-ff9f-4e3d-bd71-9484f939e47c" providerId="ADAL" clId="{F709F29F-7C5C-4A15-B3CC-EB4E48563489}" dt="2026-05-14T20:10:52.425" v="270" actId="207"/>
        <pc:sldMkLst>
          <pc:docMk/>
          <pc:sldMk cId="2299247804" sldId="869"/>
        </pc:sldMkLst>
        <pc:spChg chg="mod">
          <ac:chgData name="Gail Preston" userId="1afe5ca8-ff9f-4e3d-bd71-9484f939e47c" providerId="ADAL" clId="{F709F29F-7C5C-4A15-B3CC-EB4E48563489}" dt="2026-05-14T20:10:52.425" v="270" actId="207"/>
          <ac:spMkLst>
            <pc:docMk/>
            <pc:sldMk cId="2299247804" sldId="869"/>
            <ac:spMk id="2" creationId="{00000000-0000-0000-0000-000000000000}"/>
          </ac:spMkLst>
        </pc:spChg>
        <pc:spChg chg="mod">
          <ac:chgData name="Gail Preston" userId="1afe5ca8-ff9f-4e3d-bd71-9484f939e47c" providerId="ADAL" clId="{F709F29F-7C5C-4A15-B3CC-EB4E48563489}" dt="2026-05-14T20:10:46.571" v="269" actId="1076"/>
          <ac:spMkLst>
            <pc:docMk/>
            <pc:sldMk cId="2299247804" sldId="869"/>
            <ac:spMk id="3" creationId="{00000000-0000-0000-0000-000000000000}"/>
          </ac:spMkLst>
        </pc:spChg>
      </pc:sldChg>
      <pc:sldChg chg="modSp mod">
        <pc:chgData name="Gail Preston" userId="1afe5ca8-ff9f-4e3d-bd71-9484f939e47c" providerId="ADAL" clId="{F709F29F-7C5C-4A15-B3CC-EB4E48563489}" dt="2026-05-14T20:05:31.420" v="76" actId="20577"/>
        <pc:sldMkLst>
          <pc:docMk/>
          <pc:sldMk cId="3449720524" sldId="870"/>
        </pc:sldMkLst>
        <pc:spChg chg="mod">
          <ac:chgData name="Gail Preston" userId="1afe5ca8-ff9f-4e3d-bd71-9484f939e47c" providerId="ADAL" clId="{F709F29F-7C5C-4A15-B3CC-EB4E48563489}" dt="2026-05-14T20:05:31.420" v="76" actId="20577"/>
          <ac:spMkLst>
            <pc:docMk/>
            <pc:sldMk cId="3449720524" sldId="870"/>
            <ac:spMk id="5" creationId="{BE09242F-C2AA-42A0-8584-55A61E5026B0}"/>
          </ac:spMkLst>
        </pc:spChg>
      </pc:sldChg>
      <pc:sldChg chg="modSp mod">
        <pc:chgData name="Gail Preston" userId="1afe5ca8-ff9f-4e3d-bd71-9484f939e47c" providerId="ADAL" clId="{F709F29F-7C5C-4A15-B3CC-EB4E48563489}" dt="2026-05-14T23:32:12.305" v="2145" actId="20577"/>
        <pc:sldMkLst>
          <pc:docMk/>
          <pc:sldMk cId="1516737553" sldId="874"/>
        </pc:sldMkLst>
        <pc:spChg chg="mod">
          <ac:chgData name="Gail Preston" userId="1afe5ca8-ff9f-4e3d-bd71-9484f939e47c" providerId="ADAL" clId="{F709F29F-7C5C-4A15-B3CC-EB4E48563489}" dt="2026-05-14T23:32:12.305" v="2145" actId="20577"/>
          <ac:spMkLst>
            <pc:docMk/>
            <pc:sldMk cId="1516737553" sldId="874"/>
            <ac:spMk id="4" creationId="{DE3712A1-9928-448E-8745-4F8F873D7C16}"/>
          </ac:spMkLst>
        </pc:spChg>
      </pc:sldChg>
      <pc:sldChg chg="modSp mod">
        <pc:chgData name="Gail Preston" userId="1afe5ca8-ff9f-4e3d-bd71-9484f939e47c" providerId="ADAL" clId="{F709F29F-7C5C-4A15-B3CC-EB4E48563489}" dt="2026-05-14T20:08:39.781" v="179" actId="20577"/>
        <pc:sldMkLst>
          <pc:docMk/>
          <pc:sldMk cId="1814126933" sldId="881"/>
        </pc:sldMkLst>
        <pc:spChg chg="mod">
          <ac:chgData name="Gail Preston" userId="1afe5ca8-ff9f-4e3d-bd71-9484f939e47c" providerId="ADAL" clId="{F709F29F-7C5C-4A15-B3CC-EB4E48563489}" dt="2026-05-14T20:08:39.781" v="179" actId="20577"/>
          <ac:spMkLst>
            <pc:docMk/>
            <pc:sldMk cId="1814126933" sldId="881"/>
            <ac:spMk id="3" creationId="{E1B688F2-7339-45A7-B7E1-E9DC04095711}"/>
          </ac:spMkLst>
        </pc:spChg>
      </pc:sldChg>
      <pc:sldChg chg="modSp mod">
        <pc:chgData name="Gail Preston" userId="1afe5ca8-ff9f-4e3d-bd71-9484f939e47c" providerId="ADAL" clId="{F709F29F-7C5C-4A15-B3CC-EB4E48563489}" dt="2026-05-14T23:40:09.980" v="2463" actId="20577"/>
        <pc:sldMkLst>
          <pc:docMk/>
          <pc:sldMk cId="525670012" sldId="882"/>
        </pc:sldMkLst>
        <pc:spChg chg="mod">
          <ac:chgData name="Gail Preston" userId="1afe5ca8-ff9f-4e3d-bd71-9484f939e47c" providerId="ADAL" clId="{F709F29F-7C5C-4A15-B3CC-EB4E48563489}" dt="2026-05-14T23:40:09.980" v="2463" actId="20577"/>
          <ac:spMkLst>
            <pc:docMk/>
            <pc:sldMk cId="525670012" sldId="882"/>
            <ac:spMk id="3" creationId="{8399628D-1601-4738-96D8-2F626D9E8249}"/>
          </ac:spMkLst>
        </pc:spChg>
      </pc:sldChg>
      <pc:sldChg chg="addSp delSp modSp mod">
        <pc:chgData name="Gail Preston" userId="1afe5ca8-ff9f-4e3d-bd71-9484f939e47c" providerId="ADAL" clId="{F709F29F-7C5C-4A15-B3CC-EB4E48563489}" dt="2026-05-14T22:33:50.946" v="1211" actId="20577"/>
        <pc:sldMkLst>
          <pc:docMk/>
          <pc:sldMk cId="1003081156" sldId="883"/>
        </pc:sldMkLst>
        <pc:spChg chg="mod">
          <ac:chgData name="Gail Preston" userId="1afe5ca8-ff9f-4e3d-bd71-9484f939e47c" providerId="ADAL" clId="{F709F29F-7C5C-4A15-B3CC-EB4E48563489}" dt="2026-05-14T22:33:50.946" v="1211" actId="20577"/>
          <ac:spMkLst>
            <pc:docMk/>
            <pc:sldMk cId="1003081156" sldId="883"/>
            <ac:spMk id="2" creationId="{FE2836B4-0E18-4BF2-A5CF-322C6B76DF79}"/>
          </ac:spMkLst>
        </pc:spChg>
        <pc:picChg chg="add del mod">
          <ac:chgData name="Gail Preston" userId="1afe5ca8-ff9f-4e3d-bd71-9484f939e47c" providerId="ADAL" clId="{F709F29F-7C5C-4A15-B3CC-EB4E48563489}" dt="2026-05-14T22:31:25.500" v="1176" actId="478"/>
          <ac:picMkLst>
            <pc:docMk/>
            <pc:sldMk cId="1003081156" sldId="883"/>
            <ac:picMk id="3" creationId="{B8AC87DD-F7AB-4557-9461-9B3E2ABB62BD}"/>
          </ac:picMkLst>
        </pc:picChg>
        <pc:picChg chg="del">
          <ac:chgData name="Gail Preston" userId="1afe5ca8-ff9f-4e3d-bd71-9484f939e47c" providerId="ADAL" clId="{F709F29F-7C5C-4A15-B3CC-EB4E48563489}" dt="2026-05-14T22:30:54.044" v="1169" actId="478"/>
          <ac:picMkLst>
            <pc:docMk/>
            <pc:sldMk cId="1003081156" sldId="883"/>
            <ac:picMk id="7" creationId="{5AF1E118-2D0C-43A9-80FD-6D719355C965}"/>
          </ac:picMkLst>
        </pc:picChg>
        <pc:picChg chg="del">
          <ac:chgData name="Gail Preston" userId="1afe5ca8-ff9f-4e3d-bd71-9484f939e47c" providerId="ADAL" clId="{F709F29F-7C5C-4A15-B3CC-EB4E48563489}" dt="2026-05-14T22:30:55.430" v="1170" actId="478"/>
          <ac:picMkLst>
            <pc:docMk/>
            <pc:sldMk cId="1003081156" sldId="883"/>
            <ac:picMk id="8" creationId="{F20B087F-06A3-494E-B118-1BB52F83C16D}"/>
          </ac:picMkLst>
        </pc:picChg>
        <pc:picChg chg="add mod">
          <ac:chgData name="Gail Preston" userId="1afe5ca8-ff9f-4e3d-bd71-9484f939e47c" providerId="ADAL" clId="{F709F29F-7C5C-4A15-B3CC-EB4E48563489}" dt="2026-05-14T22:31:28.062" v="1177"/>
          <ac:picMkLst>
            <pc:docMk/>
            <pc:sldMk cId="1003081156" sldId="883"/>
            <ac:picMk id="10" creationId="{6A8A0780-86AF-47E2-B9F2-CA30E9860F02}"/>
          </ac:picMkLst>
        </pc:picChg>
        <pc:picChg chg="add mod">
          <ac:chgData name="Gail Preston" userId="1afe5ca8-ff9f-4e3d-bd71-9484f939e47c" providerId="ADAL" clId="{F709F29F-7C5C-4A15-B3CC-EB4E48563489}" dt="2026-05-14T22:31:35.851" v="1184" actId="1036"/>
          <ac:picMkLst>
            <pc:docMk/>
            <pc:sldMk cId="1003081156" sldId="883"/>
            <ac:picMk id="11" creationId="{34B0B0CC-F7DF-47EF-80F0-CBFD00994F00}"/>
          </ac:picMkLst>
        </pc:picChg>
        <pc:picChg chg="add mod">
          <ac:chgData name="Gail Preston" userId="1afe5ca8-ff9f-4e3d-bd71-9484f939e47c" providerId="ADAL" clId="{F709F29F-7C5C-4A15-B3CC-EB4E48563489}" dt="2026-05-14T22:31:28.062" v="1177"/>
          <ac:picMkLst>
            <pc:docMk/>
            <pc:sldMk cId="1003081156" sldId="883"/>
            <ac:picMk id="12" creationId="{96EB7C1F-627B-43CE-B079-A3415B6A5C1E}"/>
          </ac:picMkLst>
        </pc:picChg>
        <pc:picChg chg="add mod">
          <ac:chgData name="Gail Preston" userId="1afe5ca8-ff9f-4e3d-bd71-9484f939e47c" providerId="ADAL" clId="{F709F29F-7C5C-4A15-B3CC-EB4E48563489}" dt="2026-05-14T22:31:28.062" v="1177"/>
          <ac:picMkLst>
            <pc:docMk/>
            <pc:sldMk cId="1003081156" sldId="883"/>
            <ac:picMk id="13" creationId="{90D9060E-0BAF-4514-8775-FB09A1268693}"/>
          </ac:picMkLst>
        </pc:picChg>
      </pc:sldChg>
      <pc:sldChg chg="addSp delSp modSp mod">
        <pc:chgData name="Gail Preston" userId="1afe5ca8-ff9f-4e3d-bd71-9484f939e47c" providerId="ADAL" clId="{F709F29F-7C5C-4A15-B3CC-EB4E48563489}" dt="2026-05-14T22:30:35.928" v="1168" actId="1035"/>
        <pc:sldMkLst>
          <pc:docMk/>
          <pc:sldMk cId="3523819094" sldId="890"/>
        </pc:sldMkLst>
        <pc:spChg chg="mod">
          <ac:chgData name="Gail Preston" userId="1afe5ca8-ff9f-4e3d-bd71-9484f939e47c" providerId="ADAL" clId="{F709F29F-7C5C-4A15-B3CC-EB4E48563489}" dt="2026-05-14T22:29:38.120" v="1151" actId="1076"/>
          <ac:spMkLst>
            <pc:docMk/>
            <pc:sldMk cId="3523819094" sldId="890"/>
            <ac:spMk id="2" creationId="{FE2836B4-0E18-4BF2-A5CF-322C6B76DF79}"/>
          </ac:spMkLst>
        </pc:spChg>
        <pc:picChg chg="mod">
          <ac:chgData name="Gail Preston" userId="1afe5ca8-ff9f-4e3d-bd71-9484f939e47c" providerId="ADAL" clId="{F709F29F-7C5C-4A15-B3CC-EB4E48563489}" dt="2026-05-14T22:29:32.381" v="1150" actId="1035"/>
          <ac:picMkLst>
            <pc:docMk/>
            <pc:sldMk cId="3523819094" sldId="890"/>
            <ac:picMk id="7" creationId="{5AF1E118-2D0C-43A9-80FD-6D719355C965}"/>
          </ac:picMkLst>
        </pc:picChg>
        <pc:picChg chg="mod">
          <ac:chgData name="Gail Preston" userId="1afe5ca8-ff9f-4e3d-bd71-9484f939e47c" providerId="ADAL" clId="{F709F29F-7C5C-4A15-B3CC-EB4E48563489}" dt="2026-05-14T22:29:32.381" v="1150" actId="1035"/>
          <ac:picMkLst>
            <pc:docMk/>
            <pc:sldMk cId="3523819094" sldId="890"/>
            <ac:picMk id="8" creationId="{F20B087F-06A3-494E-B118-1BB52F83C16D}"/>
          </ac:picMkLst>
        </pc:picChg>
        <pc:picChg chg="add del">
          <ac:chgData name="Gail Preston" userId="1afe5ca8-ff9f-4e3d-bd71-9484f939e47c" providerId="ADAL" clId="{F709F29F-7C5C-4A15-B3CC-EB4E48563489}" dt="2026-05-14T22:29:17.908" v="1102" actId="478"/>
          <ac:picMkLst>
            <pc:docMk/>
            <pc:sldMk cId="3523819094" sldId="890"/>
            <ac:picMk id="9" creationId="{1E625125-27A8-41A6-9A3E-21EA822EF0F4}"/>
          </ac:picMkLst>
        </pc:picChg>
        <pc:picChg chg="add mod">
          <ac:chgData name="Gail Preston" userId="1afe5ca8-ff9f-4e3d-bd71-9484f939e47c" providerId="ADAL" clId="{F709F29F-7C5C-4A15-B3CC-EB4E48563489}" dt="2026-05-14T22:30:35.928" v="1168" actId="1035"/>
          <ac:picMkLst>
            <pc:docMk/>
            <pc:sldMk cId="3523819094" sldId="890"/>
            <ac:picMk id="2050" creationId="{99220596-AA7D-464B-BB1C-67937D7DB818}"/>
          </ac:picMkLst>
        </pc:picChg>
        <pc:picChg chg="add mod">
          <ac:chgData name="Gail Preston" userId="1afe5ca8-ff9f-4e3d-bd71-9484f939e47c" providerId="ADAL" clId="{F709F29F-7C5C-4A15-B3CC-EB4E48563489}" dt="2026-05-14T22:30:34.181" v="1165" actId="14100"/>
          <ac:picMkLst>
            <pc:docMk/>
            <pc:sldMk cId="3523819094" sldId="890"/>
            <ac:picMk id="2052" creationId="{C7DCAA7A-B8C5-4804-A628-7CFB59945584}"/>
          </ac:picMkLst>
        </pc:picChg>
      </pc:sldChg>
      <pc:sldChg chg="modSp mod">
        <pc:chgData name="Gail Preston" userId="1afe5ca8-ff9f-4e3d-bd71-9484f939e47c" providerId="ADAL" clId="{F709F29F-7C5C-4A15-B3CC-EB4E48563489}" dt="2026-05-14T23:35:59.997" v="2161" actId="20577"/>
        <pc:sldMkLst>
          <pc:docMk/>
          <pc:sldMk cId="3091494483" sldId="891"/>
        </pc:sldMkLst>
        <pc:spChg chg="mod">
          <ac:chgData name="Gail Preston" userId="1afe5ca8-ff9f-4e3d-bd71-9484f939e47c" providerId="ADAL" clId="{F709F29F-7C5C-4A15-B3CC-EB4E48563489}" dt="2026-05-14T23:35:59.997" v="2161" actId="20577"/>
          <ac:spMkLst>
            <pc:docMk/>
            <pc:sldMk cId="3091494483" sldId="891"/>
            <ac:spMk id="3" creationId="{92A6FC30-B019-4C62-B992-192E9519764E}"/>
          </ac:spMkLst>
        </pc:spChg>
      </pc:sldChg>
      <pc:sldChg chg="modSp">
        <pc:chgData name="Gail Preston" userId="1afe5ca8-ff9f-4e3d-bd71-9484f939e47c" providerId="ADAL" clId="{F709F29F-7C5C-4A15-B3CC-EB4E48563489}" dt="2026-05-14T22:11:55.885" v="598" actId="20577"/>
        <pc:sldMkLst>
          <pc:docMk/>
          <pc:sldMk cId="3724017787" sldId="892"/>
        </pc:sldMkLst>
        <pc:spChg chg="mod">
          <ac:chgData name="Gail Preston" userId="1afe5ca8-ff9f-4e3d-bd71-9484f939e47c" providerId="ADAL" clId="{F709F29F-7C5C-4A15-B3CC-EB4E48563489}" dt="2026-05-14T22:11:55.885" v="598" actId="20577"/>
          <ac:spMkLst>
            <pc:docMk/>
            <pc:sldMk cId="3724017787" sldId="892"/>
            <ac:spMk id="3" creationId="{92A6FC30-B019-4C62-B992-192E9519764E}"/>
          </ac:spMkLst>
        </pc:spChg>
      </pc:sldChg>
      <pc:sldChg chg="modSp mod">
        <pc:chgData name="Gail Preston" userId="1afe5ca8-ff9f-4e3d-bd71-9484f939e47c" providerId="ADAL" clId="{F709F29F-7C5C-4A15-B3CC-EB4E48563489}" dt="2026-05-14T22:12:47.945" v="610" actId="20577"/>
        <pc:sldMkLst>
          <pc:docMk/>
          <pc:sldMk cId="1571840003" sldId="893"/>
        </pc:sldMkLst>
        <pc:spChg chg="mod">
          <ac:chgData name="Gail Preston" userId="1afe5ca8-ff9f-4e3d-bd71-9484f939e47c" providerId="ADAL" clId="{F709F29F-7C5C-4A15-B3CC-EB4E48563489}" dt="2026-05-14T22:12:47.945" v="610" actId="20577"/>
          <ac:spMkLst>
            <pc:docMk/>
            <pc:sldMk cId="1571840003" sldId="893"/>
            <ac:spMk id="3" creationId="{6BE55CCA-1C0D-4F18-98FE-4BEB531D9F8F}"/>
          </ac:spMkLst>
        </pc:spChg>
      </pc:sldChg>
      <pc:sldChg chg="modSp mod">
        <pc:chgData name="Gail Preston" userId="1afe5ca8-ff9f-4e3d-bd71-9484f939e47c" providerId="ADAL" clId="{F709F29F-7C5C-4A15-B3CC-EB4E48563489}" dt="2026-05-14T22:13:00.933" v="615" actId="20577"/>
        <pc:sldMkLst>
          <pc:docMk/>
          <pc:sldMk cId="3481334054" sldId="894"/>
        </pc:sldMkLst>
        <pc:spChg chg="mod">
          <ac:chgData name="Gail Preston" userId="1afe5ca8-ff9f-4e3d-bd71-9484f939e47c" providerId="ADAL" clId="{F709F29F-7C5C-4A15-B3CC-EB4E48563489}" dt="2026-05-14T22:13:00.933" v="615" actId="20577"/>
          <ac:spMkLst>
            <pc:docMk/>
            <pc:sldMk cId="3481334054" sldId="894"/>
            <ac:spMk id="3" creationId="{2AB15975-6B37-4203-850F-85E82A12940B}"/>
          </ac:spMkLst>
        </pc:spChg>
      </pc:sldChg>
      <pc:sldChg chg="addSp modSp mod">
        <pc:chgData name="Gail Preston" userId="1afe5ca8-ff9f-4e3d-bd71-9484f939e47c" providerId="ADAL" clId="{F709F29F-7C5C-4A15-B3CC-EB4E48563489}" dt="2026-05-14T22:26:01.629" v="1046" actId="5793"/>
        <pc:sldMkLst>
          <pc:docMk/>
          <pc:sldMk cId="3942643495" sldId="896"/>
        </pc:sldMkLst>
        <pc:spChg chg="mod">
          <ac:chgData name="Gail Preston" userId="1afe5ca8-ff9f-4e3d-bd71-9484f939e47c" providerId="ADAL" clId="{F709F29F-7C5C-4A15-B3CC-EB4E48563489}" dt="2026-05-14T22:18:58.668" v="758" actId="20577"/>
          <ac:spMkLst>
            <pc:docMk/>
            <pc:sldMk cId="3942643495" sldId="896"/>
            <ac:spMk id="2" creationId="{E70B2D6E-7057-42DD-A1B0-0C2367CC0EF8}"/>
          </ac:spMkLst>
        </pc:spChg>
        <pc:spChg chg="mod">
          <ac:chgData name="Gail Preston" userId="1afe5ca8-ff9f-4e3d-bd71-9484f939e47c" providerId="ADAL" clId="{F709F29F-7C5C-4A15-B3CC-EB4E48563489}" dt="2026-05-14T22:26:01.629" v="1046" actId="5793"/>
          <ac:spMkLst>
            <pc:docMk/>
            <pc:sldMk cId="3942643495" sldId="896"/>
            <ac:spMk id="3" creationId="{EA1BACF2-3B72-4D14-866D-A46F0E29BB13}"/>
          </ac:spMkLst>
        </pc:spChg>
        <pc:spChg chg="add mod">
          <ac:chgData name="Gail Preston" userId="1afe5ca8-ff9f-4e3d-bd71-9484f939e47c" providerId="ADAL" clId="{F709F29F-7C5C-4A15-B3CC-EB4E48563489}" dt="2026-05-14T22:25:22.279" v="1012" actId="207"/>
          <ac:spMkLst>
            <pc:docMk/>
            <pc:sldMk cId="3942643495" sldId="896"/>
            <ac:spMk id="4" creationId="{6B357746-CB54-4964-9B2A-23C381DE9FD5}"/>
          </ac:spMkLst>
        </pc:spChg>
      </pc:sldChg>
      <pc:sldChg chg="addSp delSp modSp mod ord">
        <pc:chgData name="Gail Preston" userId="1afe5ca8-ff9f-4e3d-bd71-9484f939e47c" providerId="ADAL" clId="{F709F29F-7C5C-4A15-B3CC-EB4E48563489}" dt="2026-05-14T22:01:31.697" v="363"/>
        <pc:sldMkLst>
          <pc:docMk/>
          <pc:sldMk cId="3115277871" sldId="900"/>
        </pc:sldMkLst>
        <pc:spChg chg="add mod">
          <ac:chgData name="Gail Preston" userId="1afe5ca8-ff9f-4e3d-bd71-9484f939e47c" providerId="ADAL" clId="{F709F29F-7C5C-4A15-B3CC-EB4E48563489}" dt="2026-05-14T20:12:41.981" v="318" actId="1037"/>
          <ac:spMkLst>
            <pc:docMk/>
            <pc:sldMk cId="3115277871" sldId="900"/>
            <ac:spMk id="2" creationId="{B0915F47-7B1E-4293-959D-D43667AEBFEE}"/>
          </ac:spMkLst>
        </pc:spChg>
        <pc:spChg chg="del">
          <ac:chgData name="Gail Preston" userId="1afe5ca8-ff9f-4e3d-bd71-9484f939e47c" providerId="ADAL" clId="{F709F29F-7C5C-4A15-B3CC-EB4E48563489}" dt="2026-05-14T20:11:56.852" v="273" actId="478"/>
          <ac:spMkLst>
            <pc:docMk/>
            <pc:sldMk cId="3115277871" sldId="900"/>
            <ac:spMk id="5" creationId="{4E930669-981B-4D19-BFBA-0FE4DF2D5518}"/>
          </ac:spMkLst>
        </pc:spChg>
        <pc:spChg chg="del">
          <ac:chgData name="Gail Preston" userId="1afe5ca8-ff9f-4e3d-bd71-9484f939e47c" providerId="ADAL" clId="{F709F29F-7C5C-4A15-B3CC-EB4E48563489}" dt="2026-05-14T20:11:56.852" v="273" actId="478"/>
          <ac:spMkLst>
            <pc:docMk/>
            <pc:sldMk cId="3115277871" sldId="900"/>
            <ac:spMk id="8" creationId="{62842991-D036-4284-9823-8103AFBD4E0B}"/>
          </ac:spMkLst>
        </pc:spChg>
        <pc:spChg chg="del">
          <ac:chgData name="Gail Preston" userId="1afe5ca8-ff9f-4e3d-bd71-9484f939e47c" providerId="ADAL" clId="{F709F29F-7C5C-4A15-B3CC-EB4E48563489}" dt="2026-05-14T20:12:36.184" v="310" actId="478"/>
          <ac:spMkLst>
            <pc:docMk/>
            <pc:sldMk cId="3115277871" sldId="900"/>
            <ac:spMk id="9" creationId="{F13FFBDB-F18E-4DCF-BA27-72A46C955460}"/>
          </ac:spMkLst>
        </pc:spChg>
        <pc:spChg chg="del">
          <ac:chgData name="Gail Preston" userId="1afe5ca8-ff9f-4e3d-bd71-9484f939e47c" providerId="ADAL" clId="{F709F29F-7C5C-4A15-B3CC-EB4E48563489}" dt="2026-05-14T20:11:56.852" v="273" actId="478"/>
          <ac:spMkLst>
            <pc:docMk/>
            <pc:sldMk cId="3115277871" sldId="900"/>
            <ac:spMk id="10" creationId="{CF8F8CBE-C3A3-4BD3-B1BA-C1269889C8FB}"/>
          </ac:spMkLst>
        </pc:spChg>
        <pc:spChg chg="del">
          <ac:chgData name="Gail Preston" userId="1afe5ca8-ff9f-4e3d-bd71-9484f939e47c" providerId="ADAL" clId="{F709F29F-7C5C-4A15-B3CC-EB4E48563489}" dt="2026-05-14T20:11:56.852" v="273" actId="478"/>
          <ac:spMkLst>
            <pc:docMk/>
            <pc:sldMk cId="3115277871" sldId="900"/>
            <ac:spMk id="11" creationId="{2E1B7C38-4B2E-445D-94D0-5E74D2D951E9}"/>
          </ac:spMkLst>
        </pc:spChg>
      </pc:sldChg>
      <pc:sldChg chg="modSp mod">
        <pc:chgData name="Gail Preston" userId="1afe5ca8-ff9f-4e3d-bd71-9484f939e47c" providerId="ADAL" clId="{F709F29F-7C5C-4A15-B3CC-EB4E48563489}" dt="2026-05-14T22:46:19.284" v="1821" actId="20577"/>
        <pc:sldMkLst>
          <pc:docMk/>
          <pc:sldMk cId="1498770621" sldId="901"/>
        </pc:sldMkLst>
        <pc:spChg chg="mod">
          <ac:chgData name="Gail Preston" userId="1afe5ca8-ff9f-4e3d-bd71-9484f939e47c" providerId="ADAL" clId="{F709F29F-7C5C-4A15-B3CC-EB4E48563489}" dt="2026-05-14T22:46:19.284" v="1821" actId="20577"/>
          <ac:spMkLst>
            <pc:docMk/>
            <pc:sldMk cId="1498770621" sldId="901"/>
            <ac:spMk id="2" creationId="{8F23B9E7-AB28-D7BF-725C-41BE76B06E10}"/>
          </ac:spMkLst>
        </pc:spChg>
      </pc:sldChg>
      <pc:sldChg chg="modSp mod">
        <pc:chgData name="Gail Preston" userId="1afe5ca8-ff9f-4e3d-bd71-9484f939e47c" providerId="ADAL" clId="{F709F29F-7C5C-4A15-B3CC-EB4E48563489}" dt="2026-05-14T22:49:08.617" v="1977" actId="20577"/>
        <pc:sldMkLst>
          <pc:docMk/>
          <pc:sldMk cId="2767440753" sldId="909"/>
        </pc:sldMkLst>
        <pc:spChg chg="mod">
          <ac:chgData name="Gail Preston" userId="1afe5ca8-ff9f-4e3d-bd71-9484f939e47c" providerId="ADAL" clId="{F709F29F-7C5C-4A15-B3CC-EB4E48563489}" dt="2026-05-14T22:49:08.617" v="1977" actId="20577"/>
          <ac:spMkLst>
            <pc:docMk/>
            <pc:sldMk cId="2767440753" sldId="909"/>
            <ac:spMk id="3" creationId="{B3BE9C34-A28A-404D-BB90-020FBC6CF99B}"/>
          </ac:spMkLst>
        </pc:spChg>
      </pc:sldChg>
      <pc:sldChg chg="addSp delSp modSp del mod">
        <pc:chgData name="Gail Preston" userId="1afe5ca8-ff9f-4e3d-bd71-9484f939e47c" providerId="ADAL" clId="{F709F29F-7C5C-4A15-B3CC-EB4E48563489}" dt="2026-05-14T20:11:21.172" v="271" actId="2696"/>
        <pc:sldMkLst>
          <pc:docMk/>
          <pc:sldMk cId="1165368253" sldId="911"/>
        </pc:sldMkLst>
        <pc:spChg chg="del">
          <ac:chgData name="Gail Preston" userId="1afe5ca8-ff9f-4e3d-bd71-9484f939e47c" providerId="ADAL" clId="{F709F29F-7C5C-4A15-B3CC-EB4E48563489}" dt="2026-05-14T20:02:54.656" v="53" actId="21"/>
          <ac:spMkLst>
            <pc:docMk/>
            <pc:sldMk cId="1165368253" sldId="911"/>
            <ac:spMk id="2" creationId="{AFD72462-87A5-4A2E-A750-3AA242412437}"/>
          </ac:spMkLst>
        </pc:spChg>
        <pc:spChg chg="del">
          <ac:chgData name="Gail Preston" userId="1afe5ca8-ff9f-4e3d-bd71-9484f939e47c" providerId="ADAL" clId="{F709F29F-7C5C-4A15-B3CC-EB4E48563489}" dt="2026-05-14T20:02:54.656" v="53" actId="21"/>
          <ac:spMkLst>
            <pc:docMk/>
            <pc:sldMk cId="1165368253" sldId="911"/>
            <ac:spMk id="3" creationId="{B5540FB9-7AF5-4A0B-BC01-4231B0943524}"/>
          </ac:spMkLst>
        </pc:spChg>
        <pc:spChg chg="add mod">
          <ac:chgData name="Gail Preston" userId="1afe5ca8-ff9f-4e3d-bd71-9484f939e47c" providerId="ADAL" clId="{F709F29F-7C5C-4A15-B3CC-EB4E48563489}" dt="2026-05-14T20:02:54.656" v="53" actId="21"/>
          <ac:spMkLst>
            <pc:docMk/>
            <pc:sldMk cId="1165368253" sldId="911"/>
            <ac:spMk id="6" creationId="{868C6506-39B9-4593-BE97-59D606B4E831}"/>
          </ac:spMkLst>
        </pc:spChg>
        <pc:spChg chg="add mod">
          <ac:chgData name="Gail Preston" userId="1afe5ca8-ff9f-4e3d-bd71-9484f939e47c" providerId="ADAL" clId="{F709F29F-7C5C-4A15-B3CC-EB4E48563489}" dt="2026-05-14T20:02:54.656" v="53" actId="21"/>
          <ac:spMkLst>
            <pc:docMk/>
            <pc:sldMk cId="1165368253" sldId="911"/>
            <ac:spMk id="8" creationId="{064B57D7-54A7-46B9-98E2-10230751A3AC}"/>
          </ac:spMkLst>
        </pc:spChg>
        <pc:picChg chg="del">
          <ac:chgData name="Gail Preston" userId="1afe5ca8-ff9f-4e3d-bd71-9484f939e47c" providerId="ADAL" clId="{F709F29F-7C5C-4A15-B3CC-EB4E48563489}" dt="2026-05-14T20:02:54.656" v="53" actId="21"/>
          <ac:picMkLst>
            <pc:docMk/>
            <pc:sldMk cId="1165368253" sldId="911"/>
            <ac:picMk id="5" creationId="{2028052F-D020-9D89-D9A4-1283C03B03A8}"/>
          </ac:picMkLst>
        </pc:picChg>
      </pc:sldChg>
      <pc:sldChg chg="addSp delSp modSp new mod">
        <pc:chgData name="Gail Preston" userId="1afe5ca8-ff9f-4e3d-bd71-9484f939e47c" providerId="ADAL" clId="{F709F29F-7C5C-4A15-B3CC-EB4E48563489}" dt="2026-05-14T20:04:00.261" v="65" actId="1076"/>
        <pc:sldMkLst>
          <pc:docMk/>
          <pc:sldMk cId="3955218492" sldId="912"/>
        </pc:sldMkLst>
        <pc:spChg chg="del">
          <ac:chgData name="Gail Preston" userId="1afe5ca8-ff9f-4e3d-bd71-9484f939e47c" providerId="ADAL" clId="{F709F29F-7C5C-4A15-B3CC-EB4E48563489}" dt="2026-05-14T20:03:06.313" v="55" actId="478"/>
          <ac:spMkLst>
            <pc:docMk/>
            <pc:sldMk cId="3955218492" sldId="912"/>
            <ac:spMk id="2" creationId="{3E3D2110-7FB7-4ED2-B16B-5597FE9E4857}"/>
          </ac:spMkLst>
        </pc:spChg>
        <pc:spChg chg="del">
          <ac:chgData name="Gail Preston" userId="1afe5ca8-ff9f-4e3d-bd71-9484f939e47c" providerId="ADAL" clId="{F709F29F-7C5C-4A15-B3CC-EB4E48563489}" dt="2026-05-14T20:03:04.134" v="54" actId="478"/>
          <ac:spMkLst>
            <pc:docMk/>
            <pc:sldMk cId="3955218492" sldId="912"/>
            <ac:spMk id="3" creationId="{83CB3180-8909-4019-B5D2-5FFCD14A02FF}"/>
          </ac:spMkLst>
        </pc:spChg>
        <pc:spChg chg="add mod">
          <ac:chgData name="Gail Preston" userId="1afe5ca8-ff9f-4e3d-bd71-9484f939e47c" providerId="ADAL" clId="{F709F29F-7C5C-4A15-B3CC-EB4E48563489}" dt="2026-05-14T20:03:51.253" v="63" actId="207"/>
          <ac:spMkLst>
            <pc:docMk/>
            <pc:sldMk cId="3955218492" sldId="912"/>
            <ac:spMk id="4" creationId="{FE788C39-FFCA-4DB6-A249-33B388CECDAD}"/>
          </ac:spMkLst>
        </pc:spChg>
        <pc:spChg chg="add mod">
          <ac:chgData name="Gail Preston" userId="1afe5ca8-ff9f-4e3d-bd71-9484f939e47c" providerId="ADAL" clId="{F709F29F-7C5C-4A15-B3CC-EB4E48563489}" dt="2026-05-14T20:04:00.261" v="65" actId="1076"/>
          <ac:spMkLst>
            <pc:docMk/>
            <pc:sldMk cId="3955218492" sldId="912"/>
            <ac:spMk id="5" creationId="{4AEA9E45-5E85-4DD0-8B2F-736BA5E65B84}"/>
          </ac:spMkLst>
        </pc:spChg>
        <pc:picChg chg="add mod">
          <ac:chgData name="Gail Preston" userId="1afe5ca8-ff9f-4e3d-bd71-9484f939e47c" providerId="ADAL" clId="{F709F29F-7C5C-4A15-B3CC-EB4E48563489}" dt="2026-05-14T20:03:23.147" v="59" actId="1076"/>
          <ac:picMkLst>
            <pc:docMk/>
            <pc:sldMk cId="3955218492" sldId="912"/>
            <ac:picMk id="6" creationId="{71B8CD96-C587-4496-96BB-35584CE8DDCD}"/>
          </ac:picMkLst>
        </pc:picChg>
      </pc:sldChg>
      <pc:sldChg chg="modSp add mod">
        <pc:chgData name="Gail Preston" userId="1afe5ca8-ff9f-4e3d-bd71-9484f939e47c" providerId="ADAL" clId="{F709F29F-7C5C-4A15-B3CC-EB4E48563489}" dt="2026-05-14T22:46:43.029" v="1888" actId="20577"/>
        <pc:sldMkLst>
          <pc:docMk/>
          <pc:sldMk cId="1176856147" sldId="913"/>
        </pc:sldMkLst>
        <pc:spChg chg="mod">
          <ac:chgData name="Gail Preston" userId="1afe5ca8-ff9f-4e3d-bd71-9484f939e47c" providerId="ADAL" clId="{F709F29F-7C5C-4A15-B3CC-EB4E48563489}" dt="2026-05-14T22:46:43.029" v="1888" actId="20577"/>
          <ac:spMkLst>
            <pc:docMk/>
            <pc:sldMk cId="1176856147" sldId="913"/>
            <ac:spMk id="2" creationId="{8F23B9E7-AB28-D7BF-725C-41BE76B06E10}"/>
          </ac:spMkLst>
        </pc:spChg>
      </pc:sldChg>
      <pc:sldChg chg="modSp add mod">
        <pc:chgData name="Gail Preston" userId="1afe5ca8-ff9f-4e3d-bd71-9484f939e47c" providerId="ADAL" clId="{F709F29F-7C5C-4A15-B3CC-EB4E48563489}" dt="2026-05-14T20:13:15.828" v="359" actId="122"/>
        <pc:sldMkLst>
          <pc:docMk/>
          <pc:sldMk cId="1300703630" sldId="914"/>
        </pc:sldMkLst>
        <pc:spChg chg="mod">
          <ac:chgData name="Gail Preston" userId="1afe5ca8-ff9f-4e3d-bd71-9484f939e47c" providerId="ADAL" clId="{F709F29F-7C5C-4A15-B3CC-EB4E48563489}" dt="2026-05-14T20:13:15.828" v="359" actId="122"/>
          <ac:spMkLst>
            <pc:docMk/>
            <pc:sldMk cId="1300703630" sldId="914"/>
            <ac:spMk id="2" creationId="{B0915F47-7B1E-4293-959D-D43667AEBFEE}"/>
          </ac:spMkLst>
        </pc:spChg>
      </pc:sldChg>
      <pc:sldChg chg="modSp add mod modAnim">
        <pc:chgData name="Gail Preston" userId="1afe5ca8-ff9f-4e3d-bd71-9484f939e47c" providerId="ADAL" clId="{F709F29F-7C5C-4A15-B3CC-EB4E48563489}" dt="2026-05-14T23:38:40.054" v="2331" actId="20577"/>
        <pc:sldMkLst>
          <pc:docMk/>
          <pc:sldMk cId="2097279406" sldId="915"/>
        </pc:sldMkLst>
        <pc:spChg chg="mod">
          <ac:chgData name="Gail Preston" userId="1afe5ca8-ff9f-4e3d-bd71-9484f939e47c" providerId="ADAL" clId="{F709F29F-7C5C-4A15-B3CC-EB4E48563489}" dt="2026-05-14T23:37:33.606" v="2246" actId="20577"/>
          <ac:spMkLst>
            <pc:docMk/>
            <pc:sldMk cId="2097279406" sldId="915"/>
            <ac:spMk id="2" creationId="{74341BE9-3B6F-49D1-B138-3B1BA88BFDC6}"/>
          </ac:spMkLst>
        </pc:spChg>
        <pc:spChg chg="mod">
          <ac:chgData name="Gail Preston" userId="1afe5ca8-ff9f-4e3d-bd71-9484f939e47c" providerId="ADAL" clId="{F709F29F-7C5C-4A15-B3CC-EB4E48563489}" dt="2026-05-14T23:38:40.054" v="2331" actId="20577"/>
          <ac:spMkLst>
            <pc:docMk/>
            <pc:sldMk cId="2097279406" sldId="915"/>
            <ac:spMk id="3" creationId="{92A6FC30-B019-4C62-B992-192E9519764E}"/>
          </ac:spMkLst>
        </pc:spChg>
      </pc:sldChg>
      <pc:sldChg chg="modSp add del mod">
        <pc:chgData name="Gail Preston" userId="1afe5ca8-ff9f-4e3d-bd71-9484f939e47c" providerId="ADAL" clId="{F709F29F-7C5C-4A15-B3CC-EB4E48563489}" dt="2026-05-14T22:14:16.148" v="637" actId="2696"/>
        <pc:sldMkLst>
          <pc:docMk/>
          <pc:sldMk cId="2680760091" sldId="915"/>
        </pc:sldMkLst>
        <pc:spChg chg="mod">
          <ac:chgData name="Gail Preston" userId="1afe5ca8-ff9f-4e3d-bd71-9484f939e47c" providerId="ADAL" clId="{F709F29F-7C5C-4A15-B3CC-EB4E48563489}" dt="2026-05-14T22:14:04.167" v="636" actId="20577"/>
          <ac:spMkLst>
            <pc:docMk/>
            <pc:sldMk cId="2680760091" sldId="915"/>
            <ac:spMk id="2" creationId="{E70B2D6E-7057-42DD-A1B0-0C2367CC0EF8}"/>
          </ac:spMkLst>
        </pc:spChg>
      </pc:sldChg>
      <pc:sldChg chg="modSp new mod">
        <pc:chgData name="Gail Preston" userId="1afe5ca8-ff9f-4e3d-bd71-9484f939e47c" providerId="ADAL" clId="{F709F29F-7C5C-4A15-B3CC-EB4E48563489}" dt="2026-05-14T22:47:56.483" v="1963" actId="20577"/>
        <pc:sldMkLst>
          <pc:docMk/>
          <pc:sldMk cId="3837888394" sldId="916"/>
        </pc:sldMkLst>
        <pc:spChg chg="mod">
          <ac:chgData name="Gail Preston" userId="1afe5ca8-ff9f-4e3d-bd71-9484f939e47c" providerId="ADAL" clId="{F709F29F-7C5C-4A15-B3CC-EB4E48563489}" dt="2026-05-14T22:44:05.351" v="1466" actId="255"/>
          <ac:spMkLst>
            <pc:docMk/>
            <pc:sldMk cId="3837888394" sldId="916"/>
            <ac:spMk id="2" creationId="{02EF8BA8-3E87-4B1F-AF6A-4601A0F126FA}"/>
          </ac:spMkLst>
        </pc:spChg>
        <pc:spChg chg="mod">
          <ac:chgData name="Gail Preston" userId="1afe5ca8-ff9f-4e3d-bd71-9484f939e47c" providerId="ADAL" clId="{F709F29F-7C5C-4A15-B3CC-EB4E48563489}" dt="2026-05-14T22:47:56.483" v="1963" actId="20577"/>
          <ac:spMkLst>
            <pc:docMk/>
            <pc:sldMk cId="3837888394" sldId="916"/>
            <ac:spMk id="3" creationId="{381D3B96-B19E-4C29-90B6-D4975B3E252B}"/>
          </ac:spMkLst>
        </pc:spChg>
      </pc:sldChg>
      <pc:sldChg chg="add">
        <pc:chgData name="Gail Preston" userId="1afe5ca8-ff9f-4e3d-bd71-9484f939e47c" providerId="ADAL" clId="{F709F29F-7C5C-4A15-B3CC-EB4E48563489}" dt="2026-05-14T22:47:05.105" v="1889"/>
        <pc:sldMkLst>
          <pc:docMk/>
          <pc:sldMk cId="852689719" sldId="917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06T12:30:04.369" idx="1">
    <p:pos x="7144" y="437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A77E-8541-4004-B3C4-815E941FF3AC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DE880-8109-4492-B79A-211C26C8B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05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4DF4C-0F01-4598-BF37-A1AD132A591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1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C295F-ED33-49A2-9F80-C3B57416C7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88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07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Alongside the research training, we offer a comprehensive professional skills </a:t>
            </a:r>
            <a:r>
              <a:rPr lang="en-US" dirty="0" err="1"/>
              <a:t>programme</a:t>
            </a:r>
            <a:r>
              <a:rPr lang="en-US" dirty="0"/>
              <a:t> that will help you to develop into a rounded researcher.</a:t>
            </a:r>
          </a:p>
          <a:p>
            <a:r>
              <a:rPr lang="en-US" dirty="0"/>
              <a:t>Professional skills training aligns well with the 4 domains of Vitae’s Researcher Development Framework that describes the knowledge, </a:t>
            </a:r>
            <a:r>
              <a:rPr lang="en-US" dirty="0" err="1"/>
              <a:t>behaviour</a:t>
            </a:r>
            <a:r>
              <a:rPr lang="en-US" dirty="0"/>
              <a:t>, and attributes of successful researchers.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0DDBA-A1BE-49D3-9CD5-69FF70E1534A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46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Being a successful scientist does not just mean having the practical skills to carry out your experiments and analyses, but it includes a variety of knowledge, behaviours and attributes.  These are very nicely illustrated here in the Vitae Research Development Framework and include four domains….</a:t>
            </a:r>
          </a:p>
          <a:p>
            <a:endParaRPr lang="en-GB" dirty="0"/>
          </a:p>
          <a:p>
            <a:r>
              <a:rPr lang="en-GB" dirty="0"/>
              <a:t>The RDF is a very helpful tool to explore all aspects of being a researcher and to identify areas where you might have some gaps and need to develop your skills further.</a:t>
            </a:r>
          </a:p>
          <a:p>
            <a:endParaRPr lang="en-GB" dirty="0"/>
          </a:p>
          <a:p>
            <a:r>
              <a:rPr lang="en-GB" dirty="0"/>
              <a:t>Vitae: professional </a:t>
            </a:r>
            <a:r>
              <a:rPr lang="en-US" dirty="0"/>
              <a:t>non-profit </a:t>
            </a:r>
            <a:r>
              <a:rPr lang="en-US" dirty="0" err="1"/>
              <a:t>programme</a:t>
            </a:r>
            <a:r>
              <a:rPr lang="en-US" dirty="0"/>
              <a:t> supported by UKRI and universities that leads on career development of researchers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0EE5A2-0461-43FC-8746-271DF355B8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3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4C6AC-13B5-44C4-AE2D-9AC478D38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377F8-9210-44F5-AB92-8744DC922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6AD1C-F187-4C87-89FA-157DDDFC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462D-F604-4FAD-8530-6BB7D7F8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3347C-4DA0-4F32-9424-9E46BF6F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0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7C4FA-68DB-463C-A1CD-125F18FFA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CA2D5-B49A-4BCB-B656-DFC3FEFFA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85DF5-7F2B-42E5-9939-1A6E507E7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D4CE1-AEBB-4632-B8AC-EC3D9B10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2477-F986-4BAE-B9D9-321BFD9A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4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498D5-2425-44AA-B501-5FFE24905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3A751-58F3-434B-AA6B-7282F8456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701FE-BDBB-4FBD-95A7-88F03F1A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105DD-9C18-4604-9191-CC16FB28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AB466-258C-461B-AB49-1A194D23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7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8F7C37-2B50-49CD-83FC-80A26B42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7360" y="6404138"/>
            <a:ext cx="9294640" cy="453863"/>
          </a:xfrm>
          <a:prstGeom prst="rect">
            <a:avLst/>
          </a:prstGeom>
          <a:solidFill>
            <a:srgbClr val="021E42"/>
          </a:solidFill>
        </p:spPr>
        <p:txBody>
          <a:bodyPr>
            <a:noAutofit/>
          </a:bodyPr>
          <a:lstStyle>
            <a:lvl1pPr marL="1163638" indent="0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attribution (works as title)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D61EF-1A36-49AF-9A4B-D12F746FE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9829" y="1028733"/>
            <a:ext cx="7104789" cy="4436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dirty="0"/>
              <a:t>Quote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92A76D5-806C-4414-B201-4490AF7A8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28" y="-27384"/>
            <a:ext cx="2596832" cy="2596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887FB1-E79D-6D1A-94D1-B6D4A1658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t="96481"/>
          <a:stretch/>
        </p:blipFill>
        <p:spPr>
          <a:xfrm>
            <a:off x="0" y="6408631"/>
            <a:ext cx="2897360" cy="44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1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418E-40AD-4D8B-8DAC-5EF4DCF5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13483-990B-446C-8E77-2AFC316BF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9A9E1-4575-4100-9B82-8BC25773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ADDC7-98B8-4E1F-9A1A-AB9836E7F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6FD24-19C7-4B3D-AC22-FE1A988F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8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A78F6-FFC4-48D4-9879-086D1F38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EBAF7-62DB-4770-A066-6974DFDA7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EC866-9DC5-4418-A8DD-2D305FB7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05D72-2E78-4AEF-A60B-6315D189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D3705-BE81-4AF9-9C96-D34F234F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93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F7B3-3D56-4E56-BACA-FDC0CD91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AAB25-7B3A-4632-AA12-740FC281E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A1797-1318-4F46-BE2A-D9F59AF61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E098F-2C03-46EE-AE0A-A8F7AE16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AE820-3B77-444E-87BC-BBB881BA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CCAF8-2F8F-43B2-A8F5-A49919BC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87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D912-EBEF-4B1B-B886-521FC2A8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366A2-05F9-423A-A681-1FB798881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AE739-C610-4E48-87E2-34E082813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088DB-E379-417D-9A47-6C836D4ED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3FE98-AB95-4BDA-9AE9-110EC4A27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3289D-A9A0-4829-A1A7-CDD1B8D3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4EBFB7-722D-4237-BDC9-9DF9CAED6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9AE61A-079A-4790-B498-54538A8A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51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AE33-518C-4433-AE95-53927A10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10E1D-C6AC-427B-883D-E0DBB2D07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FB171-8DC6-4853-B1AF-8E2C5416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888D8-F6BF-444E-A830-DA403DD0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26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E5D534-41BA-4545-A395-9536EB15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B5BC7-58F5-40FF-B16A-7A29E33B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652E8-B115-49C7-82C0-7D0BCDD1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4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D496-3313-41F0-BD86-14E319F9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20B22-015D-4A4C-8951-470830D4F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98E42-D7F0-491A-8CB1-D4E0C1D13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EAFE0-32E5-4A96-B685-791F69BD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2928A-90BC-43B4-8AA3-F2B715AE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F23E2-84AF-4E2E-89F8-ECB7AD1F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38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7736-2CEC-4AD8-B6F9-6CE56C454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2B209A-9C7D-46AC-9D51-CDD1AAF03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F8BB0-7BAB-4A8D-BA82-A09E1A80B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8BF7D-D25C-4646-BF21-2A8D8CF04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15899-A4F2-41BC-94E4-85AF4EFA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E14B5-F0D8-42B3-902C-CC2EEE37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4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4AEA1-4F3C-4253-8457-FB6080CE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3A0C7-AA16-438A-A6CD-16DB6B07C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23C2D-FFF3-4892-A5E3-E9ACE895A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CDD1B-BDD4-48CC-BCA7-B332B2A89B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44EE-E6B3-41CB-9E3E-C0E77BA33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67447-74D0-4219-A0D5-E11356703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FBE0D-C368-4EEE-8A60-3FE4FE850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89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.ac.uk/postgraduate/type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vance-he.ac.uk/knowledge-hub/towards-family-friendly-university-research-evidence-student-parents-and-implications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pls.ox.ac.uk/graduate-school/information-for-postgraduate-research-students/your-rights-and-responsibilities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pls.ox.ac.uk/graduate-school/information-for-postgraduate-research-students/your-rights-and-responsibilities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pls.ox.ac.uk/graduate-school/information-for-postgraduate-research-students/your-rights-and-responsibilities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verywellmind.com/how-you-can-practice-self-regulation-4163536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36B4-0E18-4BF2-A5CF-322C6B76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11" y="2776483"/>
            <a:ext cx="7691011" cy="1325563"/>
          </a:xfrm>
        </p:spPr>
        <p:txBody>
          <a:bodyPr/>
          <a:lstStyle/>
          <a:p>
            <a:pPr algn="ctr"/>
            <a:r>
              <a:rPr lang="en-US" dirty="0"/>
              <a:t>RePOWER: Returning to postgraduate study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7D27-88B2-499F-85C8-CECEB9ACC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9" y="311454"/>
            <a:ext cx="5748540" cy="24445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1E118-2D0C-43A9-80FD-6D719355C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834" y="3314361"/>
            <a:ext cx="3241033" cy="781913"/>
          </a:xfrm>
          <a:prstGeom prst="rect">
            <a:avLst/>
          </a:prstGeom>
        </p:spPr>
      </p:pic>
      <p:pic>
        <p:nvPicPr>
          <p:cNvPr id="8" name="Picture 2" descr="ukri-nerc-logo-600×160 – UKESM">
            <a:extLst>
              <a:ext uri="{FF2B5EF4-FFF2-40B4-BE49-F238E27FC236}">
                <a16:creationId xmlns:a16="http://schemas.microsoft.com/office/drawing/2014/main" id="{F20B087F-06A3-494E-B118-1BB52F83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67" y="4096274"/>
            <a:ext cx="3241033" cy="8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sting partner logo banner v2">
            <a:extLst>
              <a:ext uri="{FF2B5EF4-FFF2-40B4-BE49-F238E27FC236}">
                <a16:creationId xmlns:a16="http://schemas.microsoft.com/office/drawing/2014/main" id="{1E625125-27A8-41A6-9A3E-21EA822EF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7" y="5212066"/>
            <a:ext cx="8443439" cy="118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E5BE6D4-289E-461F-AB8D-F32B161AE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41" y="4938535"/>
            <a:ext cx="2532227" cy="8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le:Engineering and Physical Sciences ...">
            <a:extLst>
              <a:ext uri="{FF2B5EF4-FFF2-40B4-BE49-F238E27FC236}">
                <a16:creationId xmlns:a16="http://schemas.microsoft.com/office/drawing/2014/main" id="{2CE5D69F-8CDA-4306-91AD-35F4A93B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40" y="5850309"/>
            <a:ext cx="3272061" cy="8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847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5304-2E52-4022-82C9-0A749ECE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8" y="2275568"/>
            <a:ext cx="3897086" cy="1325563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Benefits of research degrees…</a:t>
            </a:r>
          </a:p>
        </p:txBody>
      </p:sp>
      <p:pic>
        <p:nvPicPr>
          <p:cNvPr id="6" name="Graphic 5" descr="Stopwatch">
            <a:extLst>
              <a:ext uri="{FF2B5EF4-FFF2-40B4-BE49-F238E27FC236}">
                <a16:creationId xmlns:a16="http://schemas.microsoft.com/office/drawing/2014/main" id="{CEEDF448-49F0-4805-B375-F7147FF0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0122" y="3191442"/>
            <a:ext cx="914400" cy="914400"/>
          </a:xfrm>
          <a:prstGeom prst="rect">
            <a:avLst/>
          </a:prstGeom>
        </p:spPr>
      </p:pic>
      <p:pic>
        <p:nvPicPr>
          <p:cNvPr id="8" name="Graphic 7" descr="Highway scene">
            <a:extLst>
              <a:ext uri="{FF2B5EF4-FFF2-40B4-BE49-F238E27FC236}">
                <a16:creationId xmlns:a16="http://schemas.microsoft.com/office/drawing/2014/main" id="{5DF973DD-2636-43A3-BAB2-D4B612D03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9011" y="5175619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6AB210-4EBC-44F8-B373-8E43E7814D8C}"/>
              </a:ext>
            </a:extLst>
          </p:cNvPr>
          <p:cNvSpPr txBox="1"/>
          <p:nvPr/>
        </p:nvSpPr>
        <p:spPr>
          <a:xfrm>
            <a:off x="7507058" y="4520351"/>
            <a:ext cx="185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Career opportunities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904E1-4C55-4B19-B63F-F429CC7D207C}"/>
              </a:ext>
            </a:extLst>
          </p:cNvPr>
          <p:cNvSpPr txBox="1"/>
          <p:nvPr/>
        </p:nvSpPr>
        <p:spPr>
          <a:xfrm>
            <a:off x="5327197" y="2751364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 management</a:t>
            </a:r>
          </a:p>
        </p:txBody>
      </p:sp>
      <p:pic>
        <p:nvPicPr>
          <p:cNvPr id="12" name="Graphic 11" descr="Bar chart">
            <a:extLst>
              <a:ext uri="{FF2B5EF4-FFF2-40B4-BE49-F238E27FC236}">
                <a16:creationId xmlns:a16="http://schemas.microsoft.com/office/drawing/2014/main" id="{F93C8E46-D3FB-4A12-8572-0D64EC2E0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6765" y="322489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C28C70-4E96-4E7C-A956-0CC39C25E446}"/>
              </a:ext>
            </a:extLst>
          </p:cNvPr>
          <p:cNvSpPr txBox="1"/>
          <p:nvPr/>
        </p:nvSpPr>
        <p:spPr>
          <a:xfrm>
            <a:off x="7327447" y="2761512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Data analysis</a:t>
            </a:r>
          </a:p>
        </p:txBody>
      </p:sp>
      <p:pic>
        <p:nvPicPr>
          <p:cNvPr id="15" name="Graphic 14" descr="Head with gears">
            <a:extLst>
              <a:ext uri="{FF2B5EF4-FFF2-40B4-BE49-F238E27FC236}">
                <a16:creationId xmlns:a16="http://schemas.microsoft.com/office/drawing/2014/main" id="{EF7DC463-6B3D-451B-ADF3-1B3425BFE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69011" y="1386925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C52411-67BA-4AAB-B0E9-40EB47115106}"/>
              </a:ext>
            </a:extLst>
          </p:cNvPr>
          <p:cNvSpPr txBox="1"/>
          <p:nvPr/>
        </p:nvSpPr>
        <p:spPr>
          <a:xfrm>
            <a:off x="7542440" y="767981"/>
            <a:ext cx="182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Critical thinking</a:t>
            </a:r>
          </a:p>
        </p:txBody>
      </p:sp>
      <p:pic>
        <p:nvPicPr>
          <p:cNvPr id="18" name="Graphic 17" descr="Marketing">
            <a:extLst>
              <a:ext uri="{FF2B5EF4-FFF2-40B4-BE49-F238E27FC236}">
                <a16:creationId xmlns:a16="http://schemas.microsoft.com/office/drawing/2014/main" id="{31E46F0A-1561-4B0C-AE39-AE55D56BD3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52266" y="3177213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512E3D-958C-455B-AC3B-EF0FF34CB517}"/>
              </a:ext>
            </a:extLst>
          </p:cNvPr>
          <p:cNvSpPr txBox="1"/>
          <p:nvPr/>
        </p:nvSpPr>
        <p:spPr>
          <a:xfrm>
            <a:off x="9409341" y="2760201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Communication</a:t>
            </a:r>
          </a:p>
        </p:txBody>
      </p:sp>
      <p:pic>
        <p:nvPicPr>
          <p:cNvPr id="21" name="Graphic 20" descr="Open book">
            <a:extLst>
              <a:ext uri="{FF2B5EF4-FFF2-40B4-BE49-F238E27FC236}">
                <a16:creationId xmlns:a16="http://schemas.microsoft.com/office/drawing/2014/main" id="{8D8CC585-EF2D-47E6-B994-128B714C7E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15691" y="1386925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914173-C480-4896-86BE-3CF8570F8F31}"/>
              </a:ext>
            </a:extLst>
          </p:cNvPr>
          <p:cNvSpPr txBox="1"/>
          <p:nvPr/>
        </p:nvSpPr>
        <p:spPr>
          <a:xfrm>
            <a:off x="5374822" y="767981"/>
            <a:ext cx="178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Knowledge</a:t>
            </a:r>
          </a:p>
        </p:txBody>
      </p:sp>
      <p:pic>
        <p:nvPicPr>
          <p:cNvPr id="26" name="Graphic 25" descr="Newspaper">
            <a:extLst>
              <a:ext uri="{FF2B5EF4-FFF2-40B4-BE49-F238E27FC236}">
                <a16:creationId xmlns:a16="http://schemas.microsoft.com/office/drawing/2014/main" id="{DAA2E97A-CD27-4016-9529-D39B6EF519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66" y="5282293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F4B9B15-0635-4F7A-81A5-85BA588C71E5}"/>
              </a:ext>
            </a:extLst>
          </p:cNvPr>
          <p:cNvSpPr txBox="1"/>
          <p:nvPr/>
        </p:nvSpPr>
        <p:spPr>
          <a:xfrm>
            <a:off x="9537250" y="4520351"/>
            <a:ext cx="178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Competitive job application</a:t>
            </a:r>
          </a:p>
        </p:txBody>
      </p:sp>
      <p:pic>
        <p:nvPicPr>
          <p:cNvPr id="29" name="Graphic 28" descr="Social network">
            <a:extLst>
              <a:ext uri="{FF2B5EF4-FFF2-40B4-BE49-F238E27FC236}">
                <a16:creationId xmlns:a16="http://schemas.microsoft.com/office/drawing/2014/main" id="{752222AC-4217-485C-AC75-B921C6CE30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67899" y="1386925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C21AC3F-9AE7-4507-9357-893F69E341D8}"/>
              </a:ext>
            </a:extLst>
          </p:cNvPr>
          <p:cNvSpPr txBox="1"/>
          <p:nvPr/>
        </p:nvSpPr>
        <p:spPr>
          <a:xfrm>
            <a:off x="9442001" y="767981"/>
            <a:ext cx="182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Networking</a:t>
            </a:r>
          </a:p>
        </p:txBody>
      </p:sp>
      <p:pic>
        <p:nvPicPr>
          <p:cNvPr id="20" name="Graphic 19" descr="Cycle with people">
            <a:extLst>
              <a:ext uri="{FF2B5EF4-FFF2-40B4-BE49-F238E27FC236}">
                <a16:creationId xmlns:a16="http://schemas.microsoft.com/office/drawing/2014/main" id="{7725A9B2-C61B-4CE2-8B17-069631B85F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69095" y="5204795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115928-3EC5-4E74-9621-373AEBC1C4A5}"/>
              </a:ext>
            </a:extLst>
          </p:cNvPr>
          <p:cNvSpPr txBox="1"/>
          <p:nvPr/>
        </p:nvSpPr>
        <p:spPr>
          <a:xfrm>
            <a:off x="5374822" y="4773150"/>
            <a:ext cx="178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Teamwork</a:t>
            </a:r>
          </a:p>
        </p:txBody>
      </p:sp>
    </p:spTree>
    <p:extLst>
      <p:ext uri="{BB962C8B-B14F-4D97-AF65-F5344CB8AC3E}">
        <p14:creationId xmlns:p14="http://schemas.microsoft.com/office/powerpoint/2010/main" val="122641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1B8E-CE18-4FFF-AA44-7CB5C0C9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8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Research degrees (Masters and Doctorate)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53C20-0975-4840-A064-FE57ACA7D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96" y="2434315"/>
            <a:ext cx="5786535" cy="2755706"/>
          </a:xfrm>
        </p:spPr>
        <p:txBody>
          <a:bodyPr/>
          <a:lstStyle/>
          <a:p>
            <a:r>
              <a:rPr lang="en-US" dirty="0"/>
              <a:t>Dissertation based on your research </a:t>
            </a:r>
          </a:p>
          <a:p>
            <a:r>
              <a:rPr lang="en-US" dirty="0"/>
              <a:t>Can include research undertaken within a team</a:t>
            </a:r>
          </a:p>
          <a:p>
            <a:r>
              <a:rPr lang="en-US" dirty="0"/>
              <a:t>Supervisor(s)</a:t>
            </a:r>
          </a:p>
          <a:p>
            <a:r>
              <a:rPr lang="en-US" dirty="0"/>
              <a:t>Assessment by dissertation and viva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DE501-5390-4B31-BF76-EC4C07A7B1C4}"/>
              </a:ext>
            </a:extLst>
          </p:cNvPr>
          <p:cNvSpPr txBox="1"/>
          <p:nvPr/>
        </p:nvSpPr>
        <p:spPr>
          <a:xfrm>
            <a:off x="6994851" y="1652648"/>
            <a:ext cx="5010538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Typical dissertation…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Literature / prior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Aims and Rationale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Method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Data collection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Data analysis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Model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Tool development…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Interpretation/critical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Context, implications, further work</a:t>
            </a:r>
          </a:p>
        </p:txBody>
      </p:sp>
    </p:spTree>
    <p:extLst>
      <p:ext uri="{BB962C8B-B14F-4D97-AF65-F5344CB8AC3E}">
        <p14:creationId xmlns:p14="http://schemas.microsoft.com/office/powerpoint/2010/main" val="42652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92B8-28EC-4CC0-BDEB-32E86528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Responsibilities of supervisors…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1CAF-6E94-4BE7-8FE8-E89B06DCA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dirty="0"/>
              <a:t>Regular meetings (</a:t>
            </a:r>
            <a:r>
              <a:rPr lang="en-US" sz="2400" dirty="0">
                <a:solidFill>
                  <a:srgbClr val="002060"/>
                </a:solidFill>
              </a:rPr>
              <a:t>Oxford </a:t>
            </a:r>
            <a:r>
              <a:rPr lang="en-US" sz="2400" dirty="0"/>
              <a:t>– at least once every two weeks for a full-time student)</a:t>
            </a:r>
          </a:p>
          <a:p>
            <a:r>
              <a:rPr lang="en-US" sz="2400" dirty="0"/>
              <a:t>Agree a research plan and programme of work</a:t>
            </a:r>
          </a:p>
          <a:p>
            <a:r>
              <a:rPr lang="en-US" sz="2400" dirty="0"/>
              <a:t>Clear academic expectations and milestones. </a:t>
            </a:r>
          </a:p>
          <a:p>
            <a:r>
              <a:rPr lang="en-US" sz="2400" dirty="0"/>
              <a:t>Agree a timetable for submission of work and provide feedback on work</a:t>
            </a:r>
          </a:p>
          <a:p>
            <a:r>
              <a:rPr lang="en-US" sz="2400" dirty="0"/>
              <a:t>Advise students on health and safety regulations. </a:t>
            </a:r>
          </a:p>
          <a:p>
            <a:r>
              <a:rPr lang="en-US" sz="2400" dirty="0"/>
              <a:t>Assess and advise on subject-specific and professional development training </a:t>
            </a:r>
          </a:p>
          <a:p>
            <a:r>
              <a:rPr lang="en-US" sz="2400" dirty="0"/>
              <a:t>Ensure students have a plan of how they are going to move ahead </a:t>
            </a:r>
          </a:p>
          <a:p>
            <a:r>
              <a:rPr lang="en-US" sz="2400" dirty="0"/>
              <a:t>Report on student’s progress and needs</a:t>
            </a:r>
          </a:p>
        </p:txBody>
      </p:sp>
    </p:spTree>
    <p:extLst>
      <p:ext uri="{BB962C8B-B14F-4D97-AF65-F5344CB8AC3E}">
        <p14:creationId xmlns:p14="http://schemas.microsoft.com/office/powerpoint/2010/main" val="342271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7840-A532-48F5-8247-9B0C3660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Mentoring modes…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2D355-33F6-4E7D-9C89-59A7B62C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6" y="1861797"/>
            <a:ext cx="2571750" cy="2571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41AB3F-6E19-47FF-8671-6E39B32092A7}"/>
              </a:ext>
            </a:extLst>
          </p:cNvPr>
          <p:cNvSpPr txBox="1"/>
          <p:nvPr/>
        </p:nvSpPr>
        <p:spPr>
          <a:xfrm>
            <a:off x="726620" y="4604657"/>
            <a:ext cx="210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Challenger</a:t>
            </a:r>
          </a:p>
          <a:p>
            <a:r>
              <a:rPr lang="en-GB" dirty="0">
                <a:solidFill>
                  <a:schemeClr val="accent1"/>
                </a:solidFill>
              </a:rPr>
              <a:t>Focus</a:t>
            </a:r>
          </a:p>
          <a:p>
            <a:r>
              <a:rPr lang="en-GB" dirty="0">
                <a:solidFill>
                  <a:schemeClr val="accent1"/>
                </a:solidFill>
              </a:rPr>
              <a:t>Goal-oriented</a:t>
            </a:r>
          </a:p>
          <a:p>
            <a:r>
              <a:rPr lang="en-GB" dirty="0">
                <a:solidFill>
                  <a:schemeClr val="accent1"/>
                </a:solidFill>
              </a:rPr>
              <a:t>Achieving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073A5-C62E-4013-A673-E30AA4003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832" y="2012458"/>
            <a:ext cx="2068793" cy="217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AC3A2-8695-40D3-A493-754BC280149F}"/>
              </a:ext>
            </a:extLst>
          </p:cNvPr>
          <p:cNvSpPr txBox="1"/>
          <p:nvPr/>
        </p:nvSpPr>
        <p:spPr>
          <a:xfrm>
            <a:off x="3732098" y="4604657"/>
            <a:ext cx="210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Cheerleader</a:t>
            </a:r>
          </a:p>
          <a:p>
            <a:r>
              <a:rPr lang="en-GB" dirty="0">
                <a:solidFill>
                  <a:schemeClr val="accent1"/>
                </a:solidFill>
              </a:rPr>
              <a:t>Optimistic</a:t>
            </a:r>
          </a:p>
          <a:p>
            <a:r>
              <a:rPr lang="en-GB" dirty="0">
                <a:solidFill>
                  <a:schemeClr val="accent1"/>
                </a:solidFill>
              </a:rPr>
              <a:t>Supportive </a:t>
            </a:r>
          </a:p>
          <a:p>
            <a:r>
              <a:rPr lang="en-GB" dirty="0">
                <a:solidFill>
                  <a:schemeClr val="accent1"/>
                </a:solidFill>
              </a:rPr>
              <a:t>Encouraging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E5DF4-4797-4708-BFEB-CFD6621C3EEE}"/>
              </a:ext>
            </a:extLst>
          </p:cNvPr>
          <p:cNvSpPr txBox="1"/>
          <p:nvPr/>
        </p:nvSpPr>
        <p:spPr>
          <a:xfrm>
            <a:off x="6632116" y="4604657"/>
            <a:ext cx="2315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Educator</a:t>
            </a:r>
          </a:p>
          <a:p>
            <a:r>
              <a:rPr lang="en-GB" dirty="0">
                <a:solidFill>
                  <a:schemeClr val="accent1"/>
                </a:solidFill>
              </a:rPr>
              <a:t>Learning</a:t>
            </a:r>
          </a:p>
          <a:p>
            <a:r>
              <a:rPr lang="en-GB" dirty="0">
                <a:solidFill>
                  <a:schemeClr val="accent1"/>
                </a:solidFill>
              </a:rPr>
              <a:t>Training</a:t>
            </a:r>
          </a:p>
          <a:p>
            <a:r>
              <a:rPr lang="en-GB" dirty="0">
                <a:solidFill>
                  <a:schemeClr val="accent1"/>
                </a:solidFill>
              </a:rPr>
              <a:t>Developing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E84DF7-EE40-4713-9980-9FA96D745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111" y="1875697"/>
            <a:ext cx="1725225" cy="27097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2947A5-EB70-4306-9352-19FA3425A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67" r="7170"/>
          <a:stretch/>
        </p:blipFill>
        <p:spPr>
          <a:xfrm>
            <a:off x="9015774" y="1856056"/>
            <a:ext cx="1799022" cy="2533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F3165E-883A-47D2-B850-24A82CBE6045}"/>
              </a:ext>
            </a:extLst>
          </p:cNvPr>
          <p:cNvSpPr txBox="1"/>
          <p:nvPr/>
        </p:nvSpPr>
        <p:spPr>
          <a:xfrm>
            <a:off x="9267653" y="4604657"/>
            <a:ext cx="166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Ideator</a:t>
            </a:r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Brainstorming</a:t>
            </a:r>
          </a:p>
          <a:p>
            <a:r>
              <a:rPr lang="en-GB" dirty="0">
                <a:solidFill>
                  <a:schemeClr val="accent1"/>
                </a:solidFill>
              </a:rPr>
              <a:t>Planning</a:t>
            </a:r>
          </a:p>
          <a:p>
            <a:r>
              <a:rPr lang="en-GB" dirty="0">
                <a:solidFill>
                  <a:schemeClr val="accent1"/>
                </a:solidFill>
              </a:rPr>
              <a:t>Empowering</a:t>
            </a:r>
          </a:p>
        </p:txBody>
      </p:sp>
    </p:spTree>
    <p:extLst>
      <p:ext uri="{BB962C8B-B14F-4D97-AF65-F5344CB8AC3E}">
        <p14:creationId xmlns:p14="http://schemas.microsoft.com/office/powerpoint/2010/main" val="223061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7840-A532-48F5-8247-9B0C3660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Mentoring styles - interactions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4862E4-6972-4E21-BF94-F58F430F8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78" y="1684564"/>
            <a:ext cx="3085159" cy="3488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76591-D1AF-419E-8240-DDF82D64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094" y="2873828"/>
            <a:ext cx="3788229" cy="18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2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4C5F2-7C6C-475A-9041-60AB0AB1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Supervisory teams and mentors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628D-1601-4738-96D8-2F626D9E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It is common – and often required – for students to have a supervisory team (2 or more supervisors)</a:t>
            </a:r>
          </a:p>
          <a:p>
            <a:r>
              <a:rPr lang="en-US" sz="2600" dirty="0"/>
              <a:t>One supervisor will be the “primary” supervisor</a:t>
            </a:r>
          </a:p>
          <a:p>
            <a:r>
              <a:rPr lang="en-US" sz="2600" dirty="0"/>
              <a:t>Students may have a day-to-day research mentor who is a more experienced researcher within their research group</a:t>
            </a:r>
          </a:p>
          <a:p>
            <a:r>
              <a:rPr lang="en-US" sz="2600" dirty="0"/>
              <a:t>Students often have an additional mentor or advisor who is not involved in their supervision, who they can go to for pastoral advice</a:t>
            </a:r>
          </a:p>
          <a:p>
            <a:r>
              <a:rPr lang="en-US" sz="2600" dirty="0"/>
              <a:t>All students within a Department or Programme are also supported by a Director of Graduate studies and/or Programme Director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67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11B0-66DF-44DC-B29A-4107B6B6E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Assessment - Doctorate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09242F-C2AA-42A0-8584-55A61E502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025650"/>
            <a:ext cx="10515600" cy="1517650"/>
          </a:xfrm>
        </p:spPr>
        <p:txBody>
          <a:bodyPr/>
          <a:lstStyle/>
          <a:p>
            <a:r>
              <a:rPr lang="en-US" dirty="0"/>
              <a:t>Research proposal*</a:t>
            </a:r>
          </a:p>
          <a:p>
            <a:r>
              <a:rPr lang="en-US" dirty="0"/>
              <a:t>First examination (at Oxford called “transfer of status”)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Good evidence of progress, knowledge of subject, feasible project and plan</a:t>
            </a:r>
          </a:p>
          <a:p>
            <a:pPr lvl="1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5B599AE-5C59-430B-B8B7-0DAD03EF9574}"/>
              </a:ext>
            </a:extLst>
          </p:cNvPr>
          <p:cNvSpPr txBox="1">
            <a:spLocks/>
          </p:cNvSpPr>
          <p:nvPr/>
        </p:nvSpPr>
        <p:spPr>
          <a:xfrm>
            <a:off x="647699" y="3454400"/>
            <a:ext cx="11287125" cy="1517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Second examination (at Oxford called “confirmation of status”)</a:t>
            </a:r>
          </a:p>
          <a:p>
            <a:pPr lvl="1"/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Good evidence of progress, knowledge of subject, feasible plan to complete project</a:t>
            </a:r>
          </a:p>
          <a:p>
            <a:r>
              <a:rPr lang="en-US" dirty="0"/>
              <a:t>Final examination – Doctoral viva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7CFA0-62B4-4F46-A166-6FEFFE65F14C}"/>
              </a:ext>
            </a:extLst>
          </p:cNvPr>
          <p:cNvSpPr txBox="1"/>
          <p:nvPr/>
        </p:nvSpPr>
        <p:spPr>
          <a:xfrm>
            <a:off x="7372350" y="6200775"/>
            <a:ext cx="433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*Depends on programme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1D9E3-D612-4151-9A2B-5BCC000895E8}"/>
              </a:ext>
            </a:extLst>
          </p:cNvPr>
          <p:cNvSpPr txBox="1"/>
          <p:nvPr/>
        </p:nvSpPr>
        <p:spPr>
          <a:xfrm>
            <a:off x="33336" y="199136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5K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A1757-E1DC-4516-BE97-128AE7D667D0}"/>
              </a:ext>
            </a:extLst>
          </p:cNvPr>
          <p:cNvSpPr txBox="1"/>
          <p:nvPr/>
        </p:nvSpPr>
        <p:spPr>
          <a:xfrm>
            <a:off x="-14289" y="2515244"/>
            <a:ext cx="74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10K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95E09-414B-4ADE-BFA7-FCFE17655147}"/>
              </a:ext>
            </a:extLst>
          </p:cNvPr>
          <p:cNvSpPr txBox="1"/>
          <p:nvPr/>
        </p:nvSpPr>
        <p:spPr>
          <a:xfrm>
            <a:off x="-14289" y="3406428"/>
            <a:ext cx="74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Half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F22B53-AA46-4E23-AFE0-B8F420844AB2}"/>
              </a:ext>
            </a:extLst>
          </p:cNvPr>
          <p:cNvSpPr txBox="1"/>
          <p:nvPr/>
        </p:nvSpPr>
        <p:spPr>
          <a:xfrm>
            <a:off x="-14289" y="4251623"/>
            <a:ext cx="74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Full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A4A3-029B-4959-8864-0AB73E69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Doctoral / </a:t>
            </a:r>
            <a:r>
              <a:rPr lang="en-US" sz="3600" dirty="0">
                <a:solidFill>
                  <a:schemeClr val="accent1"/>
                </a:solidFill>
              </a:rPr>
              <a:t>Masters </a:t>
            </a:r>
            <a:r>
              <a:rPr lang="en-US" sz="3600" dirty="0"/>
              <a:t>viva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5D42C-50ED-4BD0-B4DD-16E7FCE40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945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candidate is the true author of the thesis</a:t>
            </a:r>
          </a:p>
          <a:p>
            <a:pPr>
              <a:lnSpc>
                <a:spcPct val="110000"/>
              </a:lnSpc>
            </a:pPr>
            <a:r>
              <a:rPr lang="en-US" dirty="0"/>
              <a:t>The candidate possesses a good knowledge of the field of learning within which the subject of the thesis falls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the candidate has shown competence in investigating the chosen topic</a:t>
            </a:r>
          </a:p>
          <a:p>
            <a:pPr>
              <a:lnSpc>
                <a:spcPct val="110000"/>
              </a:lnSpc>
            </a:pPr>
            <a:r>
              <a:rPr lang="en-US" dirty="0"/>
              <a:t>The candidate has made a significant and substantial contribution in the field of learning within which the subject of the thesis falls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the candidate has made a worthwhile contribution to knowledge and understanding in the field of learning within which the subject of the thesis falls</a:t>
            </a:r>
          </a:p>
          <a:p>
            <a:pPr>
              <a:lnSpc>
                <a:spcPct val="110000"/>
              </a:lnSpc>
            </a:pPr>
            <a:r>
              <a:rPr lang="en-US" dirty="0"/>
              <a:t>The thesis is presented in a lucid and scholarly manner</a:t>
            </a:r>
          </a:p>
          <a:p>
            <a:pPr>
              <a:lnSpc>
                <a:spcPct val="110000"/>
              </a:lnSpc>
            </a:pPr>
            <a:r>
              <a:rPr lang="en-US" dirty="0"/>
              <a:t>The thesis merits the degree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B39A-AF1D-4B5E-867E-1CDF9FCA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Doctorate by publication (some UK universities)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085CA-A8C8-4762-8D10-3AF7C5E59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to be accepted as a student based on your published work</a:t>
            </a:r>
          </a:p>
          <a:p>
            <a:r>
              <a:rPr lang="en-US" dirty="0"/>
              <a:t>6 months – 1 year</a:t>
            </a:r>
          </a:p>
          <a:p>
            <a:r>
              <a:rPr lang="en-GB" dirty="0"/>
              <a:t>Supervisor(s) provide advice on developing a narrative to frame your published work and preparing for the viva</a:t>
            </a:r>
          </a:p>
          <a:p>
            <a:r>
              <a:rPr lang="en-GB" dirty="0"/>
              <a:t>Doctoral viva addresses the same criteria as a standard doctorate</a:t>
            </a:r>
          </a:p>
        </p:txBody>
      </p:sp>
    </p:spTree>
    <p:extLst>
      <p:ext uri="{BB962C8B-B14F-4D97-AF65-F5344CB8AC3E}">
        <p14:creationId xmlns:p14="http://schemas.microsoft.com/office/powerpoint/2010/main" val="1828289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D05CA-10DD-488B-9A67-A0BAACFD1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"/>
          <a:stretch/>
        </p:blipFill>
        <p:spPr>
          <a:xfrm>
            <a:off x="2219322" y="791307"/>
            <a:ext cx="7753356" cy="5575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31C09-7265-494D-BC66-B1ABAB9B89D4}"/>
              </a:ext>
            </a:extLst>
          </p:cNvPr>
          <p:cNvSpPr txBox="1"/>
          <p:nvPr/>
        </p:nvSpPr>
        <p:spPr>
          <a:xfrm>
            <a:off x="605203" y="260573"/>
            <a:ext cx="1123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Single modules, </a:t>
            </a:r>
            <a:r>
              <a:rPr lang="en-US" sz="2400" dirty="0" err="1">
                <a:solidFill>
                  <a:schemeClr val="accent1"/>
                </a:solidFill>
                <a:latin typeface="+mj-lt"/>
              </a:rPr>
              <a:t>microcredentials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, short courses and continuing professional development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8BD13-929E-4C6E-885C-6BB21EAD7A78}"/>
              </a:ext>
            </a:extLst>
          </p:cNvPr>
          <p:cNvSpPr txBox="1"/>
          <p:nvPr/>
        </p:nvSpPr>
        <p:spPr>
          <a:xfrm>
            <a:off x="7172326" y="6410556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Postgraduate Course Types | The Open University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2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B163-A5C0-4A1E-A703-8FD126C4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082" y="-53822"/>
            <a:ext cx="7835641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Welcome to the Doctoral Training Centre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1B5B6-AC03-406D-9A85-B025CDCF9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766" y="1557811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/>
              <a:t>Supporting scientific breakthroughs </a:t>
            </a:r>
          </a:p>
          <a:p>
            <a:r>
              <a:rPr lang="en-GB" sz="2400" dirty="0"/>
              <a:t>Developing new skills and interdisciplinary collaborations</a:t>
            </a:r>
          </a:p>
          <a:p>
            <a:r>
              <a:rPr lang="en-GB" sz="2400" dirty="0"/>
              <a:t>Underpinning industrial innovation</a:t>
            </a:r>
          </a:p>
          <a:p>
            <a:r>
              <a:rPr lang="en-GB" sz="2400" dirty="0"/>
              <a:t>Equity, equality, diversity, inclusion and societal impact</a:t>
            </a:r>
          </a:p>
          <a:p>
            <a:r>
              <a:rPr lang="en-GB" sz="2400" dirty="0"/>
              <a:t>Community, collaboration and kindness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A3038-D51C-4FD0-ABDD-997D23311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33" y="4219222"/>
            <a:ext cx="7916333" cy="2638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93230-F2B8-4033-AFC9-B5895EDB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7" y="5385311"/>
            <a:ext cx="1042506" cy="1207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FB9AE-5ED1-4109-A6E7-DC811DD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4"/>
            <a:ext cx="4142329" cy="1761478"/>
          </a:xfrm>
          <a:prstGeom prst="rect">
            <a:avLst/>
          </a:prstGeom>
        </p:spPr>
      </p:pic>
      <p:pic>
        <p:nvPicPr>
          <p:cNvPr id="1026" name="Picture 2" descr="A green and blue earth&#10;&#10;Description automatically generated">
            <a:extLst>
              <a:ext uri="{FF2B5EF4-FFF2-40B4-BE49-F238E27FC236}">
                <a16:creationId xmlns:a16="http://schemas.microsoft.com/office/drawing/2014/main" id="{27252285-CF63-4419-86B3-77AE9A5BA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542" y="2282666"/>
            <a:ext cx="1294635" cy="130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88DD8E-0D7D-44EA-B2C5-DFAE8138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96" y="3741522"/>
            <a:ext cx="1222881" cy="12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D58C6-82BB-4F74-843D-C3E95B620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4024" y="5113137"/>
            <a:ext cx="1597120" cy="638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D449D6-99E8-4FCB-9D22-92801316FCCC}"/>
              </a:ext>
            </a:extLst>
          </p:cNvPr>
          <p:cNvSpPr txBox="1"/>
          <p:nvPr/>
        </p:nvSpPr>
        <p:spPr>
          <a:xfrm>
            <a:off x="10351176" y="5991613"/>
            <a:ext cx="159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latin typeface="Century Gothic" panose="020B0502020202020204" pitchFamily="34" charset="0"/>
              </a:rPr>
              <a:t>AI</a:t>
            </a:r>
            <a:r>
              <a:rPr lang="en-US" sz="2800" dirty="0">
                <a:latin typeface="Century Gothic" panose="020B0502020202020204" pitchFamily="34" charset="0"/>
              </a:rPr>
              <a:t>BLE</a:t>
            </a:r>
            <a:endParaRPr lang="en-GB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05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CE40E-DDC1-45E6-A2F0-EF391F4F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97" y="341021"/>
            <a:ext cx="8986943" cy="636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1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C59D0B-E6A4-4DB3-BF3F-27AB6A1DA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01" y="307729"/>
            <a:ext cx="11212844" cy="62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240F-8F42-47E4-882B-724BE41F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88" y="2200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Origins of research projects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A51892-FCCC-47A1-B7E5-AF106B4554D9}"/>
              </a:ext>
            </a:extLst>
          </p:cNvPr>
          <p:cNvSpPr/>
          <p:nvPr/>
        </p:nvSpPr>
        <p:spPr>
          <a:xfrm>
            <a:off x="4393223" y="1475643"/>
            <a:ext cx="3048000" cy="2781300"/>
          </a:xfrm>
          <a:prstGeom prst="ellipse">
            <a:avLst/>
          </a:prstGeom>
          <a:solidFill>
            <a:srgbClr val="4472C4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33CFC2-204A-40E5-843D-02E4E6A12AD1}"/>
              </a:ext>
            </a:extLst>
          </p:cNvPr>
          <p:cNvSpPr/>
          <p:nvPr/>
        </p:nvSpPr>
        <p:spPr>
          <a:xfrm>
            <a:off x="5212373" y="2801206"/>
            <a:ext cx="3048000" cy="2781300"/>
          </a:xfrm>
          <a:prstGeom prst="ellipse">
            <a:avLst/>
          </a:prstGeom>
          <a:solidFill>
            <a:schemeClr val="accent4">
              <a:lumMod val="60000"/>
              <a:lumOff val="40000"/>
              <a:alpha val="1882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09272C-8DE0-4EEE-86E8-97DAA1D79FEA}"/>
              </a:ext>
            </a:extLst>
          </p:cNvPr>
          <p:cNvSpPr/>
          <p:nvPr/>
        </p:nvSpPr>
        <p:spPr>
          <a:xfrm>
            <a:off x="3574073" y="2801206"/>
            <a:ext cx="3048000" cy="2781300"/>
          </a:xfrm>
          <a:prstGeom prst="ellipse">
            <a:avLst/>
          </a:prstGeom>
          <a:solidFill>
            <a:schemeClr val="accent6">
              <a:lumMod val="60000"/>
              <a:lumOff val="40000"/>
              <a:alpha val="1882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45067-D5F6-41CB-A69D-E9AE5DB6E44A}"/>
              </a:ext>
            </a:extLst>
          </p:cNvPr>
          <p:cNvSpPr txBox="1"/>
          <p:nvPr/>
        </p:nvSpPr>
        <p:spPr>
          <a:xfrm>
            <a:off x="4907573" y="2076165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Supervisor(s)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45ACE-7049-4EF1-B483-D3DE1E1C123B}"/>
              </a:ext>
            </a:extLst>
          </p:cNvPr>
          <p:cNvSpPr txBox="1"/>
          <p:nvPr/>
        </p:nvSpPr>
        <p:spPr>
          <a:xfrm>
            <a:off x="3878873" y="4190342"/>
            <a:ext cx="123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</a:t>
            </a: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A9CAA-D0D9-43A7-BD19-974C55427E9A}"/>
              </a:ext>
            </a:extLst>
          </p:cNvPr>
          <p:cNvSpPr txBox="1"/>
          <p:nvPr/>
        </p:nvSpPr>
        <p:spPr>
          <a:xfrm>
            <a:off x="6650648" y="4004887"/>
            <a:ext cx="1438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Non-academic partner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D771DD-367D-4512-8CC4-F35F349D3E9C}"/>
              </a:ext>
            </a:extLst>
          </p:cNvPr>
          <p:cNvSpPr txBox="1"/>
          <p:nvPr/>
        </p:nvSpPr>
        <p:spPr>
          <a:xfrm>
            <a:off x="6991350" y="6176317"/>
            <a:ext cx="486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Often subject to funding model…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8974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433A-4396-49F0-9AFD-B5993E9F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Research projects involving non-academic partners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C9377-BC7F-4032-94E3-F8CC0080F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6388"/>
            <a:ext cx="107442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May be undertaken wholly or partially in an academic or non-academic setting (subject to agreement by the University and funder)</a:t>
            </a:r>
          </a:p>
          <a:p>
            <a:pPr>
              <a:lnSpc>
                <a:spcPct val="110000"/>
              </a:lnSpc>
            </a:pPr>
            <a:r>
              <a:rPr lang="en-US" dirty="0"/>
              <a:t>May be undertaken full or part-time by employees</a:t>
            </a:r>
          </a:p>
          <a:p>
            <a:pPr>
              <a:lnSpc>
                <a:spcPct val="110000"/>
              </a:lnSpc>
            </a:pPr>
            <a:r>
              <a:rPr lang="en-US" dirty="0"/>
              <a:t>A period of residency with the academic or non-academic partner may apply </a:t>
            </a:r>
          </a:p>
          <a:p>
            <a:pPr>
              <a:lnSpc>
                <a:spcPct val="110000"/>
              </a:lnSpc>
            </a:pPr>
            <a:r>
              <a:rPr lang="en-US" dirty="0"/>
              <a:t>Usually require a contract between the partner </a:t>
            </a:r>
            <a:r>
              <a:rPr lang="en-US" dirty="0" err="1"/>
              <a:t>organisations</a:t>
            </a:r>
            <a:r>
              <a:rPr lang="en-US" dirty="0"/>
              <a:t> addressing intellectual property and responsibilities</a:t>
            </a:r>
          </a:p>
          <a:p>
            <a:pPr>
              <a:lnSpc>
                <a:spcPct val="110000"/>
              </a:lnSpc>
            </a:pPr>
            <a:r>
              <a:rPr lang="en-US" dirty="0"/>
              <a:t>Sometimes provide additional financial / project support </a:t>
            </a:r>
          </a:p>
          <a:p>
            <a:pPr>
              <a:lnSpc>
                <a:spcPct val="110000"/>
              </a:lnSpc>
            </a:pPr>
            <a:r>
              <a:rPr lang="en-US" dirty="0"/>
              <a:t>Often have direct impact for the sponsoring partner or sector</a:t>
            </a:r>
          </a:p>
          <a:p>
            <a:pPr>
              <a:lnSpc>
                <a:spcPct val="110000"/>
              </a:lnSpc>
            </a:pPr>
            <a:r>
              <a:rPr lang="en-US" dirty="0"/>
              <a:t>Held build students’ professional networks and skills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18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7C2F-ED37-474F-8538-317F3B18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Enterprise, Innovation &amp; Impact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EC98F-0F2A-412D-8BE6-496BB45D8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273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projects may have translational potential &amp; broader impact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Commercial – e.g. spin-outs, start-ups,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licencing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Policy 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Practice 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Tools, collections and resources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712A1-9928-448E-8745-4F8F873D7C16}"/>
              </a:ext>
            </a:extLst>
          </p:cNvPr>
          <p:cNvSpPr txBox="1"/>
          <p:nvPr/>
        </p:nvSpPr>
        <p:spPr>
          <a:xfrm>
            <a:off x="838200" y="4637331"/>
            <a:ext cx="9703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want to bring data or IP to a project from previous work it is important that it is with the consent of the rights holders and initially discussed under a non-disclosure agreement until an appropriate contract is in place</a:t>
            </a:r>
          </a:p>
        </p:txBody>
      </p:sp>
    </p:spTree>
    <p:extLst>
      <p:ext uri="{BB962C8B-B14F-4D97-AF65-F5344CB8AC3E}">
        <p14:creationId xmlns:p14="http://schemas.microsoft.com/office/powerpoint/2010/main" val="15167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5CE11-6F59-4AD1-8E81-0901D89A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85" y="1323269"/>
            <a:ext cx="6560002" cy="5015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963BB-FED6-474E-8CEB-F73AFD77F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93" y="1323269"/>
            <a:ext cx="5329807" cy="3245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F74F8-6014-4F36-9359-E966D4B7251E}"/>
              </a:ext>
            </a:extLst>
          </p:cNvPr>
          <p:cNvSpPr txBox="1"/>
          <p:nvPr/>
        </p:nvSpPr>
        <p:spPr>
          <a:xfrm>
            <a:off x="1133475" y="52387"/>
            <a:ext cx="10217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</a:rPr>
              <a:t>Studying for a degree can open up opportunities for further training and support in entrepreneurship, policy and professional skills</a:t>
            </a:r>
            <a:endParaRPr lang="en-GB" sz="28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298676-62F4-46BC-8BB8-2518F526A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536" y="4896221"/>
            <a:ext cx="4201119" cy="14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0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DD6F-1B76-419F-AC8D-EDE780B2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Technology transfer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688F2-7339-45A7-B7E1-E9DC04095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many cases your university will have a claim to ownership of IP developed directly in the course of your degree study or your work for the university</a:t>
            </a:r>
          </a:p>
          <a:p>
            <a:r>
              <a:rPr lang="en-US" dirty="0"/>
              <a:t>Universities vary in arrangements for developing IP and the share  retained by the university and the inventors</a:t>
            </a:r>
          </a:p>
          <a:p>
            <a:r>
              <a:rPr lang="en-US" dirty="0"/>
              <a:t>Most universities have arrangements with technology transfer companies or internal technology transfer offices that help researchers develop, patent and </a:t>
            </a:r>
            <a:r>
              <a:rPr lang="en-US" dirty="0" err="1"/>
              <a:t>commercialise</a:t>
            </a:r>
            <a:r>
              <a:rPr lang="en-US" dirty="0"/>
              <a:t> their research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126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2B06-2DFA-40A1-BBB5-59CEDA4A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Internships and Placements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68576-40B5-48EA-9463-0FA058BC2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doctoral </a:t>
            </a:r>
            <a:r>
              <a:rPr lang="en-US" dirty="0" err="1"/>
              <a:t>programmes</a:t>
            </a:r>
            <a:r>
              <a:rPr lang="en-US" dirty="0"/>
              <a:t> have compulsory internships/placements</a:t>
            </a:r>
          </a:p>
          <a:p>
            <a:r>
              <a:rPr lang="en-US" dirty="0"/>
              <a:t>Most </a:t>
            </a:r>
            <a:r>
              <a:rPr lang="en-US" dirty="0" err="1"/>
              <a:t>programmes</a:t>
            </a:r>
            <a:r>
              <a:rPr lang="en-US" dirty="0"/>
              <a:t> allow students to optionally undertake placements &amp; research visits to other institutions</a:t>
            </a:r>
          </a:p>
          <a:p>
            <a:r>
              <a:rPr lang="en-US" dirty="0"/>
              <a:t>Placements may help to further develop your skills, networks and employability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799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BA8E-0636-4C0F-97F7-0E6F61D2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Taught courses for doctoral students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F4F4E-7ECB-4F0A-BDB1-41EC6B65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Offered by many doctoral </a:t>
            </a:r>
            <a:r>
              <a:rPr lang="en-US" dirty="0" err="1"/>
              <a:t>programmes</a:t>
            </a:r>
            <a:endParaRPr lang="en-US" dirty="0"/>
          </a:p>
          <a:p>
            <a:r>
              <a:rPr lang="en-US" dirty="0"/>
              <a:t>Integrated (4 years) or Masters/PhD (1+3 years)</a:t>
            </a:r>
          </a:p>
          <a:p>
            <a:r>
              <a:rPr lang="en-US" dirty="0"/>
              <a:t>Provide discipline/subject area specific skills and knowledge</a:t>
            </a:r>
          </a:p>
          <a:p>
            <a:r>
              <a:rPr lang="en-US" dirty="0"/>
              <a:t>Vary widely by programme (3 weeks – 12 months)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7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52ED43-C8A1-4246-8611-5E064278F3CE}"/>
              </a:ext>
            </a:extLst>
          </p:cNvPr>
          <p:cNvCxnSpPr>
            <a:cxnSpLocks/>
          </p:cNvCxnSpPr>
          <p:nvPr/>
        </p:nvCxnSpPr>
        <p:spPr>
          <a:xfrm>
            <a:off x="11618820" y="1853165"/>
            <a:ext cx="0" cy="4124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2E08C5-A508-4BC2-8EA2-0223D2D65A4A}"/>
              </a:ext>
            </a:extLst>
          </p:cNvPr>
          <p:cNvSpPr txBox="1"/>
          <p:nvPr/>
        </p:nvSpPr>
        <p:spPr>
          <a:xfrm>
            <a:off x="4128546" y="365284"/>
            <a:ext cx="42065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070C0"/>
                </a:solidFill>
              </a:rPr>
              <a:t>ILESLA Year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4BCCF-3482-47A8-99DE-30A647D8736B}"/>
              </a:ext>
            </a:extLst>
          </p:cNvPr>
          <p:cNvSpPr txBox="1"/>
          <p:nvPr/>
        </p:nvSpPr>
        <p:spPr>
          <a:xfrm>
            <a:off x="1405205" y="5219413"/>
            <a:ext cx="282837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Michaelmas</a:t>
            </a:r>
            <a:r>
              <a:rPr lang="en-US" sz="1400" b="1" dirty="0"/>
              <a:t> Term (Oct-Dec)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BEE15-D374-4223-8CFB-5894B4FB85EC}"/>
              </a:ext>
            </a:extLst>
          </p:cNvPr>
          <p:cNvSpPr txBox="1"/>
          <p:nvPr/>
        </p:nvSpPr>
        <p:spPr>
          <a:xfrm>
            <a:off x="7708100" y="5219413"/>
            <a:ext cx="282837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Trinity Term (Apr-Jun/Jul)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0C4A2-550B-413C-9C77-8863E04C6A58}"/>
              </a:ext>
            </a:extLst>
          </p:cNvPr>
          <p:cNvSpPr txBox="1"/>
          <p:nvPr/>
        </p:nvSpPr>
        <p:spPr>
          <a:xfrm>
            <a:off x="4685499" y="5219413"/>
            <a:ext cx="282837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Hilary Term (Jan-Mar)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5CFA4-7EBB-493C-AA31-7DF478F90F6E}"/>
              </a:ext>
            </a:extLst>
          </p:cNvPr>
          <p:cNvSpPr txBox="1"/>
          <p:nvPr/>
        </p:nvSpPr>
        <p:spPr>
          <a:xfrm>
            <a:off x="1405205" y="4160505"/>
            <a:ext cx="2828371" cy="307777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Core Skills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17AAF-4775-441B-B233-CD932CADF743}"/>
              </a:ext>
            </a:extLst>
          </p:cNvPr>
          <p:cNvSpPr txBox="1"/>
          <p:nvPr/>
        </p:nvSpPr>
        <p:spPr>
          <a:xfrm>
            <a:off x="380082" y="1883710"/>
            <a:ext cx="2828371" cy="1169551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Induction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Introducing ILESLA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Cohort Building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Visits to Partner </a:t>
            </a:r>
            <a:r>
              <a:rPr lang="en-US" sz="1400" b="1" dirty="0" err="1"/>
              <a:t>Organisations</a:t>
            </a:r>
            <a:endParaRPr lang="en-US" sz="1400" b="1" dirty="0"/>
          </a:p>
          <a:p>
            <a:pPr marL="285750" indent="-285750">
              <a:buFontTx/>
              <a:buChar char="-"/>
            </a:pPr>
            <a:r>
              <a:rPr lang="en-US" sz="1400" b="1" dirty="0"/>
              <a:t>Supervisor/partner networking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087DB3-E87D-446B-994F-97074D935F94}"/>
              </a:ext>
            </a:extLst>
          </p:cNvPr>
          <p:cNvCxnSpPr/>
          <p:nvPr/>
        </p:nvCxnSpPr>
        <p:spPr>
          <a:xfrm>
            <a:off x="297766" y="1886735"/>
            <a:ext cx="0" cy="4288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73D5A94-3374-4E87-BA8C-718BF8019B78}"/>
              </a:ext>
            </a:extLst>
          </p:cNvPr>
          <p:cNvSpPr txBox="1"/>
          <p:nvPr/>
        </p:nvSpPr>
        <p:spPr>
          <a:xfrm>
            <a:off x="5070763" y="3607752"/>
            <a:ext cx="2443107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First Rotation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4BDFD-F2F8-459E-8771-8C92EB1F556F}"/>
              </a:ext>
            </a:extLst>
          </p:cNvPr>
          <p:cNvSpPr txBox="1"/>
          <p:nvPr/>
        </p:nvSpPr>
        <p:spPr>
          <a:xfrm>
            <a:off x="7708100" y="3607752"/>
            <a:ext cx="2266429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Second Rotation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3311CE-6381-488B-9B49-28DFBD79424B}"/>
              </a:ext>
            </a:extLst>
          </p:cNvPr>
          <p:cNvGrpSpPr/>
          <p:nvPr/>
        </p:nvGrpSpPr>
        <p:grpSpPr>
          <a:xfrm>
            <a:off x="380502" y="4682390"/>
            <a:ext cx="10307494" cy="332232"/>
            <a:chOff x="216485" y="4622800"/>
            <a:chExt cx="8873572" cy="332232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67217A71-5BBA-406D-A9F4-BF13E895AFE3}"/>
                </a:ext>
              </a:extLst>
            </p:cNvPr>
            <p:cNvSpPr/>
            <p:nvPr/>
          </p:nvSpPr>
          <p:spPr>
            <a:xfrm>
              <a:off x="216485" y="4622800"/>
              <a:ext cx="8873572" cy="332232"/>
            </a:xfrm>
            <a:prstGeom prst="homePlat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57DE33-8ADC-4246-BFE0-5315B689616A}"/>
                </a:ext>
              </a:extLst>
            </p:cNvPr>
            <p:cNvSpPr txBox="1"/>
            <p:nvPr/>
          </p:nvSpPr>
          <p:spPr>
            <a:xfrm>
              <a:off x="2880196" y="4635500"/>
              <a:ext cx="3364766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Research Skills/Career Development Training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9F5B62-9A78-44C9-9841-22775A05320A}"/>
              </a:ext>
            </a:extLst>
          </p:cNvPr>
          <p:cNvSpPr txBox="1"/>
          <p:nvPr/>
        </p:nvSpPr>
        <p:spPr>
          <a:xfrm>
            <a:off x="5079076" y="4173205"/>
            <a:ext cx="5756536" cy="30777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Additional Training / Doctoral Landscape Training Network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0D345C-3E94-4BB8-971E-CCCC44ED766C}"/>
              </a:ext>
            </a:extLst>
          </p:cNvPr>
          <p:cNvCxnSpPr/>
          <p:nvPr/>
        </p:nvCxnSpPr>
        <p:spPr>
          <a:xfrm flipH="1">
            <a:off x="7497829" y="3134531"/>
            <a:ext cx="1" cy="472052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1FC2CD-E321-4403-91B6-624E7D77198A}"/>
              </a:ext>
            </a:extLst>
          </p:cNvPr>
          <p:cNvCxnSpPr/>
          <p:nvPr/>
        </p:nvCxnSpPr>
        <p:spPr>
          <a:xfrm>
            <a:off x="7196955" y="2600692"/>
            <a:ext cx="1" cy="1005891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9A37869-FD8C-4770-918B-BFCCAB5A7AF4}"/>
              </a:ext>
            </a:extLst>
          </p:cNvPr>
          <p:cNvSpPr txBox="1"/>
          <p:nvPr/>
        </p:nvSpPr>
        <p:spPr>
          <a:xfrm>
            <a:off x="6790848" y="2826754"/>
            <a:ext cx="1447214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 Write-Up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FA9D03-BA81-44B8-BDC9-35D1112373A7}"/>
              </a:ext>
            </a:extLst>
          </p:cNvPr>
          <p:cNvSpPr txBox="1"/>
          <p:nvPr/>
        </p:nvSpPr>
        <p:spPr>
          <a:xfrm>
            <a:off x="6356969" y="2292915"/>
            <a:ext cx="176471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 Presentation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441AE7-79AB-4A6C-AC43-62B30EE39C2C}"/>
              </a:ext>
            </a:extLst>
          </p:cNvPr>
          <p:cNvCxnSpPr>
            <a:cxnSpLocks/>
          </p:cNvCxnSpPr>
          <p:nvPr/>
        </p:nvCxnSpPr>
        <p:spPr>
          <a:xfrm flipH="1">
            <a:off x="9958229" y="3164244"/>
            <a:ext cx="1" cy="472052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1D7D61-61E9-4AE9-8AEB-C04E8A82A0E7}"/>
              </a:ext>
            </a:extLst>
          </p:cNvPr>
          <p:cNvCxnSpPr/>
          <p:nvPr/>
        </p:nvCxnSpPr>
        <p:spPr>
          <a:xfrm>
            <a:off x="9638321" y="2599256"/>
            <a:ext cx="1" cy="1005891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B833C9-19C8-4ABB-954C-1730F1C1678C}"/>
              </a:ext>
            </a:extLst>
          </p:cNvPr>
          <p:cNvSpPr txBox="1"/>
          <p:nvPr/>
        </p:nvSpPr>
        <p:spPr>
          <a:xfrm>
            <a:off x="9198161" y="2826754"/>
            <a:ext cx="1447214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 Write-Up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CA2350-63FB-4519-BFA2-F25263958259}"/>
              </a:ext>
            </a:extLst>
          </p:cNvPr>
          <p:cNvSpPr txBox="1"/>
          <p:nvPr/>
        </p:nvSpPr>
        <p:spPr>
          <a:xfrm>
            <a:off x="8739339" y="2291479"/>
            <a:ext cx="176471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 Presentation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D2B343-D117-48CC-AB45-C22164953AFB}"/>
              </a:ext>
            </a:extLst>
          </p:cNvPr>
          <p:cNvSpPr txBox="1"/>
          <p:nvPr/>
        </p:nvSpPr>
        <p:spPr>
          <a:xfrm>
            <a:off x="10059691" y="3477515"/>
            <a:ext cx="1492226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 Proposal &amp; Viva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D115F6-D7A6-4C49-9F33-C537AAE838AF}"/>
              </a:ext>
            </a:extLst>
          </p:cNvPr>
          <p:cNvSpPr txBox="1"/>
          <p:nvPr/>
        </p:nvSpPr>
        <p:spPr>
          <a:xfrm>
            <a:off x="10847369" y="1303977"/>
            <a:ext cx="1249775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DPhil topic confirmed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8F9197-290F-4EBE-8A72-2AD0B5438B0F}"/>
              </a:ext>
            </a:extLst>
          </p:cNvPr>
          <p:cNvCxnSpPr/>
          <p:nvPr/>
        </p:nvCxnSpPr>
        <p:spPr>
          <a:xfrm flipH="1">
            <a:off x="7612131" y="5527190"/>
            <a:ext cx="1" cy="19660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197A232-69A5-4358-A727-E1816608E5B7}"/>
              </a:ext>
            </a:extLst>
          </p:cNvPr>
          <p:cNvSpPr txBox="1"/>
          <p:nvPr/>
        </p:nvSpPr>
        <p:spPr>
          <a:xfrm>
            <a:off x="7007628" y="5754052"/>
            <a:ext cx="1178899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ILESLA Networking Event(s)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E2B81A-5BB2-4BEA-B71A-AE4C7EE93286}"/>
              </a:ext>
            </a:extLst>
          </p:cNvPr>
          <p:cNvCxnSpPr/>
          <p:nvPr/>
        </p:nvCxnSpPr>
        <p:spPr>
          <a:xfrm flipH="1">
            <a:off x="4630527" y="5535964"/>
            <a:ext cx="1" cy="19660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B2E9576-BF32-4B12-BE81-F21135EBAA66}"/>
              </a:ext>
            </a:extLst>
          </p:cNvPr>
          <p:cNvSpPr txBox="1"/>
          <p:nvPr/>
        </p:nvSpPr>
        <p:spPr>
          <a:xfrm>
            <a:off x="3881518" y="5754052"/>
            <a:ext cx="149728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Internship Event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4207F0-1FDA-4C5F-931C-B3BD7BD8566D}"/>
              </a:ext>
            </a:extLst>
          </p:cNvPr>
          <p:cNvSpPr txBox="1"/>
          <p:nvPr/>
        </p:nvSpPr>
        <p:spPr>
          <a:xfrm>
            <a:off x="4387582" y="4097615"/>
            <a:ext cx="637515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Team project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78E915-C4FD-42DD-9D6A-70832AD2CB63}"/>
              </a:ext>
            </a:extLst>
          </p:cNvPr>
          <p:cNvSpPr txBox="1"/>
          <p:nvPr/>
        </p:nvSpPr>
        <p:spPr>
          <a:xfrm>
            <a:off x="10889800" y="4096260"/>
            <a:ext cx="66856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Team project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6CEAE9-358A-41EA-A924-DCE6ADB493E4}"/>
              </a:ext>
            </a:extLst>
          </p:cNvPr>
          <p:cNvSpPr txBox="1"/>
          <p:nvPr/>
        </p:nvSpPr>
        <p:spPr>
          <a:xfrm>
            <a:off x="9812518" y="5738757"/>
            <a:ext cx="1178899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ILESLA Annual Symposium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3E2714-55D8-4038-A7EB-7B9AFA6E86D6}"/>
              </a:ext>
            </a:extLst>
          </p:cNvPr>
          <p:cNvCxnSpPr/>
          <p:nvPr/>
        </p:nvCxnSpPr>
        <p:spPr>
          <a:xfrm flipH="1">
            <a:off x="10393324" y="5508318"/>
            <a:ext cx="1" cy="19660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BF9611A-84E2-4260-8C76-FC3DD8799B22}"/>
              </a:ext>
            </a:extLst>
          </p:cNvPr>
          <p:cNvSpPr txBox="1"/>
          <p:nvPr/>
        </p:nvSpPr>
        <p:spPr>
          <a:xfrm>
            <a:off x="384420" y="4151817"/>
            <a:ext cx="961841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Induction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80E5CFE-9186-468D-8AAE-CE91A668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4"/>
            <a:ext cx="4142329" cy="176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9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930669-981B-4D19-BFBA-0FE4DF2D5518}"/>
              </a:ext>
            </a:extLst>
          </p:cNvPr>
          <p:cNvSpPr txBox="1"/>
          <p:nvPr/>
        </p:nvSpPr>
        <p:spPr>
          <a:xfrm>
            <a:off x="1273417" y="2620347"/>
            <a:ext cx="4676045" cy="277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10.00-10.30 Registration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10.30-11.00 Introduction to 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11-11.15 Making the decision to apply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11.15-11.30 Q&amp;A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11.30-11.45 Break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11.45-12.15 Applying to postgraduate study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12.15-12.30 Accessing information and publications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12.30-12.45 The application process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12.45-1.00 Q&amp;A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42991-D036-4284-9823-8103AFBD4E0B}"/>
              </a:ext>
            </a:extLst>
          </p:cNvPr>
          <p:cNvSpPr txBox="1"/>
          <p:nvPr/>
        </p:nvSpPr>
        <p:spPr>
          <a:xfrm>
            <a:off x="1273417" y="2321462"/>
            <a:ext cx="4976446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Applying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postgraduate study </a:t>
            </a:r>
            <a:endParaRPr lang="en-GB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FFBDB-F18E-4DCF-BA27-72A46C955460}"/>
              </a:ext>
            </a:extLst>
          </p:cNvPr>
          <p:cNvSpPr txBox="1"/>
          <p:nvPr/>
        </p:nvSpPr>
        <p:spPr>
          <a:xfrm>
            <a:off x="4572000" y="406714"/>
            <a:ext cx="546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Schedule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8CBE-C3A3-4BD3-B1BA-C1269889C8FB}"/>
              </a:ext>
            </a:extLst>
          </p:cNvPr>
          <p:cNvSpPr txBox="1"/>
          <p:nvPr/>
        </p:nvSpPr>
        <p:spPr>
          <a:xfrm>
            <a:off x="1273417" y="1952130"/>
            <a:ext cx="5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am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B7C38-4B2E-445D-94D0-5E74D2D951E9}"/>
              </a:ext>
            </a:extLst>
          </p:cNvPr>
          <p:cNvSpPr txBox="1"/>
          <p:nvPr/>
        </p:nvSpPr>
        <p:spPr>
          <a:xfrm>
            <a:off x="5873266" y="1952130"/>
            <a:ext cx="5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pm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102BAE4-68EB-47E9-BC99-15C59A74B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8540" cy="2444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3B9E7-AB28-D7BF-725C-41BE76B06E10}"/>
              </a:ext>
            </a:extLst>
          </p:cNvPr>
          <p:cNvSpPr txBox="1"/>
          <p:nvPr/>
        </p:nvSpPr>
        <p:spPr>
          <a:xfrm>
            <a:off x="5836624" y="2274418"/>
            <a:ext cx="5942138" cy="346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Returning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1.45-2.15         Childcar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e, parental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leave and carer’s leave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2.15-2.30         Modes of study &amp; time management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2.30-2.45         Finance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2.45-3.00         Disability, neurodivergence and wellbeing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3.00-3.15         Transitioning to 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3.15-3.30         Q&amp;A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3.30-4.00         Discussion 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4.00-4.30         General Q&amp;A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visits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Networking and buffet – Royal Oak Pub 42-44 Woodstock Rd, Oxford OX2 6HT </a:t>
            </a:r>
          </a:p>
        </p:txBody>
      </p:sp>
    </p:spTree>
    <p:extLst>
      <p:ext uri="{BB962C8B-B14F-4D97-AF65-F5344CB8AC3E}">
        <p14:creationId xmlns:p14="http://schemas.microsoft.com/office/powerpoint/2010/main" val="1498770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203" y="2151065"/>
            <a:ext cx="3683555" cy="3798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3556" y="251937"/>
            <a:ext cx="798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Professional Skills Courses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48546" y="1264909"/>
            <a:ext cx="3102644" cy="307777"/>
          </a:xfrm>
          <a:prstGeom prst="rect">
            <a:avLst/>
          </a:prstGeom>
          <a:solidFill>
            <a:srgbClr val="A0F5F5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/>
              <a:t>Presentation Skills and Scientific Writing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1580" y="4190036"/>
            <a:ext cx="1309269" cy="307777"/>
          </a:xfrm>
          <a:prstGeom prst="rect">
            <a:avLst/>
          </a:prstGeom>
          <a:solidFill>
            <a:srgbClr val="A9F2D9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Research Ethics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2076773" y="1839904"/>
            <a:ext cx="2962799" cy="307777"/>
          </a:xfrm>
          <a:prstGeom prst="rect">
            <a:avLst/>
          </a:prstGeom>
          <a:solidFill>
            <a:srgbClr val="D9BFFE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Introduction to Innovation and Impact</a:t>
            </a:r>
          </a:p>
        </p:txBody>
      </p:sp>
      <p:sp>
        <p:nvSpPr>
          <p:cNvPr id="9" name="Rectangle 8"/>
          <p:cNvSpPr/>
          <p:nvPr/>
        </p:nvSpPr>
        <p:spPr>
          <a:xfrm>
            <a:off x="7488789" y="1839904"/>
            <a:ext cx="1847493" cy="307777"/>
          </a:xfrm>
          <a:prstGeom prst="rect">
            <a:avLst/>
          </a:prstGeom>
          <a:solidFill>
            <a:srgbClr val="A0F5F5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/>
              <a:t>Scientific Methodology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35564" y="1264909"/>
            <a:ext cx="3702039" cy="307777"/>
          </a:xfrm>
          <a:prstGeom prst="rect">
            <a:avLst/>
          </a:prstGeom>
          <a:solidFill>
            <a:srgbClr val="D9BFFE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Preparation for Learning and Teaching at Oxford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43006" y="4103434"/>
            <a:ext cx="2103525" cy="307777"/>
          </a:xfrm>
          <a:prstGeom prst="rect">
            <a:avLst/>
          </a:prstGeom>
          <a:solidFill>
            <a:srgbClr val="BFD9FD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Managing your Supervisor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2334" y="2989903"/>
            <a:ext cx="2227661" cy="307777"/>
          </a:xfrm>
          <a:prstGeom prst="rect">
            <a:avLst/>
          </a:prstGeom>
          <a:solidFill>
            <a:srgbClr val="A0F5F5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/>
              <a:t>Producing a scientific poster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70447" y="2414905"/>
            <a:ext cx="2428485" cy="307777"/>
          </a:xfrm>
          <a:prstGeom prst="rect">
            <a:avLst/>
          </a:prstGeom>
          <a:solidFill>
            <a:srgbClr val="D9BFFE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Public Engagement Workshops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8823" y="2989903"/>
            <a:ext cx="2756396" cy="307777"/>
          </a:xfrm>
          <a:prstGeom prst="rect">
            <a:avLst/>
          </a:prstGeom>
          <a:solidFill>
            <a:srgbClr val="D9BFFE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Science Communication Workshops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02334" y="4608813"/>
            <a:ext cx="1453283" cy="307777"/>
          </a:xfrm>
          <a:prstGeom prst="rect">
            <a:avLst/>
          </a:prstGeom>
          <a:solidFill>
            <a:srgbClr val="BFD9FD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Careers Overview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49100" y="5114192"/>
            <a:ext cx="1703736" cy="307777"/>
          </a:xfrm>
          <a:prstGeom prst="rect">
            <a:avLst/>
          </a:prstGeom>
          <a:solidFill>
            <a:srgbClr val="BFD9FD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Interview Techniques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48546" y="6124949"/>
            <a:ext cx="2216376" cy="307777"/>
          </a:xfrm>
          <a:prstGeom prst="rect">
            <a:avLst/>
          </a:prstGeom>
          <a:solidFill>
            <a:srgbClr val="BFD9FD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Planning to write your DPhil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49095" y="2414905"/>
            <a:ext cx="2202078" cy="307777"/>
          </a:xfrm>
          <a:prstGeom prst="rect">
            <a:avLst/>
          </a:prstGeom>
          <a:solidFill>
            <a:srgbClr val="A0F5F5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/>
              <a:t>HTML and Webpage Design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42177" y="3564899"/>
            <a:ext cx="1451038" cy="307777"/>
          </a:xfrm>
          <a:prstGeom prst="rect">
            <a:avLst/>
          </a:prstGeom>
          <a:solidFill>
            <a:srgbClr val="A0F5F5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/>
              <a:t>Creative Thinking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55469" y="4834965"/>
            <a:ext cx="1725024" cy="307777"/>
          </a:xfrm>
          <a:prstGeom prst="rect">
            <a:avLst/>
          </a:prstGeom>
          <a:solidFill>
            <a:srgbClr val="A9F2D9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Project Management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49597" y="5479894"/>
            <a:ext cx="2361737" cy="307777"/>
          </a:xfrm>
          <a:prstGeom prst="rect">
            <a:avLst/>
          </a:prstGeom>
          <a:solidFill>
            <a:srgbClr val="A9F2D9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‘How to do Research’ Sessions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38002" y="3564899"/>
            <a:ext cx="2531142" cy="307777"/>
          </a:xfrm>
          <a:prstGeom prst="rect">
            <a:avLst/>
          </a:prstGeom>
          <a:solidFill>
            <a:srgbClr val="D9BFFE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Enterprise and Entrepreneurship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88787" y="5619571"/>
            <a:ext cx="968535" cy="307777"/>
          </a:xfrm>
          <a:prstGeom prst="rect">
            <a:avLst/>
          </a:prstGeom>
          <a:solidFill>
            <a:srgbClr val="BFD9FD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CV Writing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32890" y="6124822"/>
            <a:ext cx="2199256" cy="307777"/>
          </a:xfrm>
          <a:prstGeom prst="rect">
            <a:avLst/>
          </a:prstGeom>
          <a:solidFill>
            <a:srgbClr val="A9F2D9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i="1" dirty="0">
                <a:solidFill>
                  <a:srgbClr val="000000"/>
                </a:solidFill>
              </a:rPr>
              <a:t>The Role of Science in Policy</a:t>
            </a:r>
          </a:p>
        </p:txBody>
      </p:sp>
    </p:spTree>
    <p:extLst>
      <p:ext uri="{BB962C8B-B14F-4D97-AF65-F5344CB8AC3E}">
        <p14:creationId xmlns:p14="http://schemas.microsoft.com/office/powerpoint/2010/main" val="1360522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s.nature.com/naturejobs/files/2012/10/RDF.jpeg">
            <a:extLst>
              <a:ext uri="{FF2B5EF4-FFF2-40B4-BE49-F238E27FC236}">
                <a16:creationId xmlns:a16="http://schemas.microsoft.com/office/drawing/2014/main" id="{1B470868-7EAE-2846-AC7D-35459EB9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816" y="328504"/>
            <a:ext cx="6026048" cy="60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9ADD9-7C05-3B4D-B689-8130C00708D2}"/>
              </a:ext>
            </a:extLst>
          </p:cNvPr>
          <p:cNvSpPr/>
          <p:nvPr/>
        </p:nvSpPr>
        <p:spPr>
          <a:xfrm>
            <a:off x="1699928" y="328507"/>
            <a:ext cx="271744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Calibri" panose="020F0502020204030204"/>
                <a:cs typeface="Arial" charset="0"/>
              </a:rPr>
              <a:t>Vitae Research Development Framework (RDF)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Calibri" panose="020F0502020204030204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Calibri" panose="020F0502020204030204"/>
                <a:cs typeface="Arial" charset="0"/>
              </a:rPr>
              <a:t>describes the knowledge, behavior and attributes of successful researchers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Calibri" panose="020F0502020204030204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Calibri" panose="020F0502020204030204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latin typeface="Calibri" panose="020F0502020204030204"/>
                <a:cs typeface="Arial" charset="0"/>
              </a:rPr>
              <a:t>www.vitae.ac.uk</a:t>
            </a:r>
            <a:endParaRPr lang="en-US" sz="2800" i="1" dirty="0">
              <a:latin typeface="Calibri" panose="020F0502020204030204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Calibri" panose="020F050202020403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8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574" y="142875"/>
            <a:ext cx="844573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4472C4"/>
                </a:solidFill>
              </a:rPr>
              <a:t>D</a:t>
            </a:r>
            <a:r>
              <a:rPr lang="en-GB" sz="3600" dirty="0" err="1">
                <a:solidFill>
                  <a:srgbClr val="4472C4"/>
                </a:solidFill>
              </a:rPr>
              <a:t>emonstrable</a:t>
            </a:r>
            <a:r>
              <a:rPr lang="en-GB" sz="3600" dirty="0">
                <a:solidFill>
                  <a:srgbClr val="4472C4"/>
                </a:solidFill>
              </a:rPr>
              <a:t> skills for employability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716" y="1468438"/>
            <a:ext cx="112365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GB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Critical thinking and analysis skills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Problem solving skills (including knowing when and how to seek assistance)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Motivation, commitment and resilience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Time and project management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Communication skills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Interpersonal, team and leadership skills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Specific technical skills/academic background knowledge (depends on the job)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Broad knowledge of your discipline and other disciplines (flexibility and adaptability)</a:t>
            </a:r>
          </a:p>
        </p:txBody>
      </p:sp>
    </p:spTree>
    <p:extLst>
      <p:ext uri="{BB962C8B-B14F-4D97-AF65-F5344CB8AC3E}">
        <p14:creationId xmlns:p14="http://schemas.microsoft.com/office/powerpoint/2010/main" val="2299247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906B-1618-41C6-9726-940F9EB0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76" y="2420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Career Development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F2CCA-D3DB-494B-B2AD-592A5E118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14" y="1702975"/>
            <a:ext cx="1118381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All academic institutions have careers service staff to provide guidance and advice to students and promote jobs and career development opportunities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Students benefit from having a career development plan that they discuss regularly with a mentor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945E5-853C-03F4-2633-D014C93CE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21469"/>
            <a:ext cx="2765651" cy="133284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E0865-37C8-5E7E-8D9B-C16048A11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665" y="4485631"/>
            <a:ext cx="2390675" cy="1901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29A9B-B217-054B-7DAC-EAF98416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154" y="4352133"/>
            <a:ext cx="3799594" cy="2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67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F77A-BA36-4314-8B73-285DB2BB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Community and networks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2B103-722E-430E-A3C3-5EB1B9F76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899531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Students are usually part of a cohort within their course, department or programme </a:t>
            </a:r>
          </a:p>
          <a:p>
            <a:r>
              <a:rPr lang="en-US" sz="2400" dirty="0"/>
              <a:t>Studying for a degree provides extensive opportunities to develop your network through courses, collaborations, seminars &amp; societies (and at universities such as Oxford - colleges)</a:t>
            </a:r>
          </a:p>
          <a:p>
            <a:r>
              <a:rPr lang="en-US" sz="2400" dirty="0"/>
              <a:t>Universities have communities of researchers across all life-stages – with a common love of learning</a:t>
            </a:r>
          </a:p>
          <a:p>
            <a:r>
              <a:rPr lang="en-US" sz="2400" dirty="0"/>
              <a:t>Some provide specific social opportunities for older or returning students – and their family members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C1099-EAF5-4B46-AE72-E330FDCD2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008" y="5002823"/>
            <a:ext cx="1737212" cy="1737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9A05D-923C-437C-863F-6E98B4990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235" y="4911601"/>
            <a:ext cx="1828434" cy="18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4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058A30-B8FE-4988-AE6E-B7926EBC7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84" y="6709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accent1"/>
                </a:solidFill>
                <a:latin typeface="+mj-lt"/>
              </a:rPr>
              <a:t>Recognising and supporting diversity in all its forms is core to promoting belonging and wellbeing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CD9CB-CFD3-437E-B1B3-5278029C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0" y="2276763"/>
            <a:ext cx="8128000" cy="355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91F330-AC7B-4A21-B7D8-D8EA8D74D3E9}"/>
              </a:ext>
            </a:extLst>
          </p:cNvPr>
          <p:cNvSpPr/>
          <p:nvPr/>
        </p:nvSpPr>
        <p:spPr>
          <a:xfrm>
            <a:off x="5080000" y="6317902"/>
            <a:ext cx="702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2">
                    <a:lumMod val="90000"/>
                  </a:schemeClr>
                </a:solidFill>
              </a:rPr>
              <a:t>https://diversityjournal.com/24678-diversity-includes-disability/</a:t>
            </a:r>
          </a:p>
        </p:txBody>
      </p:sp>
    </p:spTree>
    <p:extLst>
      <p:ext uri="{BB962C8B-B14F-4D97-AF65-F5344CB8AC3E}">
        <p14:creationId xmlns:p14="http://schemas.microsoft.com/office/powerpoint/2010/main" val="2888469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930669-981B-4D19-BFBA-0FE4DF2D5518}"/>
              </a:ext>
            </a:extLst>
          </p:cNvPr>
          <p:cNvSpPr txBox="1"/>
          <p:nvPr/>
        </p:nvSpPr>
        <p:spPr>
          <a:xfrm>
            <a:off x="1273417" y="2620347"/>
            <a:ext cx="4676045" cy="277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10.00-10.30 Registration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10.30-11.00 Introduction to 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11-11.15 Making the decision to apply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11.15-11.30 Q&amp;A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11.30-11.45 Break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11.45-12.15 Applying to postgraduate study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12.15-12.30 Accessing information and publications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12.30-12.45 The application process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12.45-1.00 Q&amp;A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42991-D036-4284-9823-8103AFBD4E0B}"/>
              </a:ext>
            </a:extLst>
          </p:cNvPr>
          <p:cNvSpPr txBox="1"/>
          <p:nvPr/>
        </p:nvSpPr>
        <p:spPr>
          <a:xfrm>
            <a:off x="1273417" y="2321462"/>
            <a:ext cx="4976446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Applying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postgraduate study </a:t>
            </a:r>
            <a:endParaRPr lang="en-GB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FFBDB-F18E-4DCF-BA27-72A46C955460}"/>
              </a:ext>
            </a:extLst>
          </p:cNvPr>
          <p:cNvSpPr txBox="1"/>
          <p:nvPr/>
        </p:nvSpPr>
        <p:spPr>
          <a:xfrm>
            <a:off x="4572000" y="406714"/>
            <a:ext cx="546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Schedule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8CBE-C3A3-4BD3-B1BA-C1269889C8FB}"/>
              </a:ext>
            </a:extLst>
          </p:cNvPr>
          <p:cNvSpPr txBox="1"/>
          <p:nvPr/>
        </p:nvSpPr>
        <p:spPr>
          <a:xfrm>
            <a:off x="1273417" y="1952130"/>
            <a:ext cx="5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am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B7C38-4B2E-445D-94D0-5E74D2D951E9}"/>
              </a:ext>
            </a:extLst>
          </p:cNvPr>
          <p:cNvSpPr txBox="1"/>
          <p:nvPr/>
        </p:nvSpPr>
        <p:spPr>
          <a:xfrm>
            <a:off x="5873266" y="1952130"/>
            <a:ext cx="5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pm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102BAE4-68EB-47E9-BC99-15C59A74B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8540" cy="2444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3B9E7-AB28-D7BF-725C-41BE76B06E10}"/>
              </a:ext>
            </a:extLst>
          </p:cNvPr>
          <p:cNvSpPr txBox="1"/>
          <p:nvPr/>
        </p:nvSpPr>
        <p:spPr>
          <a:xfrm>
            <a:off x="5836624" y="2274418"/>
            <a:ext cx="5942138" cy="346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Returning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1.45-2.15         Childcare, parental leave and carer’s leave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2.15-2.30         Modes of study &amp; time management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2.30-2.45         Finance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2.45-3.00         Disability, neurodivergence and wellbeing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3.00-3.15         Transitioning to 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3.15-3.30         Q&amp;A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3.30-4.00         Discussion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4.00-4.30         General Q&amp;A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visits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Networking and buffet – Royal Oak Pub 42-44 Woodstock Rd, Oxford OX2 6HT </a:t>
            </a:r>
          </a:p>
        </p:txBody>
      </p:sp>
    </p:spTree>
    <p:extLst>
      <p:ext uri="{BB962C8B-B14F-4D97-AF65-F5344CB8AC3E}">
        <p14:creationId xmlns:p14="http://schemas.microsoft.com/office/powerpoint/2010/main" val="1176856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102BAE4-68EB-47E9-BC99-15C59A74B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8540" cy="2444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15F47-7B1E-4293-959D-D43667AEBFEE}"/>
              </a:ext>
            </a:extLst>
          </p:cNvPr>
          <p:cNvSpPr txBox="1"/>
          <p:nvPr/>
        </p:nvSpPr>
        <p:spPr>
          <a:xfrm>
            <a:off x="2773971" y="3253154"/>
            <a:ext cx="6598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Making the decision to apply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15277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102BAE4-68EB-47E9-BC99-15C59A74B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8540" cy="2444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15F47-7B1E-4293-959D-D43667AEBFEE}"/>
              </a:ext>
            </a:extLst>
          </p:cNvPr>
          <p:cNvSpPr txBox="1"/>
          <p:nvPr/>
        </p:nvSpPr>
        <p:spPr>
          <a:xfrm>
            <a:off x="2773971" y="3253154"/>
            <a:ext cx="6598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Break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00703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36B4-0E18-4BF2-A5CF-322C6B76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4" y="2776483"/>
            <a:ext cx="8745772" cy="1325563"/>
          </a:xfrm>
        </p:spPr>
        <p:txBody>
          <a:bodyPr/>
          <a:lstStyle/>
          <a:p>
            <a:pPr algn="ctr"/>
            <a:r>
              <a:rPr lang="en-US" dirty="0"/>
              <a:t>Parental leave and </a:t>
            </a:r>
            <a:r>
              <a:rPr lang="en-US" dirty="0" err="1"/>
              <a:t>carers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7D27-88B2-499F-85C8-CECEB9ACC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9" y="311454"/>
            <a:ext cx="5748540" cy="2444501"/>
          </a:xfrm>
        </p:spPr>
      </p:pic>
      <p:pic>
        <p:nvPicPr>
          <p:cNvPr id="9" name="Picture 2" descr="hosting partner logo banner v2">
            <a:extLst>
              <a:ext uri="{FF2B5EF4-FFF2-40B4-BE49-F238E27FC236}">
                <a16:creationId xmlns:a16="http://schemas.microsoft.com/office/drawing/2014/main" id="{1E625125-27A8-41A6-9A3E-21EA822EF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7" y="5212066"/>
            <a:ext cx="8443439" cy="118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8A0780-86AF-47E2-B9F2-CA30E9860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667" y="3363014"/>
            <a:ext cx="3241033" cy="781913"/>
          </a:xfrm>
          <a:prstGeom prst="rect">
            <a:avLst/>
          </a:prstGeom>
        </p:spPr>
      </p:pic>
      <p:pic>
        <p:nvPicPr>
          <p:cNvPr id="11" name="Picture 2" descr="ukri-nerc-logo-600×160 – UKESM">
            <a:extLst>
              <a:ext uri="{FF2B5EF4-FFF2-40B4-BE49-F238E27FC236}">
                <a16:creationId xmlns:a16="http://schemas.microsoft.com/office/drawing/2014/main" id="{34B0B0CC-F7DF-47EF-80F0-CBFD00994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876" y="4144927"/>
            <a:ext cx="3241033" cy="8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6EB7C1F-627B-43CE-B079-A3415B6A5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65" y="5005098"/>
            <a:ext cx="2532227" cy="8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le:Engineering and Physical Sciences ...">
            <a:extLst>
              <a:ext uri="{FF2B5EF4-FFF2-40B4-BE49-F238E27FC236}">
                <a16:creationId xmlns:a16="http://schemas.microsoft.com/office/drawing/2014/main" id="{90D9060E-0BAF-4514-8775-FB09A126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64" y="5916872"/>
            <a:ext cx="3272061" cy="8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81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EBB0-540F-4685-9D86-05AB91C46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postgraduate study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396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E141-009F-491E-B689-9C19F06C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Being a student parent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CC95-A391-4155-8380-84EE55488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2315" cy="4351338"/>
          </a:xfrm>
        </p:spPr>
        <p:txBody>
          <a:bodyPr/>
          <a:lstStyle/>
          <a:p>
            <a:r>
              <a:rPr lang="en-US" dirty="0"/>
              <a:t>Oxford Student Union estimates there are over 350 student parents at the University of Oxford – mainly postgraduates </a:t>
            </a:r>
          </a:p>
          <a:p>
            <a:r>
              <a:rPr lang="en-US" dirty="0"/>
              <a:t>Over 50 students give birth each year</a:t>
            </a:r>
          </a:p>
          <a:p>
            <a:endParaRPr lang="en-US" dirty="0"/>
          </a:p>
          <a:p>
            <a:r>
              <a:rPr lang="en-US" dirty="0"/>
              <a:t>Nationally it is estimated that 8% full-time and 36% part-time students domiciled in England are parents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F6BA7-FA22-4A4A-AD61-2122D0464DDF}"/>
              </a:ext>
            </a:extLst>
          </p:cNvPr>
          <p:cNvSpPr txBox="1"/>
          <p:nvPr/>
        </p:nvSpPr>
        <p:spPr>
          <a:xfrm>
            <a:off x="4499829" y="5925038"/>
            <a:ext cx="749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https://www.oxfordsu.org/resources/0/Student-Parents/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F90CE-C9C6-4B9C-B1BD-1FCD0379D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646" y="173205"/>
            <a:ext cx="3936814" cy="5627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2E9B86-76A8-49F8-A095-928F0C4AB02F}"/>
              </a:ext>
            </a:extLst>
          </p:cNvPr>
          <p:cNvSpPr txBox="1"/>
          <p:nvPr/>
        </p:nvSpPr>
        <p:spPr>
          <a:xfrm>
            <a:off x="3908547" y="6214773"/>
            <a:ext cx="8082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Towards the family friendly university? Research evidence on student parents and implications for higher education policies | Advance HE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11008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52AC9-AE5B-4ED7-8D37-341819E5C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Parental leave and support policies (Oxford)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98922-B68C-4540-9116-4590B0138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81" y="1752234"/>
            <a:ext cx="10776438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Any student regardless of how they are funded, is entitled to take time off from their study if they become a parent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Pregnant students are permitted leave to attend antenatal and medical appointments and have a student support plan drawn up with their department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The student who gives birth to the child is eligible to take maternity leave while their partner is eligible to take paternity leave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The student who gives birth can suspend their studies to take up to a year of leave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Postgraduate research students on maternity leave are permitted a maximum of 10 ‘Keeping in Touch’ (KIT) days across the maternity leave period to participate in activities related to their research project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Departments will provide access to breastfeeding space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63516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52AC9-AE5B-4ED7-8D37-341819E5C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Parental leave and support policies (Oxford) cont.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98922-B68C-4540-9116-4590B0138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81" y="1752234"/>
            <a:ext cx="10776438" cy="2274643"/>
          </a:xfrm>
        </p:spPr>
        <p:txBody>
          <a:bodyPr>
            <a:normAutofit/>
          </a:bodyPr>
          <a:lstStyle/>
          <a:p>
            <a:r>
              <a:rPr lang="en-US" sz="2200" dirty="0"/>
              <a:t>Depending on their visa, overseas students who suspend their status  may be required to return to their home countries while suspending their studies to take parental leave</a:t>
            </a:r>
          </a:p>
          <a:p>
            <a:r>
              <a:rPr lang="en-US" sz="2200" dirty="0"/>
              <a:t>Depending on their funder, students may be able to access funded leave</a:t>
            </a:r>
          </a:p>
          <a:p>
            <a:pPr marL="457200" lvl="1" indent="0">
              <a:buNone/>
            </a:pP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– e.g. UKRI: The first 26 weeks would normally be paid at full stipend, the following 13 weeks  at a level commensurate with statutory maternity pay and the final 13 weeks unpaid</a:t>
            </a:r>
          </a:p>
          <a:p>
            <a:pPr marL="457200" lvl="1" indent="0">
              <a:buNone/>
            </a:pPr>
            <a:endParaRPr lang="en-US" sz="2200" dirty="0"/>
          </a:p>
          <a:p>
            <a:endParaRPr lang="en-GB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21E08C-A6A2-465A-8383-1B1C7D37509E}"/>
              </a:ext>
            </a:extLst>
          </p:cNvPr>
          <p:cNvSpPr txBox="1">
            <a:spLocks/>
          </p:cNvSpPr>
          <p:nvPr/>
        </p:nvSpPr>
        <p:spPr>
          <a:xfrm>
            <a:off x="643304" y="4088423"/>
            <a:ext cx="10776438" cy="2274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endParaRPr lang="en-GB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F82C91-6B13-475E-A80C-3AFDD76C8E50}"/>
              </a:ext>
            </a:extLst>
          </p:cNvPr>
          <p:cNvSpPr txBox="1">
            <a:spLocks/>
          </p:cNvSpPr>
          <p:nvPr/>
        </p:nvSpPr>
        <p:spPr>
          <a:xfrm>
            <a:off x="772258" y="4026877"/>
            <a:ext cx="10776438" cy="2274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Student fathers are permitted leave to attend antenatal and medical appointments and may take up to 2 weeks’ (10 working days) ordinary paternity  leave</a:t>
            </a:r>
          </a:p>
          <a:p>
            <a:r>
              <a:rPr lang="en-US" sz="2200" dirty="0"/>
              <a:t>Student fathers who are eligible for additional leave from their funder may request up to one year of leave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946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52AC9-AE5B-4ED7-8D37-341819E5C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Adoption leave 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98922-B68C-4540-9116-4590B0138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98" y="1752234"/>
            <a:ext cx="10915650" cy="227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Arrangements for adoption leave usually parallel those made for maternity and paternity leave, in that the main </a:t>
            </a:r>
            <a:r>
              <a:rPr lang="en-US" dirty="0" err="1"/>
              <a:t>carer</a:t>
            </a:r>
            <a:r>
              <a:rPr lang="en-US" dirty="0"/>
              <a:t> takes ‘maternity leave’, regardless of sex, and the </a:t>
            </a:r>
            <a:r>
              <a:rPr lang="en-US" dirty="0" err="1"/>
              <a:t>carer’s</a:t>
            </a:r>
            <a:r>
              <a:rPr lang="en-US" dirty="0"/>
              <a:t> partner takes ‘paternity’ leave. </a:t>
            </a:r>
          </a:p>
          <a:p>
            <a:endParaRPr lang="en-GB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21E08C-A6A2-465A-8383-1B1C7D37509E}"/>
              </a:ext>
            </a:extLst>
          </p:cNvPr>
          <p:cNvSpPr txBox="1">
            <a:spLocks/>
          </p:cNvSpPr>
          <p:nvPr/>
        </p:nvSpPr>
        <p:spPr>
          <a:xfrm>
            <a:off x="643304" y="4088423"/>
            <a:ext cx="10776438" cy="2274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988E6-1D82-495C-BE35-05DE979E1321}"/>
              </a:ext>
            </a:extLst>
          </p:cNvPr>
          <p:cNvSpPr txBox="1"/>
          <p:nvPr/>
        </p:nvSpPr>
        <p:spPr>
          <a:xfrm>
            <a:off x="1046284" y="3930162"/>
            <a:ext cx="986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Policies and eligibility may vary between institutions: Check the policies for the institution and funding you are applying to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3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2E92-3D8D-49DF-ADF7-10656810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069" y="3739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Studying for a postgraduate degree as a parent…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0BAC7-5A58-43A3-90F1-8D53C6B2B73C}"/>
              </a:ext>
            </a:extLst>
          </p:cNvPr>
          <p:cNvSpPr txBox="1"/>
          <p:nvPr/>
        </p:nvSpPr>
        <p:spPr>
          <a:xfrm>
            <a:off x="838200" y="1498103"/>
            <a:ext cx="10515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Working/studying hours - </a:t>
            </a:r>
            <a:r>
              <a:rPr lang="en-US" sz="2400" dirty="0"/>
              <a:t>How much and how flexible?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Working from home - </a:t>
            </a:r>
            <a:r>
              <a:rPr lang="en-US" sz="2400" dirty="0"/>
              <a:t>Is it possible to study, work or meet online or to access recorded content?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Unplanned absences </a:t>
            </a:r>
            <a:r>
              <a:rPr lang="en-US" sz="2400" dirty="0"/>
              <a:t>– What contingency arrangements can you put in place for research or study to support unplanned absences?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Childcare costs - </a:t>
            </a:r>
            <a:r>
              <a:rPr lang="en-US" sz="2400" dirty="0"/>
              <a:t>What are these likely to be?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Travel - </a:t>
            </a:r>
            <a:r>
              <a:rPr lang="en-US" sz="2400" dirty="0"/>
              <a:t>How long will it take to get to and from your institution or place of work?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Placements - </a:t>
            </a:r>
            <a:r>
              <a:rPr lang="en-US" sz="2400" dirty="0"/>
              <a:t>When are these likely to happen and how will they impact on your childcare arrangements? Are there any alternatives to an in person placement?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Conferences</a:t>
            </a:r>
            <a:r>
              <a:rPr lang="en-US" sz="2400" dirty="0"/>
              <a:t> – What arrangements are needed if you wish to attend a conference or evening events? Can you attend remotely? Is support with childcare available from the conference or funders?</a:t>
            </a:r>
          </a:p>
        </p:txBody>
      </p:sp>
    </p:spTree>
    <p:extLst>
      <p:ext uri="{BB962C8B-B14F-4D97-AF65-F5344CB8AC3E}">
        <p14:creationId xmlns:p14="http://schemas.microsoft.com/office/powerpoint/2010/main" val="2041395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8BA8-3E87-4B1F-AF6A-4601A0F1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4472C4"/>
                </a:solidFill>
              </a:rPr>
              <a:t>Carer’s</a:t>
            </a:r>
            <a:r>
              <a:rPr lang="en-US" sz="3600" dirty="0">
                <a:solidFill>
                  <a:srgbClr val="4472C4"/>
                </a:solidFill>
              </a:rPr>
              <a:t> leave (UKRI)</a:t>
            </a:r>
            <a:endParaRPr lang="en-GB" sz="3600" dirty="0">
              <a:solidFill>
                <a:srgbClr val="4472C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D3B96-B19E-4C29-90B6-D4975B3E2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Some institutions offer specific support to individuals with caring responsibilities</a:t>
            </a:r>
          </a:p>
          <a:p>
            <a:r>
              <a:rPr lang="en-US" sz="2400" dirty="0"/>
              <a:t>UKRI regulations state that a stipend of up to 5 days per year pro rata may be drawn by a student who needs to give or arrange care for a </a:t>
            </a:r>
            <a:r>
              <a:rPr lang="en-US" sz="2400" dirty="0" err="1"/>
              <a:t>dependant</a:t>
            </a:r>
            <a:r>
              <a:rPr lang="en-US" sz="2400" dirty="0"/>
              <a:t> with a long-term care need. </a:t>
            </a:r>
          </a:p>
          <a:p>
            <a:r>
              <a:rPr lang="en-US" sz="2400" dirty="0"/>
              <a:t>This is defined as a </a:t>
            </a:r>
            <a:r>
              <a:rPr lang="en-US" sz="2400" dirty="0" err="1"/>
              <a:t>dependant</a:t>
            </a:r>
            <a:r>
              <a:rPr lang="en-US" sz="2400" dirty="0"/>
              <a:t> with a disability under the Equality Act 2010 (or DDA in Northern Ireland), care need related to old age, or an illness or injury likely to need care for more than 3 months. The studentship may be extended to account for periods taken as </a:t>
            </a:r>
            <a:r>
              <a:rPr lang="en-US" sz="2400" dirty="0" err="1"/>
              <a:t>carers</a:t>
            </a:r>
            <a:r>
              <a:rPr lang="en-US" sz="2400" dirty="0"/>
              <a:t> leave.</a:t>
            </a:r>
          </a:p>
          <a:p>
            <a:r>
              <a:rPr lang="en-US" sz="2400" dirty="0"/>
              <a:t>Funders and scientific societies may also offer support for </a:t>
            </a:r>
            <a:r>
              <a:rPr lang="en-US" sz="2400" dirty="0" err="1"/>
              <a:t>carers</a:t>
            </a:r>
            <a:r>
              <a:rPr lang="en-US" sz="2400" dirty="0"/>
              <a:t> to participate in events and conferences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378883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930669-981B-4D19-BFBA-0FE4DF2D5518}"/>
              </a:ext>
            </a:extLst>
          </p:cNvPr>
          <p:cNvSpPr txBox="1"/>
          <p:nvPr/>
        </p:nvSpPr>
        <p:spPr>
          <a:xfrm>
            <a:off x="1273417" y="2620347"/>
            <a:ext cx="4676045" cy="277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10.00-10.30 Registration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10.30-11.00 Introduction to 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11-11.15 Making the decision to apply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11.15-11.30 Q&amp;A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11.30-11.45 Break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11.45-12.15 Applying to postgraduate study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12.15-12.30 Accessing information and publications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12.30-12.45 The application process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12.45-1.00 Q&amp;A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42991-D036-4284-9823-8103AFBD4E0B}"/>
              </a:ext>
            </a:extLst>
          </p:cNvPr>
          <p:cNvSpPr txBox="1"/>
          <p:nvPr/>
        </p:nvSpPr>
        <p:spPr>
          <a:xfrm>
            <a:off x="1273417" y="2321462"/>
            <a:ext cx="4976446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Applying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postgraduate study </a:t>
            </a:r>
            <a:endParaRPr lang="en-GB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FFBDB-F18E-4DCF-BA27-72A46C955460}"/>
              </a:ext>
            </a:extLst>
          </p:cNvPr>
          <p:cNvSpPr txBox="1"/>
          <p:nvPr/>
        </p:nvSpPr>
        <p:spPr>
          <a:xfrm>
            <a:off x="4572000" y="406714"/>
            <a:ext cx="546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Schedule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8CBE-C3A3-4BD3-B1BA-C1269889C8FB}"/>
              </a:ext>
            </a:extLst>
          </p:cNvPr>
          <p:cNvSpPr txBox="1"/>
          <p:nvPr/>
        </p:nvSpPr>
        <p:spPr>
          <a:xfrm>
            <a:off x="1273417" y="1952130"/>
            <a:ext cx="5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am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B7C38-4B2E-445D-94D0-5E74D2D951E9}"/>
              </a:ext>
            </a:extLst>
          </p:cNvPr>
          <p:cNvSpPr txBox="1"/>
          <p:nvPr/>
        </p:nvSpPr>
        <p:spPr>
          <a:xfrm>
            <a:off x="5873266" y="1952130"/>
            <a:ext cx="5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pm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102BAE4-68EB-47E9-BC99-15C59A74B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8540" cy="2444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3B9E7-AB28-D7BF-725C-41BE76B06E10}"/>
              </a:ext>
            </a:extLst>
          </p:cNvPr>
          <p:cNvSpPr txBox="1"/>
          <p:nvPr/>
        </p:nvSpPr>
        <p:spPr>
          <a:xfrm>
            <a:off x="5836624" y="2274418"/>
            <a:ext cx="5942138" cy="346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Returning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1.45-2.15         Childcare, parental leave and carer’s leave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2.15-2.30         Modes of study &amp; time management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2.30-2.45         Finance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2.45-3.00         Disability, neurodivergence and wellbeing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3.00-3.15         Transitioning to postgraduate study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3.15-3.30         Q&amp;A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3.30-4.00         Discussion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4.00-4.30         General Q&amp;A 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visits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Networking and buffet – Royal Oak Pub 42-44 Woodstock Rd, Oxford OX2 6HT </a:t>
            </a:r>
          </a:p>
        </p:txBody>
      </p:sp>
    </p:spTree>
    <p:extLst>
      <p:ext uri="{BB962C8B-B14F-4D97-AF65-F5344CB8AC3E}">
        <p14:creationId xmlns:p14="http://schemas.microsoft.com/office/powerpoint/2010/main" val="852689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36B4-0E18-4BF2-A5CF-322C6B76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13" y="2525311"/>
            <a:ext cx="8745772" cy="1325563"/>
          </a:xfrm>
        </p:spPr>
        <p:txBody>
          <a:bodyPr/>
          <a:lstStyle/>
          <a:p>
            <a:pPr algn="ctr"/>
            <a:r>
              <a:rPr lang="en-US" dirty="0"/>
              <a:t>Modes of study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7D27-88B2-499F-85C8-CECEB9ACC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9" y="311454"/>
            <a:ext cx="5748540" cy="24445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1E118-2D0C-43A9-80FD-6D719355C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667" y="3363014"/>
            <a:ext cx="3241033" cy="781913"/>
          </a:xfrm>
          <a:prstGeom prst="rect">
            <a:avLst/>
          </a:prstGeom>
        </p:spPr>
      </p:pic>
      <p:pic>
        <p:nvPicPr>
          <p:cNvPr id="8" name="Picture 2" descr="ukri-nerc-logo-600×160 – UKESM">
            <a:extLst>
              <a:ext uri="{FF2B5EF4-FFF2-40B4-BE49-F238E27FC236}">
                <a16:creationId xmlns:a16="http://schemas.microsoft.com/office/drawing/2014/main" id="{F20B087F-06A3-494E-B118-1BB52F83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66" y="4144927"/>
            <a:ext cx="3241033" cy="8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sting partner logo banner v2">
            <a:extLst>
              <a:ext uri="{FF2B5EF4-FFF2-40B4-BE49-F238E27FC236}">
                <a16:creationId xmlns:a16="http://schemas.microsoft.com/office/drawing/2014/main" id="{1E625125-27A8-41A6-9A3E-21EA822EF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7" y="5212066"/>
            <a:ext cx="8443439" cy="118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9220596-AA7D-464B-BB1C-67937D7DB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65" y="5005098"/>
            <a:ext cx="2532227" cy="8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Engineering and Physical Sciences ...">
            <a:extLst>
              <a:ext uri="{FF2B5EF4-FFF2-40B4-BE49-F238E27FC236}">
                <a16:creationId xmlns:a16="http://schemas.microsoft.com/office/drawing/2014/main" id="{C7DCAA7A-B8C5-4804-A628-7CFB5994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64" y="5916872"/>
            <a:ext cx="3272061" cy="8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819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1BE9-3B6F-49D1-B138-3B1BA88B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Modes of study - time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6FC30-B019-4C62-B992-192E95197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Full-time - commitment to study is above six or seven hours per day, qualify as soon as possible, cannot continue full-time work</a:t>
            </a:r>
          </a:p>
          <a:p>
            <a:endParaRPr lang="en-US" dirty="0"/>
          </a:p>
          <a:p>
            <a:r>
              <a:rPr lang="en-US" dirty="0"/>
              <a:t>Part-time – may be restricted to 50% or more. Some postgraduate taught degrees are specifically designed for part-time study </a:t>
            </a:r>
          </a:p>
          <a:p>
            <a:endParaRPr lang="en-US" dirty="0"/>
          </a:p>
          <a:p>
            <a:r>
              <a:rPr lang="en-US" dirty="0"/>
              <a:t>If studying for a research degree it is possible to switch between modes of study, depending on funder/university regulations and approval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94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1BE9-3B6F-49D1-B138-3B1BA88B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Modes of study – engagement and location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6FC30-B019-4C62-B992-192E95197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23" y="175528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 person study/research – requires proximity to your place of work/study </a:t>
            </a:r>
          </a:p>
          <a:p>
            <a:pPr>
              <a:lnSpc>
                <a:spcPct val="110000"/>
              </a:lnSpc>
            </a:pPr>
            <a:r>
              <a:rPr lang="en-US" dirty="0"/>
              <a:t>For research degrees the institutions at which you undertake research can include institutes and industry as well as universities, and your degree may include periods of field work </a:t>
            </a:r>
          </a:p>
          <a:p>
            <a:pPr>
              <a:lnSpc>
                <a:spcPct val="110000"/>
              </a:lnSpc>
            </a:pPr>
            <a:r>
              <a:rPr lang="en-US" dirty="0"/>
              <a:t>Some universities have residency requirements (duration/distance) – although these can sometimes be waived when justified 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Blended learning – mixture of in person and remote</a:t>
            </a:r>
          </a:p>
          <a:p>
            <a:pPr>
              <a:lnSpc>
                <a:spcPct val="110000"/>
              </a:lnSpc>
            </a:pPr>
            <a:r>
              <a:rPr lang="en-US" dirty="0"/>
              <a:t>Distance learning – entirely or mostly remote</a:t>
            </a:r>
          </a:p>
          <a:p>
            <a:pPr>
              <a:lnSpc>
                <a:spcPct val="110000"/>
              </a:lnSpc>
            </a:pPr>
            <a:r>
              <a:rPr lang="en-US" dirty="0"/>
              <a:t>Block mode learning – full-time for limited periods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1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E8AE6-B2B9-415A-A8F2-6B799DE34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21"/>
          <a:stretch/>
        </p:blipFill>
        <p:spPr>
          <a:xfrm>
            <a:off x="7401485" y="4225749"/>
            <a:ext cx="4790515" cy="2632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Why do a PhD/Masters?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89" y="504031"/>
            <a:ext cx="10142361" cy="45240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accent1"/>
                </a:solidFill>
                <a:latin typeface="+mj-lt"/>
              </a:rPr>
              <a:t>Good reasons to do a postgraduate degree</a:t>
            </a:r>
          </a:p>
          <a:p>
            <a:pPr marL="0" indent="0">
              <a:buNone/>
            </a:pPr>
            <a:endParaRPr lang="en-GB" sz="36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2327" dirty="0"/>
              <a:t> Thirst for knowledge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327" dirty="0"/>
              <a:t> Desire to make an impact through research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327" dirty="0"/>
              <a:t> Enjoy learning and problem-solving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327" dirty="0"/>
              <a:t> Increase employability and earning potential in academia and fields requiring analytical, communication and quantitative skills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327" dirty="0"/>
              <a:t> Career pivot or specialisation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327" dirty="0"/>
              <a:t> Build connections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327" dirty="0"/>
              <a:t> Develop skills such as organisation, self-motivation and independent planning and 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22538722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1BE9-3B6F-49D1-B138-3B1BA88B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Specific study-related commitments to consider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6FC30-B019-4C62-B992-192E95197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23" y="175528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Supervisor meetings</a:t>
            </a:r>
          </a:p>
          <a:p>
            <a:r>
              <a:rPr lang="en-US" dirty="0"/>
              <a:t>Research group meetings</a:t>
            </a:r>
          </a:p>
          <a:p>
            <a:r>
              <a:rPr lang="en-US" dirty="0"/>
              <a:t>Research seminars</a:t>
            </a:r>
          </a:p>
          <a:p>
            <a:r>
              <a:rPr lang="en-US" dirty="0"/>
              <a:t>Training courses</a:t>
            </a:r>
          </a:p>
          <a:p>
            <a:r>
              <a:rPr lang="en-US" dirty="0"/>
              <a:t>Conferences</a:t>
            </a:r>
          </a:p>
          <a:p>
            <a:r>
              <a:rPr lang="en-US" dirty="0"/>
              <a:t>Assessments and examinations</a:t>
            </a:r>
          </a:p>
          <a:p>
            <a:r>
              <a:rPr lang="en-US" dirty="0"/>
              <a:t>Laboratory research or fieldwork (if relevant)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794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9769C-A91E-4EDB-843F-0B23055F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Part-time research degrees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3FB32-B14D-4037-9783-C4E84FC9E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Topic and approach may need to be tailored accordingly</a:t>
            </a:r>
          </a:p>
          <a:p>
            <a:r>
              <a:rPr lang="en-US" dirty="0"/>
              <a:t>Questions and methodologies may need to evolve over time</a:t>
            </a:r>
          </a:p>
          <a:p>
            <a:r>
              <a:rPr lang="en-US" dirty="0"/>
              <a:t>May be limited to supervisors with permanent / long-term contracts</a:t>
            </a:r>
          </a:p>
          <a:p>
            <a:r>
              <a:rPr lang="en-US" dirty="0"/>
              <a:t>Submission deadline is a limit – not a target – you can submit early – e.g. at Oxford you can submit a doctoral thesis in 6 terms (2 years)</a:t>
            </a:r>
          </a:p>
          <a:p>
            <a:r>
              <a:rPr lang="en-US" dirty="0"/>
              <a:t>Check funder supports part-time study</a:t>
            </a:r>
          </a:p>
          <a:p>
            <a:r>
              <a:rPr lang="en-US" dirty="0"/>
              <a:t>Discuss arrangements with supervisor before committing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38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D82D-D994-48FC-8F36-E5698B41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Interruptions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55CCA-1C0D-4F18-98FE-4BEB531D9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courses will allow for a certain amount of planned or unplanned interruptions to full or part-time study due to medical leave, parental leave or short-term opportunities – e.g. placements</a:t>
            </a:r>
          </a:p>
          <a:p>
            <a:endParaRPr lang="en-US" dirty="0"/>
          </a:p>
          <a:p>
            <a:r>
              <a:rPr lang="en-US" dirty="0"/>
              <a:t>Some funders provide paid medical leave for extended periods of illness or to provide additional support for disabled students</a:t>
            </a:r>
          </a:p>
          <a:p>
            <a:endParaRPr lang="en-US" dirty="0"/>
          </a:p>
          <a:p>
            <a:r>
              <a:rPr lang="en-US" dirty="0"/>
              <a:t>Some funders provide compassionate leave</a:t>
            </a:r>
          </a:p>
          <a:p>
            <a:endParaRPr lang="en-US" dirty="0"/>
          </a:p>
          <a:p>
            <a:r>
              <a:rPr lang="en-US" dirty="0"/>
              <a:t>It may be possible to make a phased return from a period of leave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840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7EB0-25CD-47D9-BE15-EDE0C516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Working hours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5975-6B37-4203-850F-85E82A129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Taught courses may have scheduled lectures and tutorials – so students may need to work within a fixed schedule</a:t>
            </a:r>
          </a:p>
          <a:p>
            <a:r>
              <a:rPr lang="en-US" dirty="0"/>
              <a:t>Research degrees will have training and seminars – but the timing of working hours may be much more flexible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334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65127"/>
            <a:ext cx="86677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Example policy: Working hours and holidays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636" y="1432832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sz="2000" dirty="0"/>
              <a:t>Doctoral students should work conscientiously during their working hours in order to achieve their research objectives. 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It is recommended that students aim to work a regular pattern that balances their preferences, research needs and flow of work, and that they take regular breaks and holidays. 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Consistently long working hours with few breaks and insufficient holidays is detrimental to health and reduces productivity, creativity and innovation.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90687" y="6078087"/>
            <a:ext cx="6714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>
                <a:hlinkClick r:id="rId2"/>
              </a:rPr>
              <a:t>https://www.mpls.ox.ac.uk/graduate-school/information-for-postgraduate-research-students/your-rights-and-responsibilities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483111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49" y="1552575"/>
            <a:ext cx="78867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600" dirty="0"/>
              <a:t>The standard DPhil working week is set at an average of </a:t>
            </a:r>
            <a:r>
              <a:rPr lang="en-GB" sz="2600" b="1" dirty="0"/>
              <a:t>40 hours</a:t>
            </a:r>
            <a:r>
              <a:rPr lang="en-GB" sz="2600" dirty="0"/>
              <a:t>. Only time spent engaged in focused, conscientious work should be counted towards working hours.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</a:t>
            </a:r>
            <a:r>
              <a:rPr lang="en-GB" sz="2600" u="sng" dirty="0"/>
              <a:t>maximum</a:t>
            </a:r>
            <a:r>
              <a:rPr lang="en-GB" sz="2600" dirty="0"/>
              <a:t> number of hours that a student should be working is an average of 48 hours over 17 weeks.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It is recognised that sometimes long working hours are needed for a period to manage the demands of the research, but no student should be regularly working above this number of hours unless they have </a:t>
            </a:r>
            <a:r>
              <a:rPr lang="en-GB" sz="2600" u="sng" dirty="0"/>
              <a:t>explicitly and freely chosen to do so. </a:t>
            </a:r>
          </a:p>
          <a:p>
            <a:pPr>
              <a:lnSpc>
                <a:spcPct val="120000"/>
              </a:lnSpc>
            </a:pPr>
            <a:r>
              <a:rPr lang="en-GB" sz="2600" dirty="0"/>
              <a:t>The university has set the holiday entitlement at 30 personal days a year in addition to Bank Holidays. Where Bank Holidays are worked time can be taken in lieu.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890687" y="6078087"/>
            <a:ext cx="6714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>
                <a:hlinkClick r:id="rId2"/>
              </a:rPr>
              <a:t>https://www.mpls.ox.ac.uk/graduate-school/information-for-postgraduate-research-students/your-rights-and-responsibilities</a:t>
            </a:r>
            <a:endParaRPr lang="en-GB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DDEFF7-0DFF-491E-8FBF-C2708E07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7"/>
            <a:ext cx="86677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Example policy: Working hours and holidays</a:t>
            </a:r>
          </a:p>
        </p:txBody>
      </p:sp>
    </p:spTree>
    <p:extLst>
      <p:ext uri="{BB962C8B-B14F-4D97-AF65-F5344CB8AC3E}">
        <p14:creationId xmlns:p14="http://schemas.microsoft.com/office/powerpoint/2010/main" val="3442101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381" y="1074195"/>
            <a:ext cx="8354561" cy="491594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/>
              <a:t>Other considerations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Building networks and interacting with co-workers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Professional skills and broadening activities (norm of 100 hours per year)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Sport and health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Access to equipment/resources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Culture/religion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Disability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Medical leave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Maternity, paternity and adoption leave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Caring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Compassionate leave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5431" y="6078087"/>
            <a:ext cx="5599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linkClick r:id="rId2"/>
              </a:rPr>
              <a:t>https://www.mpls.ox.ac.uk/graduate-school/information-for-postgraduate-research-students/your-rights-and-responsibilities</a:t>
            </a:r>
            <a:endParaRPr lang="en-GB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84789" y="1"/>
            <a:ext cx="866775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Additional considerations</a:t>
            </a:r>
            <a:endParaRPr lang="en-GB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57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869F-C3E5-4120-9BB4-E058A6A09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Working part-time while studying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010E8-3937-4E96-9DE9-1894EDFE8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Subject to visa constraints for international students</a:t>
            </a:r>
          </a:p>
          <a:p>
            <a:r>
              <a:rPr lang="en-US" dirty="0"/>
              <a:t>Recommended &lt;6 hours per week on average if studying full-time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747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2D6E-7057-42DD-A1B0-0C2367CC0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11" y="356333"/>
            <a:ext cx="11075377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1"/>
                </a:solidFill>
              </a:rPr>
              <a:t>Opportunities to undertake paid work or generate income while studying full-time</a:t>
            </a:r>
            <a:endParaRPr lang="en-GB" sz="3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BACF2-3B72-4D14-866D-A46F0E29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8060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Examples</a:t>
            </a:r>
          </a:p>
          <a:p>
            <a:r>
              <a:rPr lang="en-US" sz="2400" dirty="0"/>
              <a:t>Teaching, tutoring and demonstrating</a:t>
            </a:r>
          </a:p>
          <a:p>
            <a:r>
              <a:rPr lang="en-US" sz="2400" dirty="0"/>
              <a:t>Casual or short-term administrative or research work</a:t>
            </a:r>
          </a:p>
          <a:p>
            <a:r>
              <a:rPr lang="en-US" sz="2400" dirty="0"/>
              <a:t>Pastoral roles – e.g. peer mentor, junior dean</a:t>
            </a:r>
          </a:p>
          <a:p>
            <a:r>
              <a:rPr lang="en-US" sz="2400" dirty="0"/>
              <a:t>Coaching – e.g. sports</a:t>
            </a:r>
          </a:p>
          <a:p>
            <a:r>
              <a:rPr lang="en-US" sz="2400" dirty="0"/>
              <a:t>Outreach and widening participation</a:t>
            </a:r>
          </a:p>
          <a:p>
            <a:r>
              <a:rPr lang="en-US" sz="2400" dirty="0"/>
              <a:t>Paid internship/placement</a:t>
            </a:r>
          </a:p>
          <a:p>
            <a:r>
              <a:rPr lang="en-US" sz="2400" dirty="0"/>
              <a:t>Content creation</a:t>
            </a:r>
          </a:p>
          <a:p>
            <a:r>
              <a:rPr lang="en-US" sz="2400" dirty="0"/>
              <a:t>Consultancy</a:t>
            </a:r>
          </a:p>
          <a:p>
            <a:r>
              <a:rPr lang="en-US" sz="2400" dirty="0"/>
              <a:t>Freelancing</a:t>
            </a:r>
          </a:p>
          <a:p>
            <a:r>
              <a:rPr lang="en-US" sz="2400" dirty="0"/>
              <a:t>Letting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57746-CB54-4964-9B2A-23C381DE9FD5}"/>
              </a:ext>
            </a:extLst>
          </p:cNvPr>
          <p:cNvSpPr txBox="1"/>
          <p:nvPr/>
        </p:nvSpPr>
        <p:spPr>
          <a:xfrm>
            <a:off x="6024196" y="5881500"/>
            <a:ext cx="5547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rgbClr val="4472C4"/>
                </a:solidFill>
              </a:rPr>
              <a:t>Need to be compliant with tax rules</a:t>
            </a:r>
            <a:endParaRPr lang="en-GB" sz="2200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434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36B4-0E18-4BF2-A5CF-322C6B76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77" y="2607416"/>
            <a:ext cx="8745772" cy="1325563"/>
          </a:xfrm>
        </p:spPr>
        <p:txBody>
          <a:bodyPr/>
          <a:lstStyle/>
          <a:p>
            <a:pPr algn="ctr"/>
            <a:r>
              <a:rPr lang="en-US" dirty="0"/>
              <a:t>Thriving in postgraduate study – disability and wellbeing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7D27-88B2-499F-85C8-CECEB9ACC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9" y="311454"/>
            <a:ext cx="5748540" cy="24445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1E118-2D0C-43A9-80FD-6D719355C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667" y="4944396"/>
            <a:ext cx="3241033" cy="781913"/>
          </a:xfrm>
          <a:prstGeom prst="rect">
            <a:avLst/>
          </a:prstGeom>
        </p:spPr>
      </p:pic>
      <p:pic>
        <p:nvPicPr>
          <p:cNvPr id="8" name="Picture 2" descr="ukri-nerc-logo-600×160 – UKESM">
            <a:extLst>
              <a:ext uri="{FF2B5EF4-FFF2-40B4-BE49-F238E27FC236}">
                <a16:creationId xmlns:a16="http://schemas.microsoft.com/office/drawing/2014/main" id="{F20B087F-06A3-494E-B118-1BB52F83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66" y="5726309"/>
            <a:ext cx="3241033" cy="8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sting partner logo banner v2">
            <a:extLst>
              <a:ext uri="{FF2B5EF4-FFF2-40B4-BE49-F238E27FC236}">
                <a16:creationId xmlns:a16="http://schemas.microsoft.com/office/drawing/2014/main" id="{1E625125-27A8-41A6-9A3E-21EA822EF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7" y="5212066"/>
            <a:ext cx="8443439" cy="118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33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50A4-E985-4A37-9C79-3288CED3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88" y="-581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Types of postgraduate study 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A4354-9F1F-4F63-9D74-4630776BB1D5}"/>
              </a:ext>
            </a:extLst>
          </p:cNvPr>
          <p:cNvSpPr txBox="1"/>
          <p:nvPr/>
        </p:nvSpPr>
        <p:spPr>
          <a:xfrm>
            <a:off x="4537546" y="1287806"/>
            <a:ext cx="2968486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Bachelor’s Degree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3 years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B1282-1105-4F2F-A6D8-29E02F338E5B}"/>
              </a:ext>
            </a:extLst>
          </p:cNvPr>
          <p:cNvSpPr txBox="1"/>
          <p:nvPr/>
        </p:nvSpPr>
        <p:spPr>
          <a:xfrm>
            <a:off x="3002941" y="2615979"/>
            <a:ext cx="278295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Postgraduate Certificate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6 months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B096B-DA90-4AE3-B46F-4A8627B3EC43}"/>
              </a:ext>
            </a:extLst>
          </p:cNvPr>
          <p:cNvSpPr txBox="1"/>
          <p:nvPr/>
        </p:nvSpPr>
        <p:spPr>
          <a:xfrm>
            <a:off x="3002940" y="3476710"/>
            <a:ext cx="278295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Postgraduate Diploma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1-2 years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4D030-8297-412D-B1B1-038FF3CC85AE}"/>
              </a:ext>
            </a:extLst>
          </p:cNvPr>
          <p:cNvSpPr txBox="1"/>
          <p:nvPr/>
        </p:nvSpPr>
        <p:spPr>
          <a:xfrm>
            <a:off x="6207317" y="2615979"/>
            <a:ext cx="200372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Masters (Taught)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9 months - 2 years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A283EF-078B-45BE-A031-E24704C8C26B}"/>
              </a:ext>
            </a:extLst>
          </p:cNvPr>
          <p:cNvSpPr txBox="1"/>
          <p:nvPr/>
        </p:nvSpPr>
        <p:spPr>
          <a:xfrm>
            <a:off x="6207317" y="3476710"/>
            <a:ext cx="200373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Masters (Research)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1-3 years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C5EDC-E458-4EC1-A57C-57F6B3B8C8BF}"/>
              </a:ext>
            </a:extLst>
          </p:cNvPr>
          <p:cNvSpPr txBox="1"/>
          <p:nvPr/>
        </p:nvSpPr>
        <p:spPr>
          <a:xfrm>
            <a:off x="8544170" y="2344228"/>
            <a:ext cx="2847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Can involve taught modules – usually involves research  (Masters dissertation)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Assessed by coursework, examinations or dissertation as appropriate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0B252-3BB3-45AF-A69A-D0BAC4650EFB}"/>
              </a:ext>
            </a:extLst>
          </p:cNvPr>
          <p:cNvSpPr txBox="1"/>
          <p:nvPr/>
        </p:nvSpPr>
        <p:spPr>
          <a:xfrm>
            <a:off x="366254" y="2344228"/>
            <a:ext cx="2425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Usually involves taught and assessed modules – often part-time.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Assessed by coursework and/or examinations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34272E-4993-421F-8F0D-3C7EAC4E626B}"/>
              </a:ext>
            </a:extLst>
          </p:cNvPr>
          <p:cNvSpPr txBox="1"/>
          <p:nvPr/>
        </p:nvSpPr>
        <p:spPr>
          <a:xfrm>
            <a:off x="4537546" y="1974896"/>
            <a:ext cx="296848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Integrated Masters - 1 year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2DF5BD-D7DE-4CFC-84EA-A65BB822546A}"/>
              </a:ext>
            </a:extLst>
          </p:cNvPr>
          <p:cNvSpPr txBox="1"/>
          <p:nvPr/>
        </p:nvSpPr>
        <p:spPr>
          <a:xfrm>
            <a:off x="5237923" y="4460316"/>
            <a:ext cx="1567731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Doctorate (PhD/DPhil)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2+ years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E6A52-7868-4B46-87FD-21F540099BAC}"/>
              </a:ext>
            </a:extLst>
          </p:cNvPr>
          <p:cNvSpPr txBox="1"/>
          <p:nvPr/>
        </p:nvSpPr>
        <p:spPr>
          <a:xfrm>
            <a:off x="6223221" y="5665967"/>
            <a:ext cx="1567731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Professional Doctorate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7DB2A-535E-4C27-A2FA-DA389EDA9FC4}"/>
              </a:ext>
            </a:extLst>
          </p:cNvPr>
          <p:cNvSpPr txBox="1"/>
          <p:nvPr/>
        </p:nvSpPr>
        <p:spPr>
          <a:xfrm>
            <a:off x="4234072" y="5665966"/>
            <a:ext cx="1567731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Doctorate by publication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ECC0A4-8093-4439-B19B-76DF21631EE6}"/>
              </a:ext>
            </a:extLst>
          </p:cNvPr>
          <p:cNvSpPr txBox="1"/>
          <p:nvPr/>
        </p:nvSpPr>
        <p:spPr>
          <a:xfrm>
            <a:off x="8029074" y="6050508"/>
            <a:ext cx="390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Combinations: e.g. 1+1 Joint Masters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1+3 Masters and Doctorate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B8D60-E587-4C25-A369-868D9DFE00C5}"/>
              </a:ext>
            </a:extLst>
          </p:cNvPr>
          <p:cNvSpPr txBox="1"/>
          <p:nvPr/>
        </p:nvSpPr>
        <p:spPr>
          <a:xfrm>
            <a:off x="8544170" y="4886862"/>
            <a:ext cx="242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Assessed by dissertation and viva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0D1E1-062E-49E9-9D34-59269CB474F8}"/>
              </a:ext>
            </a:extLst>
          </p:cNvPr>
          <p:cNvSpPr txBox="1"/>
          <p:nvPr/>
        </p:nvSpPr>
        <p:spPr>
          <a:xfrm>
            <a:off x="433128" y="5017153"/>
            <a:ext cx="2695974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Continuing Professional Development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0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  <p:bldP spid="13" grpId="0" animBg="1"/>
      <p:bldP spid="12" grpId="0"/>
      <p:bldP spid="15" grpId="0"/>
      <p:bldP spid="16" grpId="0" animBg="1"/>
      <p:bldP spid="14" grpId="0" animBg="1"/>
      <p:bldP spid="18" grpId="0" animBg="1"/>
      <p:bldP spid="19" grpId="0" animBg="1"/>
      <p:bldP spid="17" grpId="0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9F20-DD83-494C-8B6F-A60551F7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What do you already do to support your own wellbeing?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DE225-FCDE-4D1F-B8FC-59AF87F0F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258" y="178080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Hobbies</a:t>
            </a:r>
          </a:p>
          <a:p>
            <a:r>
              <a:rPr lang="en-GB" sz="2400" dirty="0"/>
              <a:t>Diet</a:t>
            </a:r>
          </a:p>
          <a:p>
            <a:r>
              <a:rPr lang="en-GB" sz="2400" dirty="0"/>
              <a:t>Sleep habits</a:t>
            </a:r>
          </a:p>
          <a:p>
            <a:r>
              <a:rPr lang="en-GB" sz="2400" dirty="0"/>
              <a:t>Spending time with friends and family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Spending time by yourself</a:t>
            </a:r>
          </a:p>
          <a:p>
            <a:r>
              <a:rPr lang="en-GB" sz="2400" dirty="0"/>
              <a:t>Sport, exercise, yoga/stretching</a:t>
            </a:r>
          </a:p>
          <a:p>
            <a:r>
              <a:rPr lang="en-GB" sz="2400" dirty="0"/>
              <a:t>Mindfulness or meditation</a:t>
            </a:r>
          </a:p>
          <a:p>
            <a:r>
              <a:rPr lang="en-GB" sz="2400" dirty="0"/>
              <a:t>Keeping a journal or diary</a:t>
            </a:r>
          </a:p>
          <a:p>
            <a:r>
              <a:rPr lang="en-GB" sz="2400" dirty="0"/>
              <a:t>Volunteering</a:t>
            </a:r>
          </a:p>
          <a:p>
            <a:r>
              <a:rPr lang="en-GB" sz="2400" dirty="0"/>
              <a:t>Managing long term health conditions or disability</a:t>
            </a:r>
          </a:p>
        </p:txBody>
      </p:sp>
    </p:spTree>
    <p:extLst>
      <p:ext uri="{BB962C8B-B14F-4D97-AF65-F5344CB8AC3E}">
        <p14:creationId xmlns:p14="http://schemas.microsoft.com/office/powerpoint/2010/main" val="138922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9F20-DD83-494C-8B6F-A60551F77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144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Self-regulation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DE225-FCDE-4D1F-B8FC-59AF87F0F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61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The ability to control one's behaviour, emotions and thoughts in the pursuit of long-term goals.</a:t>
            </a:r>
          </a:p>
          <a:p>
            <a:pPr>
              <a:lnSpc>
                <a:spcPct val="100000"/>
              </a:lnSpc>
            </a:pP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The ability to manage disruptive emotions and impulses.</a:t>
            </a:r>
          </a:p>
          <a:p>
            <a:pPr>
              <a:lnSpc>
                <a:spcPct val="100000"/>
              </a:lnSpc>
            </a:pP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Underpins the ability to rebound from disappointment and to act in a way consistent with your values. </a:t>
            </a:r>
          </a:p>
          <a:p>
            <a:pPr>
              <a:lnSpc>
                <a:spcPct val="100000"/>
              </a:lnSpc>
            </a:pP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A key component of emotional intelligence and resilience.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B6A5CA-47E9-4166-938F-2BD18893BB16}"/>
              </a:ext>
            </a:extLst>
          </p:cNvPr>
          <p:cNvSpPr txBox="1"/>
          <p:nvPr/>
        </p:nvSpPr>
        <p:spPr>
          <a:xfrm>
            <a:off x="3926541" y="6336240"/>
            <a:ext cx="8086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/>
              <a:t>https://www.verywellmind.com/how-you-can-practice-self-regulation-4163536</a:t>
            </a:r>
          </a:p>
        </p:txBody>
      </p:sp>
    </p:spTree>
    <p:extLst>
      <p:ext uri="{BB962C8B-B14F-4D97-AF65-F5344CB8AC3E}">
        <p14:creationId xmlns:p14="http://schemas.microsoft.com/office/powerpoint/2010/main" val="32284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AB1E5-0D98-4375-8184-BD2C12888435}"/>
              </a:ext>
            </a:extLst>
          </p:cNvPr>
          <p:cNvSpPr txBox="1"/>
          <p:nvPr/>
        </p:nvSpPr>
        <p:spPr>
          <a:xfrm>
            <a:off x="3016623" y="6211669"/>
            <a:ext cx="90991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linkClick r:id="rId2"/>
              </a:rPr>
              <a:t>https://www.verywellmind.com/how-you-can-practice-self-regulation-4163536</a:t>
            </a:r>
            <a:endParaRPr lang="en-GB" sz="1600" dirty="0"/>
          </a:p>
          <a:p>
            <a:pPr algn="r"/>
            <a:r>
              <a:rPr lang="en-GB" sz="1600" dirty="0"/>
              <a:t>Hampson et al. </a:t>
            </a:r>
            <a:r>
              <a:rPr lang="en-GB" sz="1600" dirty="0" err="1"/>
              <a:t>Psychol</a:t>
            </a:r>
            <a:r>
              <a:rPr lang="en-GB" sz="1600" dirty="0"/>
              <a:t> Health Med. 2016;21(2):152-162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01E77E-1CE5-4485-84C5-3469AEA8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56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Qualities of self-regulators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FBAC31-24AE-4E6A-8106-F2345D820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563" y="1253331"/>
            <a:ext cx="564328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/>
              <a:t>Act in accordance with their values 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Calm themselves when upset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Cheer themselves when feeling down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Maintain open communication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Persist through difficult times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Put forth their best effort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Remain flexible and adapt to situations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See the good in others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Stay clear about their intentions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Take control of situations when necessary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View challenges as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3E371-B021-4182-B966-EB41103AB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236" y="3175598"/>
            <a:ext cx="4432176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5CC858-A303-4A33-BF13-5935952DDB34}"/>
              </a:ext>
            </a:extLst>
          </p:cNvPr>
          <p:cNvSpPr/>
          <p:nvPr/>
        </p:nvSpPr>
        <p:spPr>
          <a:xfrm>
            <a:off x="7974197" y="6058361"/>
            <a:ext cx="389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https://www.ox.ac.uk/students/welfare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2FE7F-3277-4F58-BD5A-4CA77412D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3" t="9869" r="50737" b="4640"/>
          <a:stretch/>
        </p:blipFill>
        <p:spPr>
          <a:xfrm>
            <a:off x="6759389" y="943074"/>
            <a:ext cx="5199529" cy="28290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740E99-4E65-4BFA-BEEA-2E9B006B8476}"/>
              </a:ext>
            </a:extLst>
          </p:cNvPr>
          <p:cNvSpPr/>
          <p:nvPr/>
        </p:nvSpPr>
        <p:spPr>
          <a:xfrm>
            <a:off x="7292576" y="6409763"/>
            <a:ext cx="454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https://www.brookes.ac.uk/students/support/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D16A6-36D4-491B-9E81-EC1ED178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92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51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5CC9-97BD-8849-8C62-AFDAE49F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35" y="1636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Student Welfare &amp;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8F42E-3C06-304A-A83D-BED2DCE52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548" y="1489258"/>
            <a:ext cx="4897315" cy="477422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5000" dirty="0"/>
              <a:t>Student Welfare and Support Services</a:t>
            </a:r>
          </a:p>
          <a:p>
            <a:pPr>
              <a:lnSpc>
                <a:spcPct val="120000"/>
              </a:lnSpc>
            </a:pPr>
            <a:r>
              <a:rPr lang="en-US" sz="5000" dirty="0"/>
              <a:t>Departmental/institutional staff</a:t>
            </a:r>
          </a:p>
          <a:p>
            <a:pPr lvl="1">
              <a:lnSpc>
                <a:spcPct val="120000"/>
              </a:lnSpc>
            </a:pPr>
            <a:r>
              <a:rPr lang="en-US" sz="5000" dirty="0"/>
              <a:t>Tutor/Advisor</a:t>
            </a:r>
          </a:p>
          <a:p>
            <a:pPr lvl="1">
              <a:lnSpc>
                <a:spcPct val="120000"/>
              </a:lnSpc>
            </a:pPr>
            <a:r>
              <a:rPr lang="en-US" sz="5000" dirty="0"/>
              <a:t>Graduate studies office</a:t>
            </a:r>
          </a:p>
          <a:p>
            <a:pPr lvl="1">
              <a:lnSpc>
                <a:spcPct val="120000"/>
              </a:lnSpc>
            </a:pPr>
            <a:r>
              <a:rPr lang="en-US" sz="5000" dirty="0"/>
              <a:t>Disability advisor</a:t>
            </a:r>
          </a:p>
          <a:p>
            <a:pPr lvl="1">
              <a:lnSpc>
                <a:spcPct val="120000"/>
              </a:lnSpc>
            </a:pPr>
            <a:r>
              <a:rPr lang="en-US" sz="5000" dirty="0"/>
              <a:t>Harassment advisor</a:t>
            </a:r>
          </a:p>
          <a:p>
            <a:pPr lvl="1">
              <a:lnSpc>
                <a:spcPct val="120000"/>
              </a:lnSpc>
            </a:pPr>
            <a:r>
              <a:rPr lang="en-US" sz="5000" dirty="0"/>
              <a:t>Mental health first aiders</a:t>
            </a:r>
          </a:p>
          <a:p>
            <a:pPr lvl="1">
              <a:lnSpc>
                <a:spcPct val="120000"/>
              </a:lnSpc>
            </a:pPr>
            <a:r>
              <a:rPr lang="en-US" sz="5000" dirty="0"/>
              <a:t>Peer mentors</a:t>
            </a:r>
          </a:p>
          <a:p>
            <a:pPr>
              <a:lnSpc>
                <a:spcPct val="120000"/>
              </a:lnSpc>
            </a:pPr>
            <a:r>
              <a:rPr lang="en-US" sz="5000" dirty="0"/>
              <a:t>Colleges (e.g. Oxford)</a:t>
            </a:r>
          </a:p>
          <a:p>
            <a:pPr>
              <a:lnSpc>
                <a:spcPct val="120000"/>
              </a:lnSpc>
            </a:pPr>
            <a:r>
              <a:rPr lang="en-US" sz="5000" dirty="0"/>
              <a:t>Student Union</a:t>
            </a:r>
          </a:p>
          <a:p>
            <a:pPr>
              <a:lnSpc>
                <a:spcPct val="120000"/>
              </a:lnSpc>
            </a:pPr>
            <a:r>
              <a:rPr lang="en-US" sz="5000" dirty="0"/>
              <a:t>Helpline(s)</a:t>
            </a:r>
          </a:p>
          <a:p>
            <a:pPr>
              <a:lnSpc>
                <a:spcPct val="120000"/>
              </a:lnSpc>
            </a:pPr>
            <a:r>
              <a:rPr lang="en-US" sz="5000" dirty="0"/>
              <a:t>NHS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5866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009" t="15185" r="35833" b="6091"/>
          <a:stretch/>
        </p:blipFill>
        <p:spPr>
          <a:xfrm>
            <a:off x="423590" y="615103"/>
            <a:ext cx="3163672" cy="4496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269" t="8601" r="22963" b="4074"/>
          <a:stretch/>
        </p:blipFill>
        <p:spPr>
          <a:xfrm>
            <a:off x="4698692" y="1070945"/>
            <a:ext cx="5478858" cy="4913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2315" t="22593" r="38148" b="63333"/>
          <a:stretch/>
        </p:blipFill>
        <p:spPr>
          <a:xfrm>
            <a:off x="5431541" y="83856"/>
            <a:ext cx="4597555" cy="9205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6023" y="6357554"/>
            <a:ext cx="616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www.brookes.ac.uk</a:t>
            </a:r>
            <a:r>
              <a:rPr lang="en-GB" dirty="0"/>
              <a:t>/students/wellbeing/counselling/</a:t>
            </a:r>
          </a:p>
        </p:txBody>
      </p:sp>
      <p:sp>
        <p:nvSpPr>
          <p:cNvPr id="3" name="Rectangle 2"/>
          <p:cNvSpPr/>
          <p:nvPr/>
        </p:nvSpPr>
        <p:spPr>
          <a:xfrm>
            <a:off x="6187332" y="6051283"/>
            <a:ext cx="5544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https://www.ox.ac.uk/students/welfare/counselling</a:t>
            </a:r>
          </a:p>
        </p:txBody>
      </p:sp>
      <p:pic>
        <p:nvPicPr>
          <p:cNvPr id="9" name="Picture 2" descr="Managing your Mental Health during your PhD: A Survival Guide">
            <a:extLst>
              <a:ext uri="{FF2B5EF4-FFF2-40B4-BE49-F238E27FC236}">
                <a16:creationId xmlns:a16="http://schemas.microsoft.com/office/drawing/2014/main" id="{7FA93E38-4DC1-4A2A-A708-4FA463BC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43" y="3244334"/>
            <a:ext cx="2056438" cy="311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11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A916-B2CC-43C7-8C7F-A17CC17F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Disability, neurodivergence and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1F61-8731-47FA-9464-974663FD9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GB" sz="2400" dirty="0"/>
              <a:t>Universities and research organisations aim to create inclusive, accessible environments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Where possible they will implement reasonable adjustments that will support you in your work and wellbeing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Neurodivergent students and students with disclosed disabilities have the opportunity to develop a student support plan with a disability advisor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Students are able to request adjustments during admissions processes and milestone assessments or examinations as needed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Students are encouraged to discuss adjustments with supervisors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It may be necessary to review adjustments as work progresses or circumstances change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100053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7C949-5BB4-4CAC-BDDE-9F6C188E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847" y="184638"/>
            <a:ext cx="6665565" cy="64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223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10CB97-D928-4A68-BBAF-F47A9CC4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24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Disabled students allowance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54EEF-E427-4CE1-AF6F-896B5CED6E09}"/>
              </a:ext>
            </a:extLst>
          </p:cNvPr>
          <p:cNvSpPr txBox="1"/>
          <p:nvPr/>
        </p:nvSpPr>
        <p:spPr>
          <a:xfrm>
            <a:off x="841131" y="1300224"/>
            <a:ext cx="107852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Provided through your university or funder (e.g. UKRI)</a:t>
            </a:r>
          </a:p>
          <a:p>
            <a:endParaRPr lang="en-US" sz="2000" dirty="0"/>
          </a:p>
          <a:p>
            <a:r>
              <a:rPr lang="en-US" sz="2000" dirty="0"/>
              <a:t>A disability advisor will help identify any needs requiring additional support </a:t>
            </a:r>
          </a:p>
          <a:p>
            <a:endParaRPr lang="en-US" sz="2000" dirty="0"/>
          </a:p>
          <a:p>
            <a:r>
              <a:rPr lang="en-US" sz="2000" dirty="0"/>
              <a:t>Types of support available: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Equipment – hardware and software – including assistive technology and adapted furniture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Training in the use of specialist equipment or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Insurance costs or warranties for specialist equipment or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Non-medical assistance required to undertake postgraduate study – e.g. lip-speakers, note-takers, specific research assistance, environment-specific mobility trainers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Additional travel costs that arise as a direct result of a disability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Specific consumables – e.g. Braille paper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Costs may be incurred by the university before you start study and up until the viva and submission of the final thesis</a:t>
            </a:r>
          </a:p>
          <a:p>
            <a:endParaRPr lang="en-US" sz="2000" dirty="0"/>
          </a:p>
          <a:p>
            <a:r>
              <a:rPr lang="en-US" sz="2000" dirty="0"/>
              <a:t>Additional financial support may be available through </a:t>
            </a:r>
            <a:r>
              <a:rPr lang="en-US" sz="2000" dirty="0" err="1"/>
              <a:t>organisations</a:t>
            </a:r>
            <a:r>
              <a:rPr lang="en-US" sz="2000" dirty="0"/>
              <a:t> such as the </a:t>
            </a:r>
            <a:r>
              <a:rPr lang="en-US" sz="2000" dirty="0" err="1"/>
              <a:t>Snowdon</a:t>
            </a:r>
            <a:r>
              <a:rPr lang="en-US" sz="2000" dirty="0"/>
              <a:t> Trust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960810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E8C4-DAB7-4F6C-8C63-BF129636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4472C4"/>
                </a:solidFill>
              </a:rPr>
              <a:t>Medical leave and disability</a:t>
            </a:r>
            <a:endParaRPr lang="en-GB" sz="3600" dirty="0">
              <a:solidFill>
                <a:srgbClr val="4472C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E9C34-A28A-404D-BB90-020FBC6CF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Most courses will allow for a certain amount of planned or unplanned interruptions to full or part-time study due to sick leave</a:t>
            </a:r>
          </a:p>
          <a:p>
            <a:pPr>
              <a:lnSpc>
                <a:spcPct val="120000"/>
              </a:lnSpc>
            </a:pPr>
            <a:r>
              <a:rPr lang="en-US" dirty="0"/>
              <a:t>Some (but not all) funders provide paid sick leave for extended periods of illness</a:t>
            </a:r>
          </a:p>
          <a:p>
            <a:pPr>
              <a:lnSpc>
                <a:spcPct val="120000"/>
              </a:lnSpc>
            </a:pPr>
            <a:r>
              <a:rPr lang="en-US" dirty="0"/>
              <a:t>UKRI allows all students to take up to 28 weeks medical leave over a rolling 12 month period with the total amount of medical leave capped at 52 weeks for the studentship.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Students with long term health conditions or disabilities can apply to undertake their degree over a longer period of study by working part-time and through extensions to milestone assessments and the submission deadline</a:t>
            </a:r>
          </a:p>
          <a:p>
            <a:pPr>
              <a:lnSpc>
                <a:spcPct val="120000"/>
              </a:lnSpc>
            </a:pPr>
            <a:r>
              <a:rPr lang="en-US" b="0" i="0" dirty="0">
                <a:solidFill>
                  <a:srgbClr val="000000"/>
                </a:solidFill>
                <a:effectLst/>
              </a:rPr>
              <a:t>EHRC/UKRI - there is no need for a person to establish a medically diagnosed cause for their impairment. What it is important to consider is the effect of the impairment. </a:t>
            </a:r>
            <a:endParaRPr lang="en-GB" dirty="0"/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44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788C39-FFCA-4DB6-A249-33B388CE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472C4"/>
                </a:solidFill>
              </a:rPr>
              <a:t>Professional Doctorates</a:t>
            </a:r>
            <a:endParaRPr lang="en-GB" sz="3600" dirty="0">
              <a:solidFill>
                <a:srgbClr val="4472C4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EA9E45-5E85-4DD0-8B2F-736BA5E65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2" y="6057289"/>
            <a:ext cx="10515600" cy="576263"/>
          </a:xfrm>
        </p:spPr>
        <p:txBody>
          <a:bodyPr/>
          <a:lstStyle/>
          <a:p>
            <a:pPr marL="0" indent="0" algn="r">
              <a:buNone/>
            </a:pPr>
            <a:r>
              <a:rPr lang="en-GB" dirty="0"/>
              <a:t>https://youtu.be/RxIo9Tu276w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8CD96-C587-4496-96BB-35584CE8D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051" y="1592251"/>
            <a:ext cx="6599326" cy="41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184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9E29A8-2620-485E-9CBA-5C6AA10FC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0" t="10021" r="13615" b="20481"/>
          <a:stretch/>
        </p:blipFill>
        <p:spPr>
          <a:xfrm>
            <a:off x="3824654" y="1"/>
            <a:ext cx="7373461" cy="6778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A6535F-409C-428C-A745-67DECDF299D1}"/>
              </a:ext>
            </a:extLst>
          </p:cNvPr>
          <p:cNvSpPr txBox="1"/>
          <p:nvPr/>
        </p:nvSpPr>
        <p:spPr>
          <a:xfrm>
            <a:off x="7825699" y="6408876"/>
            <a:ext cx="411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https://academicproductivity.notion.site/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9DD9CE-74B4-487B-8B60-134BF98D42AA}"/>
              </a:ext>
            </a:extLst>
          </p:cNvPr>
          <p:cNvSpPr txBox="1"/>
          <p:nvPr/>
        </p:nvSpPr>
        <p:spPr>
          <a:xfrm>
            <a:off x="140677" y="263769"/>
            <a:ext cx="3683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Digital technologies can enhance productivity for everyone…</a:t>
            </a:r>
            <a:endParaRPr lang="en-GB" sz="28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1014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6" y="247768"/>
            <a:ext cx="78867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Setting </a:t>
            </a:r>
            <a:r>
              <a:rPr lang="en-GB" sz="2800" b="1" dirty="0"/>
              <a:t>SMART</a:t>
            </a:r>
            <a:r>
              <a:rPr lang="en-GB" sz="2800" dirty="0"/>
              <a:t> goals </a:t>
            </a:r>
          </a:p>
        </p:txBody>
      </p:sp>
      <p:sp>
        <p:nvSpPr>
          <p:cNvPr id="4" name="Rectangle 3"/>
          <p:cNvSpPr/>
          <p:nvPr/>
        </p:nvSpPr>
        <p:spPr>
          <a:xfrm>
            <a:off x="718456" y="2026611"/>
            <a:ext cx="10605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/>
              <a:t>S – Specific: </a:t>
            </a:r>
            <a:r>
              <a:rPr lang="en-GB" sz="2200" dirty="0"/>
              <a:t> I know </a:t>
            </a:r>
            <a:r>
              <a:rPr lang="en-GB" sz="2200" dirty="0">
                <a:solidFill>
                  <a:srgbClr val="FF0000"/>
                </a:solidFill>
              </a:rPr>
              <a:t>what</a:t>
            </a:r>
            <a:r>
              <a:rPr lang="en-GB" sz="2200" dirty="0"/>
              <a:t> I want to accomplish, and </a:t>
            </a:r>
            <a:r>
              <a:rPr lang="en-GB" sz="2200" dirty="0">
                <a:solidFill>
                  <a:srgbClr val="FF0000"/>
                </a:solidFill>
              </a:rPr>
              <a:t>why</a:t>
            </a:r>
            <a:r>
              <a:rPr lang="en-GB" sz="2200" dirty="0"/>
              <a:t>. I know </a:t>
            </a:r>
            <a:r>
              <a:rPr lang="en-GB" sz="2200" dirty="0">
                <a:solidFill>
                  <a:srgbClr val="FF0000"/>
                </a:solidFill>
              </a:rPr>
              <a:t>how</a:t>
            </a:r>
            <a:r>
              <a:rPr lang="en-GB" sz="2200" dirty="0"/>
              <a:t> I will achieve this goal.</a:t>
            </a:r>
          </a:p>
          <a:p>
            <a:endParaRPr lang="en-GB" sz="2200" b="1" dirty="0"/>
          </a:p>
          <a:p>
            <a:r>
              <a:rPr lang="en-GB" sz="2200" b="1" dirty="0"/>
              <a:t>M – Measurable: </a:t>
            </a:r>
            <a:r>
              <a:rPr lang="en-GB" sz="2200" dirty="0"/>
              <a:t>I will know </a:t>
            </a:r>
            <a:r>
              <a:rPr lang="en-GB" sz="2200" dirty="0">
                <a:solidFill>
                  <a:srgbClr val="FF0000"/>
                </a:solidFill>
              </a:rPr>
              <a:t>when</a:t>
            </a:r>
            <a:r>
              <a:rPr lang="en-GB" sz="2200" dirty="0"/>
              <a:t> a goal has been accomplished   </a:t>
            </a:r>
          </a:p>
          <a:p>
            <a:endParaRPr lang="en-GB" sz="2200" b="1" dirty="0"/>
          </a:p>
          <a:p>
            <a:r>
              <a:rPr lang="en-GB" sz="2200" b="1" dirty="0"/>
              <a:t>A – Attainable: </a:t>
            </a:r>
            <a:r>
              <a:rPr lang="en-GB" sz="2200" dirty="0"/>
              <a:t>Knowledge, skills, abilities and resources (including your own time)   </a:t>
            </a:r>
          </a:p>
          <a:p>
            <a:endParaRPr lang="en-GB" sz="2200" b="1" dirty="0"/>
          </a:p>
          <a:p>
            <a:r>
              <a:rPr lang="en-GB" sz="2200" b="1" dirty="0"/>
              <a:t>R – Realistic: </a:t>
            </a:r>
            <a:r>
              <a:rPr lang="en-GB" sz="2200" dirty="0">
                <a:solidFill>
                  <a:srgbClr val="FF0000"/>
                </a:solidFill>
              </a:rPr>
              <a:t>Achievable</a:t>
            </a:r>
            <a:r>
              <a:rPr lang="en-GB" sz="2200" dirty="0"/>
              <a:t> by you while maintaining your </a:t>
            </a:r>
            <a:r>
              <a:rPr lang="en-GB" sz="2200" dirty="0">
                <a:solidFill>
                  <a:srgbClr val="FF0000"/>
                </a:solidFill>
              </a:rPr>
              <a:t>wellbeing</a:t>
            </a:r>
            <a:endParaRPr lang="en-GB" sz="2200" b="1" dirty="0">
              <a:solidFill>
                <a:srgbClr val="FF0000"/>
              </a:solidFill>
            </a:endParaRPr>
          </a:p>
          <a:p>
            <a:endParaRPr lang="en-GB" sz="2200" b="1" dirty="0"/>
          </a:p>
          <a:p>
            <a:r>
              <a:rPr lang="en-GB" sz="2200" b="1" dirty="0"/>
              <a:t>T – Time-bound:</a:t>
            </a:r>
            <a:r>
              <a:rPr lang="en-GB" sz="2200" dirty="0"/>
              <a:t> Grounded within </a:t>
            </a:r>
            <a:r>
              <a:rPr lang="en-GB" sz="2200" dirty="0">
                <a:solidFill>
                  <a:srgbClr val="FF0000"/>
                </a:solidFill>
              </a:rPr>
              <a:t>a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0000"/>
                </a:solidFill>
              </a:rPr>
              <a:t>specific timeframe</a:t>
            </a:r>
            <a:r>
              <a:rPr lang="en-GB" sz="2200" dirty="0"/>
              <a:t> 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26410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CAEFD4-6B76-416C-8374-210CD3D26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672" y="1123599"/>
            <a:ext cx="7105617" cy="4063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590FA-18D0-4A1C-AF90-A5C060DE98E0}"/>
              </a:ext>
            </a:extLst>
          </p:cNvPr>
          <p:cNvSpPr txBox="1"/>
          <p:nvPr/>
        </p:nvSpPr>
        <p:spPr>
          <a:xfrm>
            <a:off x="3522036" y="5187269"/>
            <a:ext cx="7622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“My current supervisors are lovely, understanding and helpful. They help </a:t>
            </a:r>
          </a:p>
          <a:p>
            <a:r>
              <a:rPr lang="en-US" dirty="0"/>
              <a:t>me manage my time and my research, give me feedback that I can use, </a:t>
            </a:r>
          </a:p>
          <a:p>
            <a:r>
              <a:rPr lang="en-US" dirty="0"/>
              <a:t>help me break down tasks, make sure I don't break myself down while </a:t>
            </a:r>
          </a:p>
          <a:p>
            <a:r>
              <a:rPr lang="en-US" dirty="0"/>
              <a:t>working and support me in balancing my research with teaching opportunities.”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B8492-EFEF-4F61-B480-F9B2F7F24C44}"/>
              </a:ext>
            </a:extLst>
          </p:cNvPr>
          <p:cNvSpPr txBox="1"/>
          <p:nvPr/>
        </p:nvSpPr>
        <p:spPr>
          <a:xfrm>
            <a:off x="257908" y="538824"/>
            <a:ext cx="1167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</a:rPr>
              <a:t>Finding a supportive supervisory team can make a difference</a:t>
            </a:r>
            <a:endParaRPr lang="en-GB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F250A-7094-4365-9158-68279EAB29CD}"/>
              </a:ext>
            </a:extLst>
          </p:cNvPr>
          <p:cNvSpPr txBox="1"/>
          <p:nvPr/>
        </p:nvSpPr>
        <p:spPr>
          <a:xfrm>
            <a:off x="679181" y="4578351"/>
            <a:ext cx="227061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74% agreed that their </a:t>
            </a:r>
          </a:p>
          <a:p>
            <a:r>
              <a:rPr lang="en-US" sz="1400" dirty="0"/>
              <a:t>supervisors were flexible, accommodating, and valued their wellbeing (only 15% disagreed)</a:t>
            </a:r>
            <a:endParaRPr lang="en-GB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53CD58-9D50-4AAD-849C-D0E22E524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84" y="1771064"/>
            <a:ext cx="2430407" cy="27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don Marathon 2026 ballot opens today - here's how to take part | News UK  | Metro News">
            <a:extLst>
              <a:ext uri="{FF2B5EF4-FFF2-40B4-BE49-F238E27FC236}">
                <a16:creationId xmlns:a16="http://schemas.microsoft.com/office/drawing/2014/main" id="{72AA5600-46CE-4B5C-9F86-6A801B175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43" y="995362"/>
            <a:ext cx="6689914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478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31" y="79828"/>
            <a:ext cx="66802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2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A37C-3EE9-40A3-8654-9187DA27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Training knowledge workers…</a:t>
            </a:r>
            <a:endParaRPr lang="en-GB" sz="36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68DEB-2512-48B9-83E4-8B51EDF2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06" y="1690688"/>
            <a:ext cx="5962650" cy="3971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3FE2A-BF5E-48F0-ABD3-B062910F4D1C}"/>
              </a:ext>
            </a:extLst>
          </p:cNvPr>
          <p:cNvSpPr txBox="1"/>
          <p:nvPr/>
        </p:nvSpPr>
        <p:spPr>
          <a:xfrm>
            <a:off x="1160583" y="2225955"/>
            <a:ext cx="36312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PGCert – 5K</a:t>
            </a:r>
          </a:p>
          <a:p>
            <a:endParaRPr lang="en-US" sz="2400" dirty="0"/>
          </a:p>
          <a:p>
            <a:r>
              <a:rPr lang="en-US" sz="2400" dirty="0"/>
              <a:t>PGDip – 10K</a:t>
            </a:r>
          </a:p>
          <a:p>
            <a:endParaRPr lang="en-US" sz="2400" dirty="0"/>
          </a:p>
          <a:p>
            <a:r>
              <a:rPr lang="en-US" sz="2400" dirty="0"/>
              <a:t>Masters – Half marathon</a:t>
            </a:r>
          </a:p>
          <a:p>
            <a:endParaRPr lang="en-US" sz="2400" dirty="0"/>
          </a:p>
          <a:p>
            <a:r>
              <a:rPr lang="en-US" sz="2400" dirty="0"/>
              <a:t>Doctorate – Full marathon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06333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82277-613F-00D1-008D-98F8DE308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0459" y="1210588"/>
            <a:ext cx="5909730" cy="4436824"/>
          </a:xfrm>
        </p:spPr>
        <p:txBody>
          <a:bodyPr>
            <a:normAutofit/>
          </a:bodyPr>
          <a:lstStyle/>
          <a:p>
            <a:r>
              <a:rPr lang="en-GB" sz="2400" dirty="0"/>
              <a:t>“Knowledge workers should </a:t>
            </a:r>
            <a:r>
              <a:rPr lang="en-GB" sz="2400" b="1" dirty="0"/>
              <a:t>train</a:t>
            </a:r>
            <a:r>
              <a:rPr lang="en-GB" sz="2400" dirty="0"/>
              <a:t>, and implement strict </a:t>
            </a:r>
            <a:r>
              <a:rPr lang="en-GB" sz="2400" b="1" dirty="0"/>
              <a:t>“learning plans.”</a:t>
            </a:r>
            <a:r>
              <a:rPr lang="en-GB" sz="2400" dirty="0"/>
              <a:t>                    </a:t>
            </a:r>
          </a:p>
          <a:p>
            <a:r>
              <a:rPr lang="en-GB" sz="2400" dirty="0"/>
              <a:t>… there’s a lot to learn from the way top athletes train. They are clear in their objectives and deliberate in their pursuit of improvement.”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A2A370-38AA-4413-B52D-87C7F347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020" y="6404138"/>
            <a:ext cx="6970980" cy="453863"/>
          </a:xfrm>
        </p:spPr>
        <p:txBody>
          <a:bodyPr/>
          <a:lstStyle/>
          <a:p>
            <a:r>
              <a:rPr lang="en-GB" dirty="0"/>
              <a:t>David </a:t>
            </a:r>
            <a:r>
              <a:rPr lang="en-GB" dirty="0" err="1"/>
              <a:t>Perell</a:t>
            </a:r>
            <a:r>
              <a:rPr lang="en-GB" dirty="0"/>
              <a:t>, Learn Like an Athlete, 2019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2BE93922-1966-4962-B550-DD4FF78F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3" y="2262967"/>
            <a:ext cx="3735932" cy="373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75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BE58F99AF3D4EA00CA95C54678E66" ma:contentTypeVersion="12" ma:contentTypeDescription="Create a new document." ma:contentTypeScope="" ma:versionID="89a66b9b8182a895db43a2fdc4f5ca3e">
  <xsd:schema xmlns:xsd="http://www.w3.org/2001/XMLSchema" xmlns:xs="http://www.w3.org/2001/XMLSchema" xmlns:p="http://schemas.microsoft.com/office/2006/metadata/properties" xmlns:ns2="4034300b-44c8-4bbf-b7ab-29365774483e" xmlns:ns3="a705d0dc-fd3d-4d5b-b663-3dc127b9153e" targetNamespace="http://schemas.microsoft.com/office/2006/metadata/properties" ma:root="true" ma:fieldsID="ee84ae65ef72444aa347eb747ae74712" ns2:_="" ns3:_="">
    <xsd:import namespace="4034300b-44c8-4bbf-b7ab-29365774483e"/>
    <xsd:import namespace="a705d0dc-fd3d-4d5b-b663-3dc127b915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4300b-44c8-4bbf-b7ab-2936577448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5d0dc-fd3d-4d5b-b663-3dc127b9153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6c20421-b65c-459e-9762-da60316f00cf}" ma:internalName="TaxCatchAll" ma:showField="CatchAllData" ma:web="a705d0dc-fd3d-4d5b-b663-3dc127b915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05d0dc-fd3d-4d5b-b663-3dc127b9153e" xsi:nil="true"/>
    <lcf76f155ced4ddcb4097134ff3c332f xmlns="4034300b-44c8-4bbf-b7ab-29365774483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C4A154-228E-4B4A-B7E3-6BB04693EF17}"/>
</file>

<file path=customXml/itemProps2.xml><?xml version="1.0" encoding="utf-8"?>
<ds:datastoreItem xmlns:ds="http://schemas.openxmlformats.org/officeDocument/2006/customXml" ds:itemID="{22B2C1C4-52A1-4208-B6CE-88145943D293}"/>
</file>

<file path=customXml/itemProps3.xml><?xml version="1.0" encoding="utf-8"?>
<ds:datastoreItem xmlns:ds="http://schemas.openxmlformats.org/officeDocument/2006/customXml" ds:itemID="{3B85739E-515F-4A17-8D50-FA208CB37958}"/>
</file>

<file path=docProps/app.xml><?xml version="1.0" encoding="utf-8"?>
<Properties xmlns="http://schemas.openxmlformats.org/officeDocument/2006/extended-properties" xmlns:vt="http://schemas.openxmlformats.org/officeDocument/2006/docPropsVTypes">
  <TotalTime>7614</TotalTime>
  <Words>4342</Words>
  <Application>Microsoft Office PowerPoint</Application>
  <PresentationFormat>Widescreen</PresentationFormat>
  <Paragraphs>559</Paragraphs>
  <Slides>74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Century Gothic</vt:lpstr>
      <vt:lpstr>Wingdings</vt:lpstr>
      <vt:lpstr>Office Theme</vt:lpstr>
      <vt:lpstr>RePOWER: Returning to postgraduate study</vt:lpstr>
      <vt:lpstr>Welcome to the Doctoral Training Centre</vt:lpstr>
      <vt:lpstr>PowerPoint Presentation</vt:lpstr>
      <vt:lpstr>Introduction to postgraduate study</vt:lpstr>
      <vt:lpstr>Why do a PhD/Masters?</vt:lpstr>
      <vt:lpstr>Types of postgraduate study </vt:lpstr>
      <vt:lpstr>Professional Doctorates</vt:lpstr>
      <vt:lpstr>Training knowledge workers…</vt:lpstr>
      <vt:lpstr>David Perell, Learn Like an Athlete, 2019</vt:lpstr>
      <vt:lpstr>Benefits of research degrees…</vt:lpstr>
      <vt:lpstr>Research degrees (Masters and Doctorate)</vt:lpstr>
      <vt:lpstr>Responsibilities of supervisors…</vt:lpstr>
      <vt:lpstr>Mentoring modes…</vt:lpstr>
      <vt:lpstr>Mentoring styles - interactions</vt:lpstr>
      <vt:lpstr>Supervisory teams and mentors</vt:lpstr>
      <vt:lpstr>Assessment - Doctorate</vt:lpstr>
      <vt:lpstr>Doctoral / Masters viva</vt:lpstr>
      <vt:lpstr>Doctorate by publication (some UK universities)</vt:lpstr>
      <vt:lpstr>PowerPoint Presentation</vt:lpstr>
      <vt:lpstr>PowerPoint Presentation</vt:lpstr>
      <vt:lpstr>PowerPoint Presentation</vt:lpstr>
      <vt:lpstr>Origins of research projects</vt:lpstr>
      <vt:lpstr>Research projects involving non-academic partners</vt:lpstr>
      <vt:lpstr>Enterprise, Innovation &amp; Impact</vt:lpstr>
      <vt:lpstr>PowerPoint Presentation</vt:lpstr>
      <vt:lpstr>Technology transfer</vt:lpstr>
      <vt:lpstr>Internships and Placements</vt:lpstr>
      <vt:lpstr>Taught courses for doctoral students</vt:lpstr>
      <vt:lpstr>PowerPoint Presentation</vt:lpstr>
      <vt:lpstr>PowerPoint Presentation</vt:lpstr>
      <vt:lpstr>PowerPoint Presentation</vt:lpstr>
      <vt:lpstr>Demonstrable skills for employability</vt:lpstr>
      <vt:lpstr>Career Development</vt:lpstr>
      <vt:lpstr>Community and networks</vt:lpstr>
      <vt:lpstr>PowerPoint Presentation</vt:lpstr>
      <vt:lpstr>PowerPoint Presentation</vt:lpstr>
      <vt:lpstr>PowerPoint Presentation</vt:lpstr>
      <vt:lpstr>PowerPoint Presentation</vt:lpstr>
      <vt:lpstr>Parental leave and carers</vt:lpstr>
      <vt:lpstr>Being a student parent</vt:lpstr>
      <vt:lpstr>Parental leave and support policies (Oxford)</vt:lpstr>
      <vt:lpstr>Parental leave and support policies (Oxford) cont.</vt:lpstr>
      <vt:lpstr>Adoption leave </vt:lpstr>
      <vt:lpstr>Studying for a postgraduate degree as a parent…</vt:lpstr>
      <vt:lpstr>Carer’s leave (UKRI)</vt:lpstr>
      <vt:lpstr>PowerPoint Presentation</vt:lpstr>
      <vt:lpstr>Modes of study</vt:lpstr>
      <vt:lpstr>Modes of study - time</vt:lpstr>
      <vt:lpstr>Modes of study – engagement and location</vt:lpstr>
      <vt:lpstr>Specific study-related commitments to consider</vt:lpstr>
      <vt:lpstr>Part-time research degrees</vt:lpstr>
      <vt:lpstr>Interruptions</vt:lpstr>
      <vt:lpstr>Working hours</vt:lpstr>
      <vt:lpstr>Example policy: Working hours and holidays</vt:lpstr>
      <vt:lpstr>Example policy: Working hours and holidays</vt:lpstr>
      <vt:lpstr>Additional considerations</vt:lpstr>
      <vt:lpstr>Working part-time while studying</vt:lpstr>
      <vt:lpstr>Opportunities to undertake paid work or generate income while studying full-time</vt:lpstr>
      <vt:lpstr>Thriving in postgraduate study – disability and wellbeing</vt:lpstr>
      <vt:lpstr>What do you already do to support your own wellbeing?</vt:lpstr>
      <vt:lpstr>Self-regulation </vt:lpstr>
      <vt:lpstr>Qualities of self-regulators </vt:lpstr>
      <vt:lpstr>PowerPoint Presentation</vt:lpstr>
      <vt:lpstr>Student Welfare &amp; Wellbeing</vt:lpstr>
      <vt:lpstr>PowerPoint Presentation</vt:lpstr>
      <vt:lpstr>Disability, neurodivergence and health</vt:lpstr>
      <vt:lpstr>PowerPoint Presentation</vt:lpstr>
      <vt:lpstr>Disabled students allowance</vt:lpstr>
      <vt:lpstr>Medical leave and disability</vt:lpstr>
      <vt:lpstr>PowerPoint Presentation</vt:lpstr>
      <vt:lpstr>Setting SMART goals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RePOWER: Returning to postgraduate study opportunities workshop</dc:title>
  <dc:creator>Gail Preston</dc:creator>
  <cp:lastModifiedBy>Gail Preston</cp:lastModifiedBy>
  <cp:revision>74</cp:revision>
  <dcterms:created xsi:type="dcterms:W3CDTF">2025-06-04T11:50:25Z</dcterms:created>
  <dcterms:modified xsi:type="dcterms:W3CDTF">2026-05-14T23:40:42Z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0x010100624BE58F99AF3D4EA00CA95C54678E66</vt:lpwstr>
  </property>
</Properties>
</file>