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2"/>
  </p:notesMasterIdLst>
  <p:sldIdLst>
    <p:sldId id="285" r:id="rId2"/>
    <p:sldId id="372" r:id="rId3"/>
    <p:sldId id="338" r:id="rId4"/>
    <p:sldId id="363" r:id="rId5"/>
    <p:sldId id="260" r:id="rId6"/>
    <p:sldId id="365" r:id="rId7"/>
    <p:sldId id="274" r:id="rId8"/>
    <p:sldId id="370" r:id="rId9"/>
    <p:sldId id="844" r:id="rId10"/>
    <p:sldId id="846" r:id="rId11"/>
    <p:sldId id="856" r:id="rId12"/>
    <p:sldId id="374" r:id="rId13"/>
    <p:sldId id="266" r:id="rId14"/>
    <p:sldId id="376" r:id="rId15"/>
    <p:sldId id="264" r:id="rId16"/>
    <p:sldId id="293" r:id="rId17"/>
    <p:sldId id="294" r:id="rId18"/>
    <p:sldId id="377" r:id="rId19"/>
    <p:sldId id="295" r:id="rId20"/>
    <p:sldId id="269" r:id="rId21"/>
    <p:sldId id="270" r:id="rId22"/>
    <p:sldId id="284" r:id="rId23"/>
    <p:sldId id="290" r:id="rId24"/>
    <p:sldId id="271" r:id="rId25"/>
    <p:sldId id="854" r:id="rId26"/>
    <p:sldId id="855" r:id="rId27"/>
    <p:sldId id="286" r:id="rId28"/>
    <p:sldId id="275" r:id="rId29"/>
    <p:sldId id="847" r:id="rId30"/>
    <p:sldId id="853" r:id="rId31"/>
    <p:sldId id="848" r:id="rId32"/>
    <p:sldId id="849" r:id="rId33"/>
    <p:sldId id="850" r:id="rId34"/>
    <p:sldId id="851" r:id="rId35"/>
    <p:sldId id="852" r:id="rId36"/>
    <p:sldId id="289" r:id="rId37"/>
    <p:sldId id="282" r:id="rId38"/>
    <p:sldId id="281" r:id="rId39"/>
    <p:sldId id="287" r:id="rId40"/>
    <p:sldId id="276" r:id="rId41"/>
  </p:sldIdLst>
  <p:sldSz cx="24384000" cy="13716000"/>
  <p:notesSz cx="6858000" cy="9144000"/>
  <p:embeddedFontLst>
    <p:embeddedFont>
      <p:font typeface="Calibri" panose="020F0502020204030204" pitchFamily="34" charset="0"/>
      <p:regular r:id="rId43"/>
      <p:bold r:id="rId44"/>
      <p:italic r:id="rId45"/>
      <p:boldItalic r:id="rId46"/>
    </p:embeddedFont>
    <p:embeddedFont>
      <p:font typeface="Calibri Light" panose="020F0302020204030204" pitchFamily="34" charset="0"/>
      <p:regular r:id="rId47"/>
      <p:italic r:id="rId48"/>
    </p:embeddedFont>
    <p:embeddedFont>
      <p:font typeface="FoundrySterling-Medium" panose="020B0604020202020204" charset="0"/>
      <p:regular r:id="rId49"/>
    </p:embeddedFont>
    <p:embeddedFont>
      <p:font typeface="Noto Serif" panose="02020600060500020200" pitchFamily="18" charset="0"/>
      <p:regular r:id="rId50"/>
      <p:bold r:id="rId51"/>
      <p:italic r:id="rId52"/>
      <p:boldItalic r:id="rId53"/>
    </p:embeddedFont>
    <p:embeddedFont>
      <p:font typeface="Roboto" panose="02000000000000000000" pitchFamily="2" charset="0"/>
      <p:regular r:id="rId54"/>
      <p:bold r:id="rId55"/>
      <p:italic r:id="rId56"/>
      <p:boldItalic r:id="rId5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a Pollini" initials="NP" lastIdx="6" clrIdx="0">
    <p:extLst>
      <p:ext uri="{19B8F6BF-5375-455C-9EA6-DF929625EA0E}">
        <p15:presenceInfo xmlns:p15="http://schemas.microsoft.com/office/powerpoint/2012/main" userId="S::mert1205@ox.ac.uk::1501df4c-48d6-47de-b1a8-4e9215d28246" providerId="AD"/>
      </p:ext>
    </p:extLst>
  </p:cmAuthor>
  <p:cmAuthor id="2" name="Kate Davy" initials="KD" lastIdx="2" clrIdx="1">
    <p:extLst>
      <p:ext uri="{19B8F6BF-5375-455C-9EA6-DF929625EA0E}">
        <p15:presenceInfo xmlns:p15="http://schemas.microsoft.com/office/powerpoint/2012/main" userId="S::sann3735@ox.ac.uk::dc14ec4f-64e4-42bf-a98e-ebd2f453c95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6600"/>
    <a:srgbClr val="4472C4"/>
    <a:srgbClr val="FF9900"/>
    <a:srgbClr val="021E42"/>
    <a:srgbClr val="002147"/>
    <a:srgbClr val="D9D8D6"/>
    <a:srgbClr val="89827A"/>
    <a:srgbClr val="F1F4F4"/>
    <a:srgbClr val="F2F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08" autoAdjust="0"/>
    <p:restoredTop sz="86809" autoAdjust="0"/>
  </p:normalViewPr>
  <p:slideViewPr>
    <p:cSldViewPr snapToGrid="0" showGuides="1">
      <p:cViewPr varScale="1">
        <p:scale>
          <a:sx n="43" d="100"/>
          <a:sy n="43" d="100"/>
        </p:scale>
        <p:origin x="494" y="53"/>
      </p:cViewPr>
      <p:guideLst>
        <p:guide orient="horz" pos="4320"/>
        <p:guide pos="76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commentAuthors" Target="commentAuthors.xml"/><Relationship Id="rId66" Type="http://schemas.openxmlformats.org/officeDocument/2006/relationships/customXml" Target="../customXml/item3.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viewProps" Target="viewProps.xml"/><Relationship Id="rId65"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il Preston" userId="1afe5ca8-ff9f-4e3d-bd71-9484f939e47c" providerId="ADAL" clId="{58744B52-990C-4A39-AA49-F9345578EEDC}"/>
    <pc:docChg chg="undo custSel addSld modSld sldOrd">
      <pc:chgData name="Gail Preston" userId="1afe5ca8-ff9f-4e3d-bd71-9484f939e47c" providerId="ADAL" clId="{58744B52-990C-4A39-AA49-F9345578EEDC}" dt="2026-05-15T08:11:14.151" v="4274" actId="20577"/>
      <pc:docMkLst>
        <pc:docMk/>
      </pc:docMkLst>
      <pc:sldChg chg="modSp mod">
        <pc:chgData name="Gail Preston" userId="1afe5ca8-ff9f-4e3d-bd71-9484f939e47c" providerId="ADAL" clId="{58744B52-990C-4A39-AA49-F9345578EEDC}" dt="2026-05-15T08:07:05.614" v="4005" actId="207"/>
        <pc:sldMkLst>
          <pc:docMk/>
          <pc:sldMk cId="2919627706" sldId="260"/>
        </pc:sldMkLst>
        <pc:spChg chg="mod">
          <ac:chgData name="Gail Preston" userId="1afe5ca8-ff9f-4e3d-bd71-9484f939e47c" providerId="ADAL" clId="{58744B52-990C-4A39-AA49-F9345578EEDC}" dt="2026-05-15T08:07:05.614" v="4005" actId="207"/>
          <ac:spMkLst>
            <pc:docMk/>
            <pc:sldMk cId="2919627706" sldId="260"/>
            <ac:spMk id="4" creationId="{00000000-0000-0000-0000-000000000000}"/>
          </ac:spMkLst>
        </pc:spChg>
      </pc:sldChg>
      <pc:sldChg chg="modSp mod">
        <pc:chgData name="Gail Preston" userId="1afe5ca8-ff9f-4e3d-bd71-9484f939e47c" providerId="ADAL" clId="{58744B52-990C-4A39-AA49-F9345578EEDC}" dt="2026-05-15T08:09:26.340" v="4228" actId="207"/>
        <pc:sldMkLst>
          <pc:docMk/>
          <pc:sldMk cId="65101423" sldId="264"/>
        </pc:sldMkLst>
        <pc:spChg chg="mod">
          <ac:chgData name="Gail Preston" userId="1afe5ca8-ff9f-4e3d-bd71-9484f939e47c" providerId="ADAL" clId="{58744B52-990C-4A39-AA49-F9345578EEDC}" dt="2026-05-15T08:09:26.340" v="4228" actId="207"/>
          <ac:spMkLst>
            <pc:docMk/>
            <pc:sldMk cId="65101423" sldId="264"/>
            <ac:spMk id="2" creationId="{00000000-0000-0000-0000-000000000000}"/>
          </ac:spMkLst>
        </pc:spChg>
      </pc:sldChg>
      <pc:sldChg chg="modSp mod">
        <pc:chgData name="Gail Preston" userId="1afe5ca8-ff9f-4e3d-bd71-9484f939e47c" providerId="ADAL" clId="{58744B52-990C-4A39-AA49-F9345578EEDC}" dt="2026-05-15T08:09:19.905" v="4227" actId="20577"/>
        <pc:sldMkLst>
          <pc:docMk/>
          <pc:sldMk cId="2591281622" sldId="266"/>
        </pc:sldMkLst>
        <pc:spChg chg="mod">
          <ac:chgData name="Gail Preston" userId="1afe5ca8-ff9f-4e3d-bd71-9484f939e47c" providerId="ADAL" clId="{58744B52-990C-4A39-AA49-F9345578EEDC}" dt="2026-05-15T08:08:23.314" v="4016" actId="207"/>
          <ac:spMkLst>
            <pc:docMk/>
            <pc:sldMk cId="2591281622" sldId="266"/>
            <ac:spMk id="2" creationId="{00000000-0000-0000-0000-000000000000}"/>
          </ac:spMkLst>
        </pc:spChg>
        <pc:spChg chg="mod">
          <ac:chgData name="Gail Preston" userId="1afe5ca8-ff9f-4e3d-bd71-9484f939e47c" providerId="ADAL" clId="{58744B52-990C-4A39-AA49-F9345578EEDC}" dt="2026-05-15T08:09:19.905" v="4227" actId="20577"/>
          <ac:spMkLst>
            <pc:docMk/>
            <pc:sldMk cId="2591281622" sldId="266"/>
            <ac:spMk id="3" creationId="{00000000-0000-0000-0000-000000000000}"/>
          </ac:spMkLst>
        </pc:spChg>
      </pc:sldChg>
      <pc:sldChg chg="modSp mod">
        <pc:chgData name="Gail Preston" userId="1afe5ca8-ff9f-4e3d-bd71-9484f939e47c" providerId="ADAL" clId="{58744B52-990C-4A39-AA49-F9345578EEDC}" dt="2026-05-14T22:58:06.189" v="283" actId="1076"/>
        <pc:sldMkLst>
          <pc:docMk/>
          <pc:sldMk cId="4053399284" sldId="269"/>
        </pc:sldMkLst>
        <pc:picChg chg="mod">
          <ac:chgData name="Gail Preston" userId="1afe5ca8-ff9f-4e3d-bd71-9484f939e47c" providerId="ADAL" clId="{58744B52-990C-4A39-AA49-F9345578EEDC}" dt="2026-05-14T22:58:06.189" v="283" actId="1076"/>
          <ac:picMkLst>
            <pc:docMk/>
            <pc:sldMk cId="4053399284" sldId="269"/>
            <ac:picMk id="5" creationId="{73524D4A-E4FA-4598-9D24-DF86821F00B8}"/>
          </ac:picMkLst>
        </pc:picChg>
      </pc:sldChg>
      <pc:sldChg chg="modSp mod modNotesTx">
        <pc:chgData name="Gail Preston" userId="1afe5ca8-ff9f-4e3d-bd71-9484f939e47c" providerId="ADAL" clId="{58744B52-990C-4A39-AA49-F9345578EEDC}" dt="2026-05-14T23:42:48.185" v="2448" actId="20577"/>
        <pc:sldMkLst>
          <pc:docMk/>
          <pc:sldMk cId="744186238" sldId="271"/>
        </pc:sldMkLst>
        <pc:spChg chg="mod">
          <ac:chgData name="Gail Preston" userId="1afe5ca8-ff9f-4e3d-bd71-9484f939e47c" providerId="ADAL" clId="{58744B52-990C-4A39-AA49-F9345578EEDC}" dt="2026-05-14T22:58:26.313" v="284" actId="255"/>
          <ac:spMkLst>
            <pc:docMk/>
            <pc:sldMk cId="744186238" sldId="271"/>
            <ac:spMk id="2" creationId="{BCC08A1B-683C-B88C-82E2-335E42E51B4B}"/>
          </ac:spMkLst>
        </pc:spChg>
        <pc:spChg chg="mod">
          <ac:chgData name="Gail Preston" userId="1afe5ca8-ff9f-4e3d-bd71-9484f939e47c" providerId="ADAL" clId="{58744B52-990C-4A39-AA49-F9345578EEDC}" dt="2026-05-14T23:42:24.371" v="2381" actId="20577"/>
          <ac:spMkLst>
            <pc:docMk/>
            <pc:sldMk cId="744186238" sldId="271"/>
            <ac:spMk id="5" creationId="{47BA6432-2E40-7F2A-1E2E-E66292C2B200}"/>
          </ac:spMkLst>
        </pc:spChg>
      </pc:sldChg>
      <pc:sldChg chg="modSp mod">
        <pc:chgData name="Gail Preston" userId="1afe5ca8-ff9f-4e3d-bd71-9484f939e47c" providerId="ADAL" clId="{58744B52-990C-4A39-AA49-F9345578EEDC}" dt="2026-05-15T08:07:22.017" v="4007" actId="207"/>
        <pc:sldMkLst>
          <pc:docMk/>
          <pc:sldMk cId="732328737" sldId="274"/>
        </pc:sldMkLst>
        <pc:spChg chg="mod">
          <ac:chgData name="Gail Preston" userId="1afe5ca8-ff9f-4e3d-bd71-9484f939e47c" providerId="ADAL" clId="{58744B52-990C-4A39-AA49-F9345578EEDC}" dt="2026-05-15T08:07:22.017" v="4007" actId="207"/>
          <ac:spMkLst>
            <pc:docMk/>
            <pc:sldMk cId="732328737" sldId="274"/>
            <ac:spMk id="9" creationId="{96BE6F81-DCEE-4A60-866A-EAED4C5D9C40}"/>
          </ac:spMkLst>
        </pc:spChg>
      </pc:sldChg>
      <pc:sldChg chg="modSp mod">
        <pc:chgData name="Gail Preston" userId="1afe5ca8-ff9f-4e3d-bd71-9484f939e47c" providerId="ADAL" clId="{58744B52-990C-4A39-AA49-F9345578EEDC}" dt="2026-05-14T22:58:52.899" v="293" actId="1035"/>
        <pc:sldMkLst>
          <pc:docMk/>
          <pc:sldMk cId="2503704712" sldId="275"/>
        </pc:sldMkLst>
        <pc:spChg chg="mod">
          <ac:chgData name="Gail Preston" userId="1afe5ca8-ff9f-4e3d-bd71-9484f939e47c" providerId="ADAL" clId="{58744B52-990C-4A39-AA49-F9345578EEDC}" dt="2026-05-14T22:58:52.899" v="293" actId="1035"/>
          <ac:spMkLst>
            <pc:docMk/>
            <pc:sldMk cId="2503704712" sldId="275"/>
            <ac:spMk id="2" creationId="{BCC08A1B-683C-B88C-82E2-335E42E51B4B}"/>
          </ac:spMkLst>
        </pc:spChg>
      </pc:sldChg>
      <pc:sldChg chg="ord">
        <pc:chgData name="Gail Preston" userId="1afe5ca8-ff9f-4e3d-bd71-9484f939e47c" providerId="ADAL" clId="{58744B52-990C-4A39-AA49-F9345578EEDC}" dt="2026-05-14T22:55:38.927" v="242"/>
        <pc:sldMkLst>
          <pc:docMk/>
          <pc:sldMk cId="2412378102" sldId="281"/>
        </pc:sldMkLst>
      </pc:sldChg>
      <pc:sldChg chg="ord">
        <pc:chgData name="Gail Preston" userId="1afe5ca8-ff9f-4e3d-bd71-9484f939e47c" providerId="ADAL" clId="{58744B52-990C-4A39-AA49-F9345578EEDC}" dt="2026-05-14T22:55:42.753" v="244"/>
        <pc:sldMkLst>
          <pc:docMk/>
          <pc:sldMk cId="2437451281" sldId="282"/>
        </pc:sldMkLst>
      </pc:sldChg>
      <pc:sldChg chg="addSp delSp modSp mod">
        <pc:chgData name="Gail Preston" userId="1afe5ca8-ff9f-4e3d-bd71-9484f939e47c" providerId="ADAL" clId="{58744B52-990C-4A39-AA49-F9345578EEDC}" dt="2026-05-14T22:10:15.178" v="37" actId="478"/>
        <pc:sldMkLst>
          <pc:docMk/>
          <pc:sldMk cId="3813846229" sldId="284"/>
        </pc:sldMkLst>
        <pc:spChg chg="add del mod">
          <ac:chgData name="Gail Preston" userId="1afe5ca8-ff9f-4e3d-bd71-9484f939e47c" providerId="ADAL" clId="{58744B52-990C-4A39-AA49-F9345578EEDC}" dt="2026-05-14T22:10:15.178" v="37" actId="478"/>
          <ac:spMkLst>
            <pc:docMk/>
            <pc:sldMk cId="3813846229" sldId="284"/>
            <ac:spMk id="3" creationId="{7F898440-DC36-4E8D-BAA2-DDE9F1097295}"/>
          </ac:spMkLst>
        </pc:spChg>
      </pc:sldChg>
      <pc:sldChg chg="addSp modSp mod">
        <pc:chgData name="Gail Preston" userId="1afe5ca8-ff9f-4e3d-bd71-9484f939e47c" providerId="ADAL" clId="{58744B52-990C-4A39-AA49-F9345578EEDC}" dt="2026-05-14T22:00:41.918" v="4" actId="14100"/>
        <pc:sldMkLst>
          <pc:docMk/>
          <pc:sldMk cId="59741712" sldId="285"/>
        </pc:sldMkLst>
        <pc:grpChg chg="mod">
          <ac:chgData name="Gail Preston" userId="1afe5ca8-ff9f-4e3d-bd71-9484f939e47c" providerId="ADAL" clId="{58744B52-990C-4A39-AA49-F9345578EEDC}" dt="2026-05-14T22:00:24.739" v="1" actId="1076"/>
          <ac:grpSpMkLst>
            <pc:docMk/>
            <pc:sldMk cId="59741712" sldId="285"/>
            <ac:grpSpMk id="11" creationId="{7943C8BA-0F82-4139-9382-11C0F018CEE6}"/>
          </ac:grpSpMkLst>
        </pc:grpChg>
        <pc:picChg chg="add mod">
          <ac:chgData name="Gail Preston" userId="1afe5ca8-ff9f-4e3d-bd71-9484f939e47c" providerId="ADAL" clId="{58744B52-990C-4A39-AA49-F9345578EEDC}" dt="2026-05-14T22:00:41.918" v="4" actId="14100"/>
          <ac:picMkLst>
            <pc:docMk/>
            <pc:sldMk cId="59741712" sldId="285"/>
            <ac:picMk id="27" creationId="{5A3708E3-86A6-4B31-92A2-3FA3A8B4ABEC}"/>
          </ac:picMkLst>
        </pc:picChg>
      </pc:sldChg>
      <pc:sldChg chg="modSp mod">
        <pc:chgData name="Gail Preston" userId="1afe5ca8-ff9f-4e3d-bd71-9484f939e47c" providerId="ADAL" clId="{58744B52-990C-4A39-AA49-F9345578EEDC}" dt="2026-05-14T22:58:35.303" v="285" actId="255"/>
        <pc:sldMkLst>
          <pc:docMk/>
          <pc:sldMk cId="448964330" sldId="286"/>
        </pc:sldMkLst>
        <pc:spChg chg="mod">
          <ac:chgData name="Gail Preston" userId="1afe5ca8-ff9f-4e3d-bd71-9484f939e47c" providerId="ADAL" clId="{58744B52-990C-4A39-AA49-F9345578EEDC}" dt="2026-05-14T22:58:35.303" v="285" actId="255"/>
          <ac:spMkLst>
            <pc:docMk/>
            <pc:sldMk cId="448964330" sldId="286"/>
            <ac:spMk id="2" creationId="{BCC08A1B-683C-B88C-82E2-335E42E51B4B}"/>
          </ac:spMkLst>
        </pc:spChg>
      </pc:sldChg>
      <pc:sldChg chg="modSp mod">
        <pc:chgData name="Gail Preston" userId="1afe5ca8-ff9f-4e3d-bd71-9484f939e47c" providerId="ADAL" clId="{58744B52-990C-4A39-AA49-F9345578EEDC}" dt="2026-05-15T08:09:30.896" v="4229" actId="207"/>
        <pc:sldMkLst>
          <pc:docMk/>
          <pc:sldMk cId="537825010" sldId="293"/>
        </pc:sldMkLst>
        <pc:spChg chg="mod">
          <ac:chgData name="Gail Preston" userId="1afe5ca8-ff9f-4e3d-bd71-9484f939e47c" providerId="ADAL" clId="{58744B52-990C-4A39-AA49-F9345578EEDC}" dt="2026-05-15T08:09:30.896" v="4229" actId="207"/>
          <ac:spMkLst>
            <pc:docMk/>
            <pc:sldMk cId="537825010" sldId="293"/>
            <ac:spMk id="2" creationId="{BCC08A1B-683C-B88C-82E2-335E42E51B4B}"/>
          </ac:spMkLst>
        </pc:spChg>
      </pc:sldChg>
      <pc:sldChg chg="modSp mod ord">
        <pc:chgData name="Gail Preston" userId="1afe5ca8-ff9f-4e3d-bd71-9484f939e47c" providerId="ADAL" clId="{58744B52-990C-4A39-AA49-F9345578EEDC}" dt="2026-05-15T08:09:36.136" v="4230" actId="207"/>
        <pc:sldMkLst>
          <pc:docMk/>
          <pc:sldMk cId="1108853099" sldId="294"/>
        </pc:sldMkLst>
        <pc:spChg chg="mod">
          <ac:chgData name="Gail Preston" userId="1afe5ca8-ff9f-4e3d-bd71-9484f939e47c" providerId="ADAL" clId="{58744B52-990C-4A39-AA49-F9345578EEDC}" dt="2026-05-15T08:09:36.136" v="4230" actId="207"/>
          <ac:spMkLst>
            <pc:docMk/>
            <pc:sldMk cId="1108853099" sldId="294"/>
            <ac:spMk id="2" creationId="{BCC08A1B-683C-B88C-82E2-335E42E51B4B}"/>
          </ac:spMkLst>
        </pc:spChg>
      </pc:sldChg>
      <pc:sldChg chg="modSp mod">
        <pc:chgData name="Gail Preston" userId="1afe5ca8-ff9f-4e3d-bd71-9484f939e47c" providerId="ADAL" clId="{58744B52-990C-4A39-AA49-F9345578EEDC}" dt="2026-05-14T22:57:51.804" v="280" actId="2711"/>
        <pc:sldMkLst>
          <pc:docMk/>
          <pc:sldMk cId="575941543" sldId="295"/>
        </pc:sldMkLst>
        <pc:spChg chg="mod">
          <ac:chgData name="Gail Preston" userId="1afe5ca8-ff9f-4e3d-bd71-9484f939e47c" providerId="ADAL" clId="{58744B52-990C-4A39-AA49-F9345578EEDC}" dt="2026-05-14T22:57:51.804" v="280" actId="2711"/>
          <ac:spMkLst>
            <pc:docMk/>
            <pc:sldMk cId="575941543" sldId="295"/>
            <ac:spMk id="4" creationId="{CE8CCAD8-2A24-20F7-365D-917CFB7ECF5C}"/>
          </ac:spMkLst>
        </pc:spChg>
      </pc:sldChg>
      <pc:sldChg chg="addSp delSp modSp mod">
        <pc:chgData name="Gail Preston" userId="1afe5ca8-ff9f-4e3d-bd71-9484f939e47c" providerId="ADAL" clId="{58744B52-990C-4A39-AA49-F9345578EEDC}" dt="2026-05-14T22:56:54.847" v="279" actId="207"/>
        <pc:sldMkLst>
          <pc:docMk/>
          <pc:sldMk cId="1362965721" sldId="338"/>
        </pc:sldMkLst>
        <pc:spChg chg="mod">
          <ac:chgData name="Gail Preston" userId="1afe5ca8-ff9f-4e3d-bd71-9484f939e47c" providerId="ADAL" clId="{58744B52-990C-4A39-AA49-F9345578EEDC}" dt="2026-05-14T22:56:54.847" v="279" actId="207"/>
          <ac:spMkLst>
            <pc:docMk/>
            <pc:sldMk cId="1362965721" sldId="338"/>
            <ac:spMk id="5" creationId="{179DF974-800D-DA4D-A70D-09883269FEC2}"/>
          </ac:spMkLst>
        </pc:spChg>
        <pc:picChg chg="add del mod">
          <ac:chgData name="Gail Preston" userId="1afe5ca8-ff9f-4e3d-bd71-9484f939e47c" providerId="ADAL" clId="{58744B52-990C-4A39-AA49-F9345578EEDC}" dt="2026-05-14T22:56:42.225" v="276" actId="1076"/>
          <ac:picMkLst>
            <pc:docMk/>
            <pc:sldMk cId="1362965721" sldId="338"/>
            <ac:picMk id="6" creationId="{00000000-0000-0000-0000-000000000000}"/>
          </ac:picMkLst>
        </pc:picChg>
      </pc:sldChg>
      <pc:sldChg chg="modSp mod">
        <pc:chgData name="Gail Preston" userId="1afe5ca8-ff9f-4e3d-bd71-9484f939e47c" providerId="ADAL" clId="{58744B52-990C-4A39-AA49-F9345578EEDC}" dt="2026-05-15T08:06:58.966" v="4004" actId="207"/>
        <pc:sldMkLst>
          <pc:docMk/>
          <pc:sldMk cId="1656726733" sldId="363"/>
        </pc:sldMkLst>
        <pc:spChg chg="mod">
          <ac:chgData name="Gail Preston" userId="1afe5ca8-ff9f-4e3d-bd71-9484f939e47c" providerId="ADAL" clId="{58744B52-990C-4A39-AA49-F9345578EEDC}" dt="2026-05-15T08:06:58.966" v="4004" actId="207"/>
          <ac:spMkLst>
            <pc:docMk/>
            <pc:sldMk cId="1656726733" sldId="363"/>
            <ac:spMk id="2" creationId="{00000000-0000-0000-0000-000000000000}"/>
          </ac:spMkLst>
        </pc:spChg>
      </pc:sldChg>
      <pc:sldChg chg="modSp mod">
        <pc:chgData name="Gail Preston" userId="1afe5ca8-ff9f-4e3d-bd71-9484f939e47c" providerId="ADAL" clId="{58744B52-990C-4A39-AA49-F9345578EEDC}" dt="2026-05-15T08:07:12.763" v="4006" actId="207"/>
        <pc:sldMkLst>
          <pc:docMk/>
          <pc:sldMk cId="1291252715" sldId="365"/>
        </pc:sldMkLst>
        <pc:spChg chg="mod">
          <ac:chgData name="Gail Preston" userId="1afe5ca8-ff9f-4e3d-bd71-9484f939e47c" providerId="ADAL" clId="{58744B52-990C-4A39-AA49-F9345578EEDC}" dt="2026-05-15T08:07:12.763" v="4006" actId="207"/>
          <ac:spMkLst>
            <pc:docMk/>
            <pc:sldMk cId="1291252715" sldId="365"/>
            <ac:spMk id="2" creationId="{00000000-0000-0000-0000-000000000000}"/>
          </ac:spMkLst>
        </pc:spChg>
        <pc:spChg chg="mod">
          <ac:chgData name="Gail Preston" userId="1afe5ca8-ff9f-4e3d-bd71-9484f939e47c" providerId="ADAL" clId="{58744B52-990C-4A39-AA49-F9345578EEDC}" dt="2026-05-14T23:22:08.255" v="2342" actId="20577"/>
          <ac:spMkLst>
            <pc:docMk/>
            <pc:sldMk cId="1291252715" sldId="365"/>
            <ac:spMk id="12" creationId="{00000000-0000-0000-0000-000000000000}"/>
          </ac:spMkLst>
        </pc:spChg>
      </pc:sldChg>
      <pc:sldChg chg="modSp mod">
        <pc:chgData name="Gail Preston" userId="1afe5ca8-ff9f-4e3d-bd71-9484f939e47c" providerId="ADAL" clId="{58744B52-990C-4A39-AA49-F9345578EEDC}" dt="2026-05-15T08:08:00.058" v="4012" actId="207"/>
        <pc:sldMkLst>
          <pc:docMk/>
          <pc:sldMk cId="1994368922" sldId="370"/>
        </pc:sldMkLst>
        <pc:spChg chg="mod">
          <ac:chgData name="Gail Preston" userId="1afe5ca8-ff9f-4e3d-bd71-9484f939e47c" providerId="ADAL" clId="{58744B52-990C-4A39-AA49-F9345578EEDC}" dt="2026-05-15T08:07:28.171" v="4008" actId="207"/>
          <ac:spMkLst>
            <pc:docMk/>
            <pc:sldMk cId="1994368922" sldId="370"/>
            <ac:spMk id="2" creationId="{00000000-0000-0000-0000-000000000000}"/>
          </ac:spMkLst>
        </pc:spChg>
        <pc:spChg chg="mod">
          <ac:chgData name="Gail Preston" userId="1afe5ca8-ff9f-4e3d-bd71-9484f939e47c" providerId="ADAL" clId="{58744B52-990C-4A39-AA49-F9345578EEDC}" dt="2026-05-15T08:08:00.058" v="4012" actId="207"/>
          <ac:spMkLst>
            <pc:docMk/>
            <pc:sldMk cId="1994368922" sldId="370"/>
            <ac:spMk id="3" creationId="{00000000-0000-0000-0000-000000000000}"/>
          </ac:spMkLst>
        </pc:spChg>
      </pc:sldChg>
      <pc:sldChg chg="modSp mod">
        <pc:chgData name="Gail Preston" userId="1afe5ca8-ff9f-4e3d-bd71-9484f939e47c" providerId="ADAL" clId="{58744B52-990C-4A39-AA49-F9345578EEDC}" dt="2026-05-15T08:06:46.976" v="4003" actId="207"/>
        <pc:sldMkLst>
          <pc:docMk/>
          <pc:sldMk cId="3741092294" sldId="372"/>
        </pc:sldMkLst>
        <pc:spChg chg="mod">
          <ac:chgData name="Gail Preston" userId="1afe5ca8-ff9f-4e3d-bd71-9484f939e47c" providerId="ADAL" clId="{58744B52-990C-4A39-AA49-F9345578EEDC}" dt="2026-05-15T08:06:46.976" v="4003" actId="207"/>
          <ac:spMkLst>
            <pc:docMk/>
            <pc:sldMk cId="3741092294" sldId="372"/>
            <ac:spMk id="7" creationId="{B75C74DA-4087-4C3B-B280-C55D2A7536E0}"/>
          </ac:spMkLst>
        </pc:spChg>
        <pc:picChg chg="mod">
          <ac:chgData name="Gail Preston" userId="1afe5ca8-ff9f-4e3d-bd71-9484f939e47c" providerId="ADAL" clId="{58744B52-990C-4A39-AA49-F9345578EEDC}" dt="2026-05-14T22:00:28.355" v="2" actId="1076"/>
          <ac:picMkLst>
            <pc:docMk/>
            <pc:sldMk cId="3741092294" sldId="372"/>
            <ac:picMk id="8" creationId="{87AD2BFF-7DEB-4D28-BEC9-CC430DD75BB4}"/>
          </ac:picMkLst>
        </pc:picChg>
      </pc:sldChg>
      <pc:sldChg chg="modSp mod">
        <pc:chgData name="Gail Preston" userId="1afe5ca8-ff9f-4e3d-bd71-9484f939e47c" providerId="ADAL" clId="{58744B52-990C-4A39-AA49-F9345578EEDC}" dt="2026-05-15T08:09:41.055" v="4231" actId="207"/>
        <pc:sldMkLst>
          <pc:docMk/>
          <pc:sldMk cId="2408930576" sldId="377"/>
        </pc:sldMkLst>
        <pc:spChg chg="mod">
          <ac:chgData name="Gail Preston" userId="1afe5ca8-ff9f-4e3d-bd71-9484f939e47c" providerId="ADAL" clId="{58744B52-990C-4A39-AA49-F9345578EEDC}" dt="2026-05-15T08:09:41.055" v="4231" actId="207"/>
          <ac:spMkLst>
            <pc:docMk/>
            <pc:sldMk cId="2408930576" sldId="377"/>
            <ac:spMk id="2" creationId="{00000000-0000-0000-0000-000000000000}"/>
          </ac:spMkLst>
        </pc:spChg>
        <pc:spChg chg="mod">
          <ac:chgData name="Gail Preston" userId="1afe5ca8-ff9f-4e3d-bd71-9484f939e47c" providerId="ADAL" clId="{58744B52-990C-4A39-AA49-F9345578EEDC}" dt="2026-05-14T22:53:37.730" v="93" actId="20577"/>
          <ac:spMkLst>
            <pc:docMk/>
            <pc:sldMk cId="2408930576" sldId="377"/>
            <ac:spMk id="3" creationId="{00000000-0000-0000-0000-000000000000}"/>
          </ac:spMkLst>
        </pc:spChg>
      </pc:sldChg>
      <pc:sldChg chg="modSp mod">
        <pc:chgData name="Gail Preston" userId="1afe5ca8-ff9f-4e3d-bd71-9484f939e47c" providerId="ADAL" clId="{58744B52-990C-4A39-AA49-F9345578EEDC}" dt="2026-05-15T08:08:06.318" v="4013" actId="207"/>
        <pc:sldMkLst>
          <pc:docMk/>
          <pc:sldMk cId="2605376710" sldId="844"/>
        </pc:sldMkLst>
        <pc:spChg chg="mod">
          <ac:chgData name="Gail Preston" userId="1afe5ca8-ff9f-4e3d-bd71-9484f939e47c" providerId="ADAL" clId="{58744B52-990C-4A39-AA49-F9345578EEDC}" dt="2026-05-15T08:08:06.318" v="4013" actId="207"/>
          <ac:spMkLst>
            <pc:docMk/>
            <pc:sldMk cId="2605376710" sldId="844"/>
            <ac:spMk id="2" creationId="{00000000-0000-0000-0000-000000000000}"/>
          </ac:spMkLst>
        </pc:spChg>
      </pc:sldChg>
      <pc:sldChg chg="modSp mod">
        <pc:chgData name="Gail Preston" userId="1afe5ca8-ff9f-4e3d-bd71-9484f939e47c" providerId="ADAL" clId="{58744B52-990C-4A39-AA49-F9345578EEDC}" dt="2026-05-15T08:08:11.185" v="4014" actId="207"/>
        <pc:sldMkLst>
          <pc:docMk/>
          <pc:sldMk cId="949401493" sldId="846"/>
        </pc:sldMkLst>
        <pc:spChg chg="mod">
          <ac:chgData name="Gail Preston" userId="1afe5ca8-ff9f-4e3d-bd71-9484f939e47c" providerId="ADAL" clId="{58744B52-990C-4A39-AA49-F9345578EEDC}" dt="2026-05-15T08:08:11.185" v="4014" actId="207"/>
          <ac:spMkLst>
            <pc:docMk/>
            <pc:sldMk cId="949401493" sldId="846"/>
            <ac:spMk id="2" creationId="{00000000-0000-0000-0000-000000000000}"/>
          </ac:spMkLst>
        </pc:spChg>
        <pc:spChg chg="mod">
          <ac:chgData name="Gail Preston" userId="1afe5ca8-ff9f-4e3d-bd71-9484f939e47c" providerId="ADAL" clId="{58744B52-990C-4A39-AA49-F9345578EEDC}" dt="2026-05-15T08:05:45.189" v="3991" actId="20577"/>
          <ac:spMkLst>
            <pc:docMk/>
            <pc:sldMk cId="949401493" sldId="846"/>
            <ac:spMk id="5" creationId="{4C5EBF57-D5EC-4A40-BE67-84DA49B716F1}"/>
          </ac:spMkLst>
        </pc:spChg>
      </pc:sldChg>
      <pc:sldChg chg="modSp mod">
        <pc:chgData name="Gail Preston" userId="1afe5ca8-ff9f-4e3d-bd71-9484f939e47c" providerId="ADAL" clId="{58744B52-990C-4A39-AA49-F9345578EEDC}" dt="2026-05-15T08:09:50.836" v="4232" actId="207"/>
        <pc:sldMkLst>
          <pc:docMk/>
          <pc:sldMk cId="3737812232" sldId="847"/>
        </pc:sldMkLst>
        <pc:spChg chg="mod">
          <ac:chgData name="Gail Preston" userId="1afe5ca8-ff9f-4e3d-bd71-9484f939e47c" providerId="ADAL" clId="{58744B52-990C-4A39-AA49-F9345578EEDC}" dt="2026-05-15T08:09:50.836" v="4232" actId="207"/>
          <ac:spMkLst>
            <pc:docMk/>
            <pc:sldMk cId="3737812232" sldId="847"/>
            <ac:spMk id="2" creationId="{BCC08A1B-683C-B88C-82E2-335E42E51B4B}"/>
          </ac:spMkLst>
        </pc:spChg>
      </pc:sldChg>
      <pc:sldChg chg="modSp mod">
        <pc:chgData name="Gail Preston" userId="1afe5ca8-ff9f-4e3d-bd71-9484f939e47c" providerId="ADAL" clId="{58744B52-990C-4A39-AA49-F9345578EEDC}" dt="2026-05-15T08:10:00.668" v="4234" actId="207"/>
        <pc:sldMkLst>
          <pc:docMk/>
          <pc:sldMk cId="2062216850" sldId="848"/>
        </pc:sldMkLst>
        <pc:spChg chg="mod">
          <ac:chgData name="Gail Preston" userId="1afe5ca8-ff9f-4e3d-bd71-9484f939e47c" providerId="ADAL" clId="{58744B52-990C-4A39-AA49-F9345578EEDC}" dt="2026-05-15T08:10:00.668" v="4234" actId="207"/>
          <ac:spMkLst>
            <pc:docMk/>
            <pc:sldMk cId="2062216850" sldId="848"/>
            <ac:spMk id="2" creationId="{BCC08A1B-683C-B88C-82E2-335E42E51B4B}"/>
          </ac:spMkLst>
        </pc:spChg>
        <pc:spChg chg="mod">
          <ac:chgData name="Gail Preston" userId="1afe5ca8-ff9f-4e3d-bd71-9484f939e47c" providerId="ADAL" clId="{58744B52-990C-4A39-AA49-F9345578EEDC}" dt="2026-05-14T23:01:14.439" v="550" actId="20577"/>
          <ac:spMkLst>
            <pc:docMk/>
            <pc:sldMk cId="2062216850" sldId="848"/>
            <ac:spMk id="5" creationId="{47BA6432-2E40-7F2A-1E2E-E66292C2B200}"/>
          </ac:spMkLst>
        </pc:spChg>
      </pc:sldChg>
      <pc:sldChg chg="modSp mod">
        <pc:chgData name="Gail Preston" userId="1afe5ca8-ff9f-4e3d-bd71-9484f939e47c" providerId="ADAL" clId="{58744B52-990C-4A39-AA49-F9345578EEDC}" dt="2026-05-15T08:10:04.423" v="4235" actId="207"/>
        <pc:sldMkLst>
          <pc:docMk/>
          <pc:sldMk cId="2360693636" sldId="849"/>
        </pc:sldMkLst>
        <pc:spChg chg="mod">
          <ac:chgData name="Gail Preston" userId="1afe5ca8-ff9f-4e3d-bd71-9484f939e47c" providerId="ADAL" clId="{58744B52-990C-4A39-AA49-F9345578EEDC}" dt="2026-05-15T08:10:04.423" v="4235" actId="207"/>
          <ac:spMkLst>
            <pc:docMk/>
            <pc:sldMk cId="2360693636" sldId="849"/>
            <ac:spMk id="2" creationId="{BCC08A1B-683C-B88C-82E2-335E42E51B4B}"/>
          </ac:spMkLst>
        </pc:spChg>
      </pc:sldChg>
      <pc:sldChg chg="modSp mod">
        <pc:chgData name="Gail Preston" userId="1afe5ca8-ff9f-4e3d-bd71-9484f939e47c" providerId="ADAL" clId="{58744B52-990C-4A39-AA49-F9345578EEDC}" dt="2026-05-15T08:10:08.583" v="4236" actId="207"/>
        <pc:sldMkLst>
          <pc:docMk/>
          <pc:sldMk cId="2992107815" sldId="850"/>
        </pc:sldMkLst>
        <pc:spChg chg="mod">
          <ac:chgData name="Gail Preston" userId="1afe5ca8-ff9f-4e3d-bd71-9484f939e47c" providerId="ADAL" clId="{58744B52-990C-4A39-AA49-F9345578EEDC}" dt="2026-05-15T08:10:08.583" v="4236" actId="207"/>
          <ac:spMkLst>
            <pc:docMk/>
            <pc:sldMk cId="2992107815" sldId="850"/>
            <ac:spMk id="2" creationId="{BCC08A1B-683C-B88C-82E2-335E42E51B4B}"/>
          </ac:spMkLst>
        </pc:spChg>
      </pc:sldChg>
      <pc:sldChg chg="modSp mod">
        <pc:chgData name="Gail Preston" userId="1afe5ca8-ff9f-4e3d-bd71-9484f939e47c" providerId="ADAL" clId="{58744B52-990C-4A39-AA49-F9345578EEDC}" dt="2026-05-15T08:11:14.151" v="4274" actId="20577"/>
        <pc:sldMkLst>
          <pc:docMk/>
          <pc:sldMk cId="4041735820" sldId="851"/>
        </pc:sldMkLst>
        <pc:spChg chg="mod">
          <ac:chgData name="Gail Preston" userId="1afe5ca8-ff9f-4e3d-bd71-9484f939e47c" providerId="ADAL" clId="{58744B52-990C-4A39-AA49-F9345578EEDC}" dt="2026-05-15T08:10:12.771" v="4237" actId="207"/>
          <ac:spMkLst>
            <pc:docMk/>
            <pc:sldMk cId="4041735820" sldId="851"/>
            <ac:spMk id="2" creationId="{BCC08A1B-683C-B88C-82E2-335E42E51B4B}"/>
          </ac:spMkLst>
        </pc:spChg>
        <pc:spChg chg="mod">
          <ac:chgData name="Gail Preston" userId="1afe5ca8-ff9f-4e3d-bd71-9484f939e47c" providerId="ADAL" clId="{58744B52-990C-4A39-AA49-F9345578EEDC}" dt="2026-05-14T22:55:11.845" v="240" actId="1036"/>
          <ac:spMkLst>
            <pc:docMk/>
            <pc:sldMk cId="4041735820" sldId="851"/>
            <ac:spMk id="4" creationId="{10A9BFD0-9FCB-4F41-A1C6-BE9F3636C12F}"/>
          </ac:spMkLst>
        </pc:spChg>
        <pc:spChg chg="mod">
          <ac:chgData name="Gail Preston" userId="1afe5ca8-ff9f-4e3d-bd71-9484f939e47c" providerId="ADAL" clId="{58744B52-990C-4A39-AA49-F9345578EEDC}" dt="2026-05-15T08:11:14.151" v="4274" actId="20577"/>
          <ac:spMkLst>
            <pc:docMk/>
            <pc:sldMk cId="4041735820" sldId="851"/>
            <ac:spMk id="5" creationId="{47BA6432-2E40-7F2A-1E2E-E66292C2B200}"/>
          </ac:spMkLst>
        </pc:spChg>
      </pc:sldChg>
      <pc:sldChg chg="modSp mod">
        <pc:chgData name="Gail Preston" userId="1afe5ca8-ff9f-4e3d-bd71-9484f939e47c" providerId="ADAL" clId="{58744B52-990C-4A39-AA49-F9345578EEDC}" dt="2026-05-15T08:09:55.974" v="4233" actId="207"/>
        <pc:sldMkLst>
          <pc:docMk/>
          <pc:sldMk cId="2027783318" sldId="853"/>
        </pc:sldMkLst>
        <pc:spChg chg="mod">
          <ac:chgData name="Gail Preston" userId="1afe5ca8-ff9f-4e3d-bd71-9484f939e47c" providerId="ADAL" clId="{58744B52-990C-4A39-AA49-F9345578EEDC}" dt="2026-05-15T08:09:55.974" v="4233" actId="207"/>
          <ac:spMkLst>
            <pc:docMk/>
            <pc:sldMk cId="2027783318" sldId="853"/>
            <ac:spMk id="2" creationId="{BCC08A1B-683C-B88C-82E2-335E42E51B4B}"/>
          </ac:spMkLst>
        </pc:spChg>
        <pc:spChg chg="mod">
          <ac:chgData name="Gail Preston" userId="1afe5ca8-ff9f-4e3d-bd71-9484f939e47c" providerId="ADAL" clId="{58744B52-990C-4A39-AA49-F9345578EEDC}" dt="2026-05-14T23:00:11.238" v="464" actId="20577"/>
          <ac:spMkLst>
            <pc:docMk/>
            <pc:sldMk cId="2027783318" sldId="853"/>
            <ac:spMk id="5" creationId="{47BA6432-2E40-7F2A-1E2E-E66292C2B200}"/>
          </ac:spMkLst>
        </pc:spChg>
      </pc:sldChg>
      <pc:sldChg chg="delSp modSp add mod ord">
        <pc:chgData name="Gail Preston" userId="1afe5ca8-ff9f-4e3d-bd71-9484f939e47c" providerId="ADAL" clId="{58744B52-990C-4A39-AA49-F9345578EEDC}" dt="2026-05-14T23:21:25.186" v="2330"/>
        <pc:sldMkLst>
          <pc:docMk/>
          <pc:sldMk cId="2851311351" sldId="854"/>
        </pc:sldMkLst>
        <pc:spChg chg="mod">
          <ac:chgData name="Gail Preston" userId="1afe5ca8-ff9f-4e3d-bd71-9484f939e47c" providerId="ADAL" clId="{58744B52-990C-4A39-AA49-F9345578EEDC}" dt="2026-05-14T23:01:59.365" v="585" actId="20577"/>
          <ac:spMkLst>
            <pc:docMk/>
            <pc:sldMk cId="2851311351" sldId="854"/>
            <ac:spMk id="2" creationId="{BCC08A1B-683C-B88C-82E2-335E42E51B4B}"/>
          </ac:spMkLst>
        </pc:spChg>
        <pc:spChg chg="mod">
          <ac:chgData name="Gail Preston" userId="1afe5ca8-ff9f-4e3d-bd71-9484f939e47c" providerId="ADAL" clId="{58744B52-990C-4A39-AA49-F9345578EEDC}" dt="2026-05-14T23:20:29.584" v="2326" actId="20577"/>
          <ac:spMkLst>
            <pc:docMk/>
            <pc:sldMk cId="2851311351" sldId="854"/>
            <ac:spMk id="5" creationId="{47BA6432-2E40-7F2A-1E2E-E66292C2B200}"/>
          </ac:spMkLst>
        </pc:spChg>
        <pc:spChg chg="del">
          <ac:chgData name="Gail Preston" userId="1afe5ca8-ff9f-4e3d-bd71-9484f939e47c" providerId="ADAL" clId="{58744B52-990C-4A39-AA49-F9345578EEDC}" dt="2026-05-14T23:04:20.932" v="1065" actId="478"/>
          <ac:spMkLst>
            <pc:docMk/>
            <pc:sldMk cId="2851311351" sldId="854"/>
            <ac:spMk id="8" creationId="{C1AC24BD-7FEC-4460-99EB-52E7B1AE673B}"/>
          </ac:spMkLst>
        </pc:spChg>
      </pc:sldChg>
      <pc:sldChg chg="addSp modSp add mod ord modNotesTx">
        <pc:chgData name="Gail Preston" userId="1afe5ca8-ff9f-4e3d-bd71-9484f939e47c" providerId="ADAL" clId="{58744B52-990C-4A39-AA49-F9345578EEDC}" dt="2026-05-14T23:45:12.934" v="2536" actId="20577"/>
        <pc:sldMkLst>
          <pc:docMk/>
          <pc:sldMk cId="2287712285" sldId="855"/>
        </pc:sldMkLst>
        <pc:spChg chg="mod">
          <ac:chgData name="Gail Preston" userId="1afe5ca8-ff9f-4e3d-bd71-9484f939e47c" providerId="ADAL" clId="{58744B52-990C-4A39-AA49-F9345578EEDC}" dt="2026-05-14T23:16:14.079" v="2190" actId="1035"/>
          <ac:spMkLst>
            <pc:docMk/>
            <pc:sldMk cId="2287712285" sldId="855"/>
            <ac:spMk id="2" creationId="{BCC08A1B-683C-B88C-82E2-335E42E51B4B}"/>
          </ac:spMkLst>
        </pc:spChg>
        <pc:spChg chg="mod">
          <ac:chgData name="Gail Preston" userId="1afe5ca8-ff9f-4e3d-bd71-9484f939e47c" providerId="ADAL" clId="{58744B52-990C-4A39-AA49-F9345578EEDC}" dt="2026-05-14T23:45:12.934" v="2536" actId="20577"/>
          <ac:spMkLst>
            <pc:docMk/>
            <pc:sldMk cId="2287712285" sldId="855"/>
            <ac:spMk id="5" creationId="{47BA6432-2E40-7F2A-1E2E-E66292C2B200}"/>
          </ac:spMkLst>
        </pc:spChg>
        <pc:spChg chg="add mod">
          <ac:chgData name="Gail Preston" userId="1afe5ca8-ff9f-4e3d-bd71-9484f939e47c" providerId="ADAL" clId="{58744B52-990C-4A39-AA49-F9345578EEDC}" dt="2026-05-14T23:44:17.570" v="2489" actId="20577"/>
          <ac:spMkLst>
            <pc:docMk/>
            <pc:sldMk cId="2287712285" sldId="855"/>
            <ac:spMk id="8" creationId="{F6C81B69-B48C-464D-AE38-23D523350F80}"/>
          </ac:spMkLst>
        </pc:spChg>
      </pc:sldChg>
      <pc:sldChg chg="modSp add mod">
        <pc:chgData name="Gail Preston" userId="1afe5ca8-ff9f-4e3d-bd71-9484f939e47c" providerId="ADAL" clId="{58744B52-990C-4A39-AA49-F9345578EEDC}" dt="2026-05-15T08:08:17.760" v="4015" actId="207"/>
        <pc:sldMkLst>
          <pc:docMk/>
          <pc:sldMk cId="950429844" sldId="856"/>
        </pc:sldMkLst>
        <pc:spChg chg="mod">
          <ac:chgData name="Gail Preston" userId="1afe5ca8-ff9f-4e3d-bd71-9484f939e47c" providerId="ADAL" clId="{58744B52-990C-4A39-AA49-F9345578EEDC}" dt="2026-05-15T08:08:17.760" v="4015" actId="207"/>
          <ac:spMkLst>
            <pc:docMk/>
            <pc:sldMk cId="950429844" sldId="856"/>
            <ac:spMk id="2" creationId="{00000000-0000-0000-0000-000000000000}"/>
          </ac:spMkLst>
        </pc:spChg>
        <pc:spChg chg="mod">
          <ac:chgData name="Gail Preston" userId="1afe5ca8-ff9f-4e3d-bd71-9484f939e47c" providerId="ADAL" clId="{58744B52-990C-4A39-AA49-F9345578EEDC}" dt="2026-05-15T08:06:17.324" v="3992" actId="20577"/>
          <ac:spMkLst>
            <pc:docMk/>
            <pc:sldMk cId="950429844" sldId="856"/>
            <ac:spMk id="5" creationId="{4C5EBF57-D5EC-4A40-BE67-84DA49B716F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5216E-B1D3-4927-ABCF-07053BB189EB}" type="datetimeFigureOut">
              <a:rPr lang="en-GB" smtClean="0"/>
              <a:t>15/05/2026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0A4DD-6297-456D-8125-B0E2B6B1EA98}" type="slidenum">
              <a:rPr lang="en-GB" smtClean="0"/>
              <a:t>‹#›</a:t>
            </a:fld>
            <a:endParaRPr lang="en-GB"/>
          </a:p>
        </p:txBody>
      </p:sp>
    </p:spTree>
    <p:extLst>
      <p:ext uri="{BB962C8B-B14F-4D97-AF65-F5344CB8AC3E}">
        <p14:creationId xmlns:p14="http://schemas.microsoft.com/office/powerpoint/2010/main" val="65312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ox.ac.uk/admissions/graduate/fees-and-funding/oxford-funding#content-tab--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Presentation will cover: Some basic information about the different types of courses, where to start when choosing a course, how to research and make your application,</a:t>
            </a:r>
            <a:r>
              <a:rPr lang="en-GB" altLang="en-US" baseline="0" dirty="0"/>
              <a:t> and information about </a:t>
            </a:r>
            <a:r>
              <a:rPr lang="en-GB" altLang="en-US" b="1" baseline="0" dirty="0"/>
              <a:t>fees and 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dirty="0"/>
              <a:t>Next slide</a:t>
            </a:r>
          </a:p>
        </p:txBody>
      </p:sp>
      <p:sp>
        <p:nvSpPr>
          <p:cNvPr id="4" name="Slide Number Placeholder 3"/>
          <p:cNvSpPr>
            <a:spLocks noGrp="1"/>
          </p:cNvSpPr>
          <p:nvPr>
            <p:ph type="sldNum" sz="quarter" idx="5"/>
          </p:nvPr>
        </p:nvSpPr>
        <p:spPr/>
        <p:txBody>
          <a:bodyPr/>
          <a:lstStyle/>
          <a:p>
            <a:fld id="{EE21DC7A-40DD-4416-AD34-0280D49F90DB}" type="slidenum">
              <a:rPr lang="en-GB" smtClean="0"/>
              <a:t>1</a:t>
            </a:fld>
            <a:endParaRPr lang="en-GB"/>
          </a:p>
        </p:txBody>
      </p:sp>
    </p:spTree>
    <p:extLst>
      <p:ext uri="{BB962C8B-B14F-4D97-AF65-F5344CB8AC3E}">
        <p14:creationId xmlns:p14="http://schemas.microsoft.com/office/powerpoint/2010/main" val="1978391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AEE69A-48CE-C141-95CB-E1E6455C8286}" type="slidenum">
              <a:rPr lang="en-US" smtClean="0"/>
              <a:pPr/>
              <a:t>10</a:t>
            </a:fld>
            <a:endParaRPr lang="en-US"/>
          </a:p>
        </p:txBody>
      </p:sp>
    </p:spTree>
    <p:extLst>
      <p:ext uri="{BB962C8B-B14F-4D97-AF65-F5344CB8AC3E}">
        <p14:creationId xmlns:p14="http://schemas.microsoft.com/office/powerpoint/2010/main" val="2887790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AEE69A-48CE-C141-95CB-E1E6455C8286}" type="slidenum">
              <a:rPr lang="en-US" smtClean="0"/>
              <a:pPr/>
              <a:t>11</a:t>
            </a:fld>
            <a:endParaRPr lang="en-US"/>
          </a:p>
        </p:txBody>
      </p:sp>
    </p:spTree>
    <p:extLst>
      <p:ext uri="{BB962C8B-B14F-4D97-AF65-F5344CB8AC3E}">
        <p14:creationId xmlns:p14="http://schemas.microsoft.com/office/powerpoint/2010/main" val="41147343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minimum energy needed for a chemical reaction to occur is called activation energy. This energy is the "hump" or barrier that reactants need to overcome to transform into products.</a:t>
            </a:r>
            <a:endParaRPr lang="en-US" dirty="0"/>
          </a:p>
        </p:txBody>
      </p:sp>
      <p:sp>
        <p:nvSpPr>
          <p:cNvPr id="4" name="Slide Number Placeholder 3"/>
          <p:cNvSpPr>
            <a:spLocks noGrp="1"/>
          </p:cNvSpPr>
          <p:nvPr>
            <p:ph type="sldNum" sz="quarter" idx="5"/>
          </p:nvPr>
        </p:nvSpPr>
        <p:spPr/>
        <p:txBody>
          <a:bodyPr/>
          <a:lstStyle/>
          <a:p>
            <a:fld id="{DADBF569-F7A3-4D37-AF70-AB39506BFD79}" type="slidenum">
              <a:rPr lang="en-GB" smtClean="0"/>
              <a:t>12</a:t>
            </a:fld>
            <a:endParaRPr lang="en-GB"/>
          </a:p>
        </p:txBody>
      </p:sp>
    </p:spTree>
    <p:extLst>
      <p:ext uri="{BB962C8B-B14F-4D97-AF65-F5344CB8AC3E}">
        <p14:creationId xmlns:p14="http://schemas.microsoft.com/office/powerpoint/2010/main" val="3442506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863">
              <a:defRPr/>
            </a:pPr>
            <a:r>
              <a:rPr lang="en-GB" dirty="0">
                <a:solidFill>
                  <a:schemeClr val="tx1"/>
                </a:solidFill>
              </a:rPr>
              <a:t>Your course page will give specifics about what you need for that particular course, including whether you’ll need a personal statement, a research proposal or both, and how long that should be and what it should contain. It will also detail</a:t>
            </a:r>
            <a:r>
              <a:rPr lang="en-GB" baseline="0" dirty="0">
                <a:solidFill>
                  <a:schemeClr val="tx1"/>
                </a:solidFill>
              </a:rPr>
              <a:t> any written work required specifying the length. </a:t>
            </a:r>
            <a:r>
              <a:rPr lang="en-GB" dirty="0">
                <a:solidFill>
                  <a:schemeClr val="tx1"/>
                </a:solidFill>
              </a:rPr>
              <a:t>However, everyone will need things like a transcript and references.</a:t>
            </a:r>
          </a:p>
          <a:p>
            <a:pPr defTabSz="915863">
              <a:defRPr/>
            </a:pPr>
            <a:endParaRPr lang="en-GB" dirty="0">
              <a:solidFill>
                <a:schemeClr val="tx1"/>
              </a:solidFill>
            </a:endParaRPr>
          </a:p>
          <a:p>
            <a:pPr defTabSz="915863">
              <a:defRPr/>
            </a:pPr>
            <a:r>
              <a:rPr lang="en-GB" dirty="0">
                <a:solidFill>
                  <a:schemeClr val="tx1"/>
                </a:solidFill>
              </a:rPr>
              <a:t>Transcripts can also take a long time to come through from your institution so make sure you look into this at an early stage. If you have student self-service provided by your institution, for Oxford you can submit a screenshot or self-service grades as long as it has all your grade information, your name and your institution’s name clearly indicated.</a:t>
            </a:r>
          </a:p>
          <a:p>
            <a:pPr defTabSz="915863">
              <a:defRPr/>
            </a:pPr>
            <a:endParaRPr lang="en-GB" dirty="0">
              <a:solidFill>
                <a:schemeClr val="tx1"/>
              </a:solidFill>
            </a:endParaRPr>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solidFill>
                  <a:schemeClr val="tx1"/>
                </a:solidFill>
              </a:rPr>
              <a:t>Most courses will collect standard information that would usually be included in a CV via the application form. If your course needs a CV/resume, it will probably be quite short, just one or two pages, and should just focus on your academic and academic-related record. </a:t>
            </a:r>
          </a:p>
          <a:p>
            <a:pPr defTabSz="915863">
              <a:defRPr/>
            </a:pPr>
            <a:endParaRPr lang="en-GB" dirty="0">
              <a:solidFill>
                <a:schemeClr val="tx1"/>
              </a:solidFill>
            </a:endParaRPr>
          </a:p>
          <a:p>
            <a:pPr defTabSz="915863">
              <a:defRPr/>
            </a:pPr>
            <a:r>
              <a:rPr lang="en-GB" dirty="0">
                <a:solidFill>
                  <a:schemeClr val="tx1"/>
                </a:solidFill>
              </a:rPr>
              <a:t>We have a detailed Application Guide that covers requirements for each of these standard documents in detail, linked from every course page, so make sure you read that through before you start putting the application together. </a:t>
            </a:r>
          </a:p>
          <a:p>
            <a:pPr defTabSz="915863">
              <a:defRPr/>
            </a:pPr>
            <a:endParaRPr lang="en-GB" dirty="0">
              <a:solidFill>
                <a:schemeClr val="tx1"/>
              </a:solidFill>
            </a:endParaRPr>
          </a:p>
          <a:p>
            <a:pPr defTabSz="915863">
              <a:defRPr/>
            </a:pPr>
            <a:r>
              <a:rPr lang="en-GB" dirty="0">
                <a:solidFill>
                  <a:schemeClr val="tx1"/>
                </a:solidFill>
              </a:rPr>
              <a:t>For further</a:t>
            </a:r>
            <a:r>
              <a:rPr lang="en-GB" baseline="0" dirty="0">
                <a:solidFill>
                  <a:schemeClr val="tx1"/>
                </a:solidFill>
              </a:rPr>
              <a:t> advice and support on getting started, we have ‘how-to’ guides on our website about choosing references, and starting your research proposal or personal statement.</a:t>
            </a:r>
          </a:p>
          <a:p>
            <a:pPr defTabSz="915863">
              <a:defRPr/>
            </a:pPr>
            <a:endParaRPr lang="en-GB" dirty="0"/>
          </a:p>
          <a:p>
            <a:pPr defTabSz="915863">
              <a:defRPr/>
            </a:pPr>
            <a:r>
              <a:rPr lang="en-GB" b="1" dirty="0"/>
              <a:t>Next slide. </a:t>
            </a:r>
          </a:p>
          <a:p>
            <a:pPr defTabSz="915863">
              <a:defRPr/>
            </a:pPr>
            <a:endParaRPr lang="en-GB" dirty="0">
              <a:solidFill>
                <a:schemeClr val="tx1"/>
              </a:solidFill>
            </a:endParaRPr>
          </a:p>
          <a:p>
            <a:endParaRPr lang="en-GB"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D917A36A-F611-42E2-B1FA-E10B706D8611}" type="slidenum">
              <a:rPr lang="en-GB" smtClean="0"/>
              <a:t>16</a:t>
            </a:fld>
            <a:endParaRPr lang="en-GB"/>
          </a:p>
        </p:txBody>
      </p:sp>
    </p:spTree>
    <p:extLst>
      <p:ext uri="{BB962C8B-B14F-4D97-AF65-F5344CB8AC3E}">
        <p14:creationId xmlns:p14="http://schemas.microsoft.com/office/powerpoint/2010/main" val="1370376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863">
              <a:defRPr/>
            </a:pPr>
            <a:r>
              <a:rPr lang="en-GB" dirty="0">
                <a:solidFill>
                  <a:schemeClr val="tx1"/>
                </a:solidFill>
              </a:rPr>
              <a:t>Your course page will give specifics about what you need for that particular course, including whether you’ll need a personal statement, a research proposal or both, and how long that should be and what it should contain. It will also detail</a:t>
            </a:r>
            <a:r>
              <a:rPr lang="en-GB" baseline="0" dirty="0">
                <a:solidFill>
                  <a:schemeClr val="tx1"/>
                </a:solidFill>
              </a:rPr>
              <a:t> any written work required specifying the length. </a:t>
            </a:r>
            <a:r>
              <a:rPr lang="en-GB" dirty="0">
                <a:solidFill>
                  <a:schemeClr val="tx1"/>
                </a:solidFill>
              </a:rPr>
              <a:t>However, everyone will need things like a transcript and references.</a:t>
            </a:r>
          </a:p>
          <a:p>
            <a:pPr defTabSz="915863">
              <a:defRPr/>
            </a:pPr>
            <a:endParaRPr lang="en-GB" dirty="0">
              <a:solidFill>
                <a:schemeClr val="tx1"/>
              </a:solidFill>
            </a:endParaRPr>
          </a:p>
          <a:p>
            <a:pPr defTabSz="915863">
              <a:defRPr/>
            </a:pPr>
            <a:r>
              <a:rPr lang="en-GB" dirty="0">
                <a:solidFill>
                  <a:schemeClr val="tx1"/>
                </a:solidFill>
              </a:rPr>
              <a:t>Transcripts can also take a long time to come through from your institution so make sure you look into this at an early stage. If you have student self-service provided by your institution, for Oxford you can submit a screenshot or self-service grades as long as it has all your grade information, your name and your institution’s name clearly indicated.</a:t>
            </a:r>
          </a:p>
          <a:p>
            <a:pPr defTabSz="915863">
              <a:defRPr/>
            </a:pPr>
            <a:endParaRPr lang="en-GB" dirty="0">
              <a:solidFill>
                <a:schemeClr val="tx1"/>
              </a:solidFill>
            </a:endParaRPr>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solidFill>
                  <a:schemeClr val="tx1"/>
                </a:solidFill>
              </a:rPr>
              <a:t>Most courses will collect standard information that would usually be included in a CV via the application form. If your course needs a CV/resume, it will probably be quite short, just one or two pages, and should just focus on your academic and academic-related record. </a:t>
            </a:r>
          </a:p>
          <a:p>
            <a:pPr defTabSz="915863">
              <a:defRPr/>
            </a:pPr>
            <a:endParaRPr lang="en-GB" dirty="0">
              <a:solidFill>
                <a:schemeClr val="tx1"/>
              </a:solidFill>
            </a:endParaRPr>
          </a:p>
          <a:p>
            <a:pPr defTabSz="915863">
              <a:defRPr/>
            </a:pPr>
            <a:r>
              <a:rPr lang="en-GB" dirty="0">
                <a:solidFill>
                  <a:schemeClr val="tx1"/>
                </a:solidFill>
              </a:rPr>
              <a:t>We have a detailed Application Guide that covers requirements for each of these standard documents in detail, linked from every course page, so make sure you read that through before you start putting the application together. </a:t>
            </a:r>
          </a:p>
          <a:p>
            <a:pPr defTabSz="915863">
              <a:defRPr/>
            </a:pPr>
            <a:endParaRPr lang="en-GB" dirty="0">
              <a:solidFill>
                <a:schemeClr val="tx1"/>
              </a:solidFill>
            </a:endParaRPr>
          </a:p>
          <a:p>
            <a:pPr defTabSz="915863">
              <a:defRPr/>
            </a:pPr>
            <a:r>
              <a:rPr lang="en-GB" dirty="0">
                <a:solidFill>
                  <a:schemeClr val="tx1"/>
                </a:solidFill>
              </a:rPr>
              <a:t>For further</a:t>
            </a:r>
            <a:r>
              <a:rPr lang="en-GB" baseline="0" dirty="0">
                <a:solidFill>
                  <a:schemeClr val="tx1"/>
                </a:solidFill>
              </a:rPr>
              <a:t> advice and support on getting started, we have ‘how-to’ guides on our website about choosing references, and starting your research proposal or personal statement.</a:t>
            </a:r>
          </a:p>
          <a:p>
            <a:pPr defTabSz="915863">
              <a:defRPr/>
            </a:pPr>
            <a:endParaRPr lang="en-GB" dirty="0"/>
          </a:p>
          <a:p>
            <a:pPr defTabSz="915863">
              <a:defRPr/>
            </a:pPr>
            <a:r>
              <a:rPr lang="en-GB" b="1" dirty="0"/>
              <a:t>Next slide. </a:t>
            </a:r>
          </a:p>
          <a:p>
            <a:pPr defTabSz="915863">
              <a:defRPr/>
            </a:pPr>
            <a:endParaRPr lang="en-GB" dirty="0">
              <a:solidFill>
                <a:schemeClr val="tx1"/>
              </a:solidFill>
            </a:endParaRPr>
          </a:p>
          <a:p>
            <a:endParaRPr lang="en-GB"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D917A36A-F611-42E2-B1FA-E10B706D8611}" type="slidenum">
              <a:rPr lang="en-GB" smtClean="0"/>
              <a:t>17</a:t>
            </a:fld>
            <a:endParaRPr lang="en-GB"/>
          </a:p>
        </p:txBody>
      </p:sp>
    </p:spTree>
    <p:extLst>
      <p:ext uri="{BB962C8B-B14F-4D97-AF65-F5344CB8AC3E}">
        <p14:creationId xmlns:p14="http://schemas.microsoft.com/office/powerpoint/2010/main" val="3842199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Handover to Kate</a:t>
            </a:r>
          </a:p>
        </p:txBody>
      </p:sp>
      <p:sp>
        <p:nvSpPr>
          <p:cNvPr id="4" name="Slide Number Placeholder 3"/>
          <p:cNvSpPr>
            <a:spLocks noGrp="1"/>
          </p:cNvSpPr>
          <p:nvPr>
            <p:ph type="sldNum" sz="quarter" idx="5"/>
          </p:nvPr>
        </p:nvSpPr>
        <p:spPr/>
        <p:txBody>
          <a:bodyPr/>
          <a:lstStyle/>
          <a:p>
            <a:fld id="{DCC0A4DD-6297-456D-8125-B0E2B6B1EA98}" type="slidenum">
              <a:rPr lang="en-GB" smtClean="0"/>
              <a:t>18</a:t>
            </a:fld>
            <a:endParaRPr lang="en-GB"/>
          </a:p>
        </p:txBody>
      </p:sp>
    </p:spTree>
    <p:extLst>
      <p:ext uri="{BB962C8B-B14F-4D97-AF65-F5344CB8AC3E}">
        <p14:creationId xmlns:p14="http://schemas.microsoft.com/office/powerpoint/2010/main" val="3973449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Presentation will cover: Some basic information about the different types of courses, where to start when choosing a course, how to research and make your application,</a:t>
            </a:r>
            <a:r>
              <a:rPr lang="en-GB" altLang="en-US" baseline="0" dirty="0"/>
              <a:t> and information about </a:t>
            </a:r>
            <a:r>
              <a:rPr lang="en-GB" altLang="en-US" b="1" baseline="0" dirty="0"/>
              <a:t>fees and funding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aseline="0" dirty="0"/>
              <a:t>Next slide</a:t>
            </a:r>
          </a:p>
        </p:txBody>
      </p:sp>
      <p:sp>
        <p:nvSpPr>
          <p:cNvPr id="4" name="Slide Number Placeholder 3"/>
          <p:cNvSpPr>
            <a:spLocks noGrp="1"/>
          </p:cNvSpPr>
          <p:nvPr>
            <p:ph type="sldNum" sz="quarter" idx="5"/>
          </p:nvPr>
        </p:nvSpPr>
        <p:spPr/>
        <p:txBody>
          <a:bodyPr/>
          <a:lstStyle/>
          <a:p>
            <a:fld id="{EE21DC7A-40DD-4416-AD34-0280D49F90DB}" type="slidenum">
              <a:rPr lang="en-GB" smtClean="0"/>
              <a:t>19</a:t>
            </a:fld>
            <a:endParaRPr lang="en-GB"/>
          </a:p>
        </p:txBody>
      </p:sp>
    </p:spTree>
    <p:extLst>
      <p:ext uri="{BB962C8B-B14F-4D97-AF65-F5344CB8AC3E}">
        <p14:creationId xmlns:p14="http://schemas.microsoft.com/office/powerpoint/2010/main" val="3676032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solidFill>
                  <a:schemeClr val="tx1"/>
                </a:solidFill>
              </a:rPr>
              <a:t>Oxford University graduate webpages are the main source of</a:t>
            </a:r>
            <a:r>
              <a:rPr lang="en-GB" baseline="0" dirty="0">
                <a:solidFill>
                  <a:schemeClr val="tx1"/>
                </a:solidFill>
              </a:rPr>
              <a:t> information when you are choosing and applying for a course. They include information on courses, funding, colleges and how to apply. Take time to research your options looking at both the University webpages and department webpages.</a:t>
            </a:r>
          </a:p>
          <a:p>
            <a:endParaRPr lang="en-GB" dirty="0">
              <a:solidFill>
                <a:schemeClr val="tx1"/>
              </a:solidFill>
            </a:endParaRPr>
          </a:p>
          <a:p>
            <a:r>
              <a:rPr lang="en-GB" dirty="0">
                <a:solidFill>
                  <a:schemeClr val="tx1"/>
                </a:solidFill>
              </a:rPr>
              <a:t>Our courses A</a:t>
            </a:r>
            <a:r>
              <a:rPr lang="en-GB" baseline="0" dirty="0">
                <a:solidFill>
                  <a:schemeClr val="tx1"/>
                </a:solidFill>
              </a:rPr>
              <a:t> to Z has a full list of over 330 graduate courses with options to search and filter by length, level of the course, whether it’s taught or research-based, and the academic department. We also have a course list organised by department if you know exactly which academic department you’re interested in.  </a:t>
            </a:r>
          </a:p>
          <a:p>
            <a:endParaRPr lang="en-GB" baseline="0" dirty="0">
              <a:solidFill>
                <a:schemeClr val="tx1"/>
              </a:solidFill>
            </a:endParaRPr>
          </a:p>
          <a:p>
            <a:r>
              <a:rPr lang="en-GB" baseline="0" dirty="0">
                <a:solidFill>
                  <a:schemeClr val="tx1"/>
                </a:solidFill>
              </a:rPr>
              <a:t>Information is currently available for 2025-26 entry and things may change for future years, but you can use it as a general guide to what things may be like if you wish to apply for graduate study in future years. For other universities this will also be your starting point and their websites will contain similar information. You may also want to consider external websites, </a:t>
            </a:r>
            <a:r>
              <a:rPr lang="en-GB" baseline="0" dirty="0" err="1">
                <a:solidFill>
                  <a:schemeClr val="tx1"/>
                </a:solidFill>
              </a:rPr>
              <a:t>eg</a:t>
            </a:r>
            <a:r>
              <a:rPr lang="en-GB" baseline="0" dirty="0">
                <a:solidFill>
                  <a:schemeClr val="tx1"/>
                </a:solidFill>
              </a:rPr>
              <a:t> </a:t>
            </a:r>
            <a:r>
              <a:rPr lang="en-GB" baseline="0" dirty="0" err="1">
                <a:solidFill>
                  <a:schemeClr val="tx1"/>
                </a:solidFill>
              </a:rPr>
              <a:t>FindAPhD</a:t>
            </a:r>
            <a:r>
              <a:rPr lang="en-GB" baseline="0" dirty="0">
                <a:solidFill>
                  <a:schemeClr val="tx1"/>
                </a:solidFill>
              </a:rPr>
              <a:t> if you want to compare programmes. </a:t>
            </a:r>
            <a:endParaRPr lang="en-GB" dirty="0">
              <a:solidFill>
                <a:schemeClr val="tx1"/>
              </a:solidFill>
            </a:endParaRPr>
          </a:p>
          <a:p>
            <a:endParaRPr lang="en-GB" baseline="0" dirty="0">
              <a:solidFill>
                <a:schemeClr val="tx1"/>
              </a:solidFill>
            </a:endParaRPr>
          </a:p>
          <a:p>
            <a:r>
              <a:rPr lang="en-GB" baseline="0" dirty="0">
                <a:solidFill>
                  <a:schemeClr val="tx1"/>
                </a:solidFill>
              </a:rPr>
              <a:t>Next slide. </a:t>
            </a:r>
            <a:endParaRPr lang="en-GB"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D917A36A-F611-42E2-B1FA-E10B706D8611}" type="slidenum">
              <a:rPr lang="en-GB" smtClean="0"/>
              <a:t>20</a:t>
            </a:fld>
            <a:endParaRPr lang="en-GB"/>
          </a:p>
        </p:txBody>
      </p:sp>
    </p:spTree>
    <p:extLst>
      <p:ext uri="{BB962C8B-B14F-4D97-AF65-F5344CB8AC3E}">
        <p14:creationId xmlns:p14="http://schemas.microsoft.com/office/powerpoint/2010/main" val="1136652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dirty="0"/>
              <a:t>Entry Requirements</a:t>
            </a:r>
          </a:p>
          <a:p>
            <a:pPr marL="0" indent="0">
              <a:buFont typeface="Arial" panose="020B0604020202020204" pitchFamily="34" charset="0"/>
              <a:buNone/>
            </a:pPr>
            <a:endParaRPr lang="en-GB" dirty="0"/>
          </a:p>
          <a:p>
            <a:pPr marL="285750" indent="-285750">
              <a:lnSpc>
                <a:spcPct val="150000"/>
              </a:lnSpc>
              <a:buFont typeface="Arial" panose="020B0604020202020204" pitchFamily="34" charset="0"/>
              <a:buChar char="•"/>
            </a:pPr>
            <a:r>
              <a:rPr lang="en-GB" dirty="0"/>
              <a:t>Check ‘entry requirement’ section of the course page</a:t>
            </a:r>
            <a:r>
              <a:rPr lang="en-GB" baseline="0" dirty="0"/>
              <a:t> to see if it’s strong 2:1 or first.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dirty="0"/>
              <a:t>You</a:t>
            </a:r>
            <a:r>
              <a:rPr lang="en-GB" baseline="0" dirty="0"/>
              <a:t> may need a very closely related course or there may be a range of subjects that are a suitable background, depending on the course</a:t>
            </a:r>
          </a:p>
          <a:p>
            <a:pPr marL="285750" indent="-285750">
              <a:lnSpc>
                <a:spcPct val="150000"/>
              </a:lnSpc>
              <a:buFont typeface="Arial" panose="020B0604020202020204" pitchFamily="34" charset="0"/>
              <a:buChar char="•"/>
            </a:pPr>
            <a:r>
              <a:rPr lang="en-GB" baseline="0" dirty="0"/>
              <a:t>If you are unsure if you meet a course’s entry requirements, contact the academic department (details are on the right hand side of the course page)</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GB" baseline="0" dirty="0"/>
              <a:t>There are some situations in which you can request an English language test waiver</a:t>
            </a:r>
          </a:p>
          <a:p>
            <a:pPr marL="0" indent="0">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5"/>
          </p:nvPr>
        </p:nvSpPr>
        <p:spPr/>
        <p:txBody>
          <a:bodyPr/>
          <a:lstStyle/>
          <a:p>
            <a:fld id="{D917A36A-F611-42E2-B1FA-E10B706D8611}" type="slidenum">
              <a:rPr lang="en-GB" smtClean="0"/>
              <a:t>21</a:t>
            </a:fld>
            <a:endParaRPr lang="en-GB"/>
          </a:p>
        </p:txBody>
      </p:sp>
    </p:spTree>
    <p:extLst>
      <p:ext uri="{BB962C8B-B14F-4D97-AF65-F5344CB8AC3E}">
        <p14:creationId xmlns:p14="http://schemas.microsoft.com/office/powerpoint/2010/main" val="12124746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sz="1200" baseline="0" dirty="0"/>
              <a:t>You will usually need to apply by the December or January deadline for your course.</a:t>
            </a:r>
          </a:p>
          <a:p>
            <a:pPr>
              <a:defRPr/>
            </a:pPr>
            <a:endParaRPr lang="en-GB" sz="1200" baseline="0" dirty="0"/>
          </a:p>
          <a:p>
            <a:pPr>
              <a:defRPr/>
            </a:pPr>
            <a:r>
              <a:rPr lang="en-GB" sz="1200" baseline="0" dirty="0"/>
              <a:t>There are a number of December and January deadlines so </a:t>
            </a:r>
            <a:r>
              <a:rPr lang="en-GB" sz="1200" b="1" baseline="0" dirty="0"/>
              <a:t>please check</a:t>
            </a:r>
            <a:r>
              <a:rPr lang="en-GB" sz="1200" b="0" baseline="0" dirty="0"/>
              <a:t> yours as soon as possible. Be aware that two courses in the same subject area may use different deadlines.</a:t>
            </a:r>
            <a:endParaRPr lang="en-GB" sz="1200" baseline="0" dirty="0"/>
          </a:p>
          <a:p>
            <a:pPr>
              <a:defRPr/>
            </a:pPr>
            <a:endParaRPr lang="en-GB" sz="1200" baseline="0" dirty="0"/>
          </a:p>
          <a:p>
            <a:pPr>
              <a:defRPr/>
            </a:pPr>
            <a:r>
              <a:rPr lang="en-GB" sz="1200" b="0" i="0" kern="1200" baseline="0" dirty="0">
                <a:solidFill>
                  <a:schemeClr val="tx1"/>
                </a:solidFill>
                <a:effectLst/>
                <a:latin typeface="+mn-lt"/>
                <a:ea typeface="+mn-ea"/>
                <a:cs typeface="+mn-cs"/>
              </a:rPr>
              <a:t>To be considered f</a:t>
            </a:r>
            <a:r>
              <a:rPr lang="en-GB" sz="1200" b="0" i="0" kern="1200" dirty="0">
                <a:solidFill>
                  <a:schemeClr val="tx1"/>
                </a:solidFill>
                <a:effectLst/>
                <a:latin typeface="+mn-lt"/>
                <a:ea typeface="+mn-ea"/>
                <a:cs typeface="+mn-cs"/>
              </a:rPr>
              <a:t>or</a:t>
            </a:r>
            <a:r>
              <a:rPr lang="en-GB" sz="1200" b="0" i="0" u="non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3"/>
              </a:rPr>
              <a:t>Oxford scholarships</a:t>
            </a:r>
            <a:r>
              <a:rPr lang="en-GB" sz="1200" b="0" i="0" u="none" kern="120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you would usually need to apply by the</a:t>
            </a:r>
            <a:r>
              <a:rPr lang="en-GB" sz="1200" b="0" i="0" kern="1200" baseline="0" dirty="0">
                <a:solidFill>
                  <a:schemeClr val="tx1"/>
                </a:solidFill>
                <a:effectLst/>
                <a:latin typeface="+mn-lt"/>
                <a:ea typeface="+mn-ea"/>
                <a:cs typeface="+mn-cs"/>
              </a:rPr>
              <a:t> December or January</a:t>
            </a:r>
            <a:r>
              <a:rPr lang="en-GB" sz="1200" b="0" i="0" kern="1200" dirty="0">
                <a:solidFill>
                  <a:schemeClr val="tx1"/>
                </a:solidFill>
                <a:effectLst/>
                <a:latin typeface="+mn-lt"/>
                <a:ea typeface="+mn-ea"/>
                <a:cs typeface="+mn-cs"/>
              </a:rPr>
              <a:t> deadline,</a:t>
            </a:r>
            <a:r>
              <a:rPr lang="en-GB" sz="1200" b="0" i="0" kern="1200" baseline="0" dirty="0">
                <a:solidFill>
                  <a:schemeClr val="tx1"/>
                </a:solidFill>
                <a:effectLst/>
                <a:latin typeface="+mn-lt"/>
                <a:ea typeface="+mn-ea"/>
                <a:cs typeface="+mn-cs"/>
              </a:rPr>
              <a:t> </a:t>
            </a:r>
            <a:r>
              <a:rPr lang="en-GB" baseline="0" dirty="0">
                <a:solidFill>
                  <a:schemeClr val="tx1"/>
                </a:solidFill>
              </a:rPr>
              <a:t>though there may be departmental studentships and other funding sources with different deadlines. Any given programme generally uses EITHER the December deadline OR </a:t>
            </a:r>
            <a:r>
              <a:rPr lang="en-GB" b="1" baseline="0" dirty="0">
                <a:solidFill>
                  <a:schemeClr val="tx1"/>
                </a:solidFill>
              </a:rPr>
              <a:t>one of</a:t>
            </a:r>
            <a:r>
              <a:rPr lang="en-GB" baseline="0" dirty="0">
                <a:solidFill>
                  <a:schemeClr val="tx1"/>
                </a:solidFill>
              </a:rPr>
              <a:t> the January deadlines.</a:t>
            </a:r>
          </a:p>
          <a:p>
            <a:pPr>
              <a:defRPr/>
            </a:pPr>
            <a:endParaRPr lang="en-GB" baseline="0" dirty="0">
              <a:solidFill>
                <a:schemeClr val="tx1"/>
              </a:solidFill>
            </a:endParaRPr>
          </a:p>
          <a:p>
            <a:pPr>
              <a:defRPr/>
            </a:pPr>
            <a:r>
              <a:rPr lang="en-GB" baseline="0" dirty="0">
                <a:solidFill>
                  <a:schemeClr val="tx1"/>
                </a:solidFill>
              </a:rPr>
              <a:t>Many courses close after the December / January deadline.</a:t>
            </a:r>
          </a:p>
          <a:p>
            <a:pPr>
              <a:defRPr/>
            </a:pPr>
            <a:endParaRPr lang="en-GB" baseline="0" dirty="0">
              <a:solidFill>
                <a:schemeClr val="tx1"/>
              </a:solidFill>
            </a:endParaRPr>
          </a:p>
          <a:p>
            <a:pPr>
              <a:defRPr/>
            </a:pPr>
            <a:r>
              <a:rPr lang="en-GB" b="1" baseline="0" dirty="0">
                <a:solidFill>
                  <a:schemeClr val="tx1"/>
                </a:solidFill>
              </a:rPr>
              <a:t>Next slide. </a:t>
            </a:r>
          </a:p>
          <a:p>
            <a:pPr>
              <a:defRPr/>
            </a:pPr>
            <a:endParaRPr lang="en-GB" dirty="0">
              <a:solidFill>
                <a:schemeClr val="tx1"/>
              </a:solidFill>
            </a:endParaRPr>
          </a:p>
          <a:p>
            <a:endParaRPr lang="en-GB"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D917A36A-F611-42E2-B1FA-E10B706D8611}" type="slidenum">
              <a:rPr lang="en-GB" smtClean="0"/>
              <a:t>22</a:t>
            </a:fld>
            <a:endParaRPr lang="en-GB"/>
          </a:p>
        </p:txBody>
      </p:sp>
    </p:spTree>
    <p:extLst>
      <p:ext uri="{BB962C8B-B14F-4D97-AF65-F5344CB8AC3E}">
        <p14:creationId xmlns:p14="http://schemas.microsoft.com/office/powerpoint/2010/main" val="2310763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on from sessions this morning</a:t>
            </a:r>
          </a:p>
        </p:txBody>
      </p:sp>
      <p:sp>
        <p:nvSpPr>
          <p:cNvPr id="4" name="Slide Number Placeholder 3"/>
          <p:cNvSpPr>
            <a:spLocks noGrp="1"/>
          </p:cNvSpPr>
          <p:nvPr>
            <p:ph type="sldNum" sz="quarter" idx="5"/>
          </p:nvPr>
        </p:nvSpPr>
        <p:spPr/>
        <p:txBody>
          <a:bodyPr/>
          <a:lstStyle/>
          <a:p>
            <a:fld id="{DADBF569-F7A3-4D37-AF70-AB39506BFD79}" type="slidenum">
              <a:rPr lang="en-GB" smtClean="0"/>
              <a:t>2</a:t>
            </a:fld>
            <a:endParaRPr lang="en-GB"/>
          </a:p>
        </p:txBody>
      </p:sp>
    </p:spTree>
    <p:extLst>
      <p:ext uri="{BB962C8B-B14F-4D97-AF65-F5344CB8AC3E}">
        <p14:creationId xmlns:p14="http://schemas.microsoft.com/office/powerpoint/2010/main" val="456876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863">
              <a:defRPr/>
            </a:pPr>
            <a:r>
              <a:rPr lang="en-GB" altLang="en-US" baseline="0" dirty="0">
                <a:solidFill>
                  <a:schemeClr val="tx1"/>
                </a:solidFill>
                <a:latin typeface="Calibri" panose="020F0502020204030204" pitchFamily="34" charset="0"/>
              </a:rPr>
              <a:t>The course information page provides information about the course, entry requirements, information about funding and costs and the deadlines</a:t>
            </a:r>
          </a:p>
          <a:p>
            <a:pPr defTabSz="915863">
              <a:defRPr/>
            </a:pPr>
            <a:endParaRPr lang="en-GB" altLang="en-US" baseline="0" dirty="0">
              <a:solidFill>
                <a:schemeClr val="tx1"/>
              </a:solidFill>
              <a:latin typeface="Calibri" panose="020F0502020204030204" pitchFamily="34" charset="0"/>
            </a:endParaRPr>
          </a:p>
          <a:p>
            <a:pPr defTabSz="915863">
              <a:defRPr/>
            </a:pPr>
            <a:r>
              <a:rPr lang="en-GB" altLang="en-US" baseline="0" dirty="0">
                <a:solidFill>
                  <a:schemeClr val="tx1"/>
                </a:solidFill>
                <a:latin typeface="Calibri" panose="020F0502020204030204" pitchFamily="34" charset="0"/>
              </a:rPr>
              <a:t>In particular, the ‘how to apply’ section of the page shows you all the documents you need to apply for a given course.</a:t>
            </a:r>
          </a:p>
          <a:p>
            <a:pPr defTabSz="915863">
              <a:defRPr/>
            </a:pPr>
            <a:endParaRPr lang="en-GB" altLang="en-US" baseline="0" dirty="0">
              <a:solidFill>
                <a:schemeClr val="tx1"/>
              </a:solidFill>
              <a:latin typeface="Calibri" panose="020F0502020204030204" pitchFamily="34" charset="0"/>
            </a:endParaRPr>
          </a:p>
          <a:p>
            <a:pPr defTabSz="915863">
              <a:defRPr/>
            </a:pPr>
            <a:r>
              <a:rPr lang="en-GB" altLang="en-US" baseline="0" dirty="0">
                <a:solidFill>
                  <a:schemeClr val="tx1"/>
                </a:solidFill>
                <a:latin typeface="Calibri" panose="020F0502020204030204" pitchFamily="34" charset="0"/>
              </a:rPr>
              <a:t>Each course page is unique to that course, so make sure you know what documents you need to supply.</a:t>
            </a:r>
          </a:p>
          <a:p>
            <a:pPr defTabSz="915863">
              <a:defRPr/>
            </a:pPr>
            <a:endParaRPr lang="en-GB" altLang="en-US" baseline="0" dirty="0">
              <a:solidFill>
                <a:schemeClr val="tx1"/>
              </a:solidFill>
              <a:latin typeface="Calibri" panose="020F0502020204030204" pitchFamily="34" charset="0"/>
            </a:endParaRPr>
          </a:p>
          <a:p>
            <a:pPr defTabSz="915863">
              <a:defRPr/>
            </a:pPr>
            <a:r>
              <a:rPr lang="en-GB" altLang="en-US" b="1" baseline="0">
                <a:solidFill>
                  <a:schemeClr val="tx1"/>
                </a:solidFill>
                <a:latin typeface="Calibri" panose="020F0502020204030204" pitchFamily="34" charset="0"/>
              </a:rPr>
              <a:t>Next slide</a:t>
            </a:r>
            <a:endParaRPr lang="en-GB" altLang="en-US" b="1">
              <a:solidFill>
                <a:schemeClr val="tx1"/>
              </a:solidFill>
              <a:latin typeface="Calibri" panose="020F0502020204030204" pitchFamily="34" charset="0"/>
            </a:endParaRPr>
          </a:p>
          <a:p>
            <a:endParaRPr lang="en-GB" dirty="0">
              <a:solidFill>
                <a:schemeClr val="tx1"/>
              </a:solidFill>
            </a:endParaRPr>
          </a:p>
        </p:txBody>
      </p:sp>
      <p:sp>
        <p:nvSpPr>
          <p:cNvPr id="4" name="Slide Number Placeholder 3"/>
          <p:cNvSpPr>
            <a:spLocks noGrp="1"/>
          </p:cNvSpPr>
          <p:nvPr>
            <p:ph type="sldNum" sz="quarter" idx="5"/>
          </p:nvPr>
        </p:nvSpPr>
        <p:spPr/>
        <p:txBody>
          <a:bodyPr/>
          <a:lstStyle/>
          <a:p>
            <a:fld id="{D917A36A-F611-42E2-B1FA-E10B706D8611}" type="slidenum">
              <a:rPr lang="en-GB" smtClean="0"/>
              <a:t>23</a:t>
            </a:fld>
            <a:endParaRPr lang="en-GB"/>
          </a:p>
        </p:txBody>
      </p:sp>
    </p:spTree>
    <p:extLst>
      <p:ext uri="{BB962C8B-B14F-4D97-AF65-F5344CB8AC3E}">
        <p14:creationId xmlns:p14="http://schemas.microsoft.com/office/powerpoint/2010/main" val="4025641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863">
              <a:defRPr/>
            </a:pPr>
            <a:r>
              <a:rPr lang="en-GB" dirty="0">
                <a:solidFill>
                  <a:schemeClr val="tx1"/>
                </a:solidFill>
              </a:rPr>
              <a:t>Do include your employment history in your CV. </a:t>
            </a:r>
          </a:p>
          <a:p>
            <a:pPr defTabSz="915863">
              <a:defRPr/>
            </a:pPr>
            <a:endParaRPr lang="en-GB" dirty="0">
              <a:solidFill>
                <a:schemeClr val="tx1"/>
              </a:solidFill>
            </a:endParaRPr>
          </a:p>
          <a:p>
            <a:pPr defTabSz="915863">
              <a:defRPr/>
            </a:pPr>
            <a:r>
              <a:rPr lang="en-GB" dirty="0">
                <a:solidFill>
                  <a:schemeClr val="tx1"/>
                </a:solidFill>
              </a:rPr>
              <a:t>Your course page will give specifics about what you need for that particular course, including whether you’ll need a personal statement, a research proposal or both, and how long that should be and what it should contain. It will also detail</a:t>
            </a:r>
            <a:r>
              <a:rPr lang="en-GB" baseline="0" dirty="0">
                <a:solidFill>
                  <a:schemeClr val="tx1"/>
                </a:solidFill>
              </a:rPr>
              <a:t> any written work required specifying the length. </a:t>
            </a:r>
            <a:r>
              <a:rPr lang="en-GB" dirty="0">
                <a:solidFill>
                  <a:schemeClr val="tx1"/>
                </a:solidFill>
              </a:rPr>
              <a:t>However, everyone will need things like a transcript and references.</a:t>
            </a:r>
          </a:p>
          <a:p>
            <a:pPr defTabSz="915863">
              <a:defRPr/>
            </a:pPr>
            <a:endParaRPr lang="en-GB" dirty="0">
              <a:solidFill>
                <a:schemeClr val="tx1"/>
              </a:solidFill>
            </a:endParaRPr>
          </a:p>
          <a:p>
            <a:pPr defTabSz="915863">
              <a:defRPr/>
            </a:pPr>
            <a:r>
              <a:rPr lang="en-GB" dirty="0">
                <a:solidFill>
                  <a:schemeClr val="tx1"/>
                </a:solidFill>
              </a:rPr>
              <a:t>Transcripts can also take a long time to come through from your institution so make sure you look into this at an early stage. If you have student self-service provided by your institution, for Oxford you can submit a screenshot or self-service grades as long as it has all your grade information, your name and your institution’s name clearly indicated.</a:t>
            </a:r>
          </a:p>
          <a:p>
            <a:pPr defTabSz="915863">
              <a:defRPr/>
            </a:pPr>
            <a:endParaRPr lang="en-GB" dirty="0">
              <a:solidFill>
                <a:schemeClr val="tx1"/>
              </a:solidFill>
            </a:endParaRPr>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solidFill>
                  <a:schemeClr val="tx1"/>
                </a:solidFill>
              </a:rPr>
              <a:t>Most courses will collect standard information that would usually be included in a CV via the application form. If your course needs a CV/resume, it will probably be quite short, just one or two pages, and should just focus on your academic and academic-related record. </a:t>
            </a:r>
          </a:p>
          <a:p>
            <a:pPr defTabSz="915863">
              <a:defRPr/>
            </a:pPr>
            <a:endParaRPr lang="en-GB" dirty="0">
              <a:solidFill>
                <a:schemeClr val="tx1"/>
              </a:solidFill>
            </a:endParaRPr>
          </a:p>
          <a:p>
            <a:pPr defTabSz="915863">
              <a:defRPr/>
            </a:pPr>
            <a:r>
              <a:rPr lang="en-GB" dirty="0">
                <a:solidFill>
                  <a:schemeClr val="tx1"/>
                </a:solidFill>
              </a:rPr>
              <a:t>We have a detailed Application Guide that covers requirements for each of these standard documents in detail, linked from every course page, so make sure you read that through before you start putting the application together. </a:t>
            </a:r>
          </a:p>
          <a:p>
            <a:pPr defTabSz="915863">
              <a:defRPr/>
            </a:pPr>
            <a:endParaRPr lang="en-GB" dirty="0">
              <a:solidFill>
                <a:schemeClr val="tx1"/>
              </a:solidFill>
            </a:endParaRPr>
          </a:p>
          <a:p>
            <a:pPr defTabSz="915863">
              <a:defRPr/>
            </a:pPr>
            <a:r>
              <a:rPr lang="en-GB" dirty="0">
                <a:solidFill>
                  <a:schemeClr val="tx1"/>
                </a:solidFill>
              </a:rPr>
              <a:t>For further</a:t>
            </a:r>
            <a:r>
              <a:rPr lang="en-GB" baseline="0" dirty="0">
                <a:solidFill>
                  <a:schemeClr val="tx1"/>
                </a:solidFill>
              </a:rPr>
              <a:t> advice and support on getting started, we have ‘how-to’ guides on our website about choosing references, and starting your research proposal or personal statement.</a:t>
            </a:r>
          </a:p>
          <a:p>
            <a:pPr defTabSz="915863">
              <a:defRPr/>
            </a:pPr>
            <a:endParaRPr lang="en-GB" dirty="0"/>
          </a:p>
          <a:p>
            <a:pPr defTabSz="915863">
              <a:defRPr/>
            </a:pPr>
            <a:r>
              <a:rPr lang="en-GB" b="1" dirty="0"/>
              <a:t>Next slide. </a:t>
            </a:r>
          </a:p>
          <a:p>
            <a:pPr defTabSz="915863">
              <a:defRPr/>
            </a:pPr>
            <a:endParaRPr lang="en-GB" dirty="0">
              <a:solidFill>
                <a:schemeClr val="tx1"/>
              </a:solidFill>
            </a:endParaRPr>
          </a:p>
          <a:p>
            <a:endParaRPr lang="en-GB" dirty="0">
              <a:solidFill>
                <a:schemeClr val="tx1"/>
              </a:solidFill>
            </a:endParaRPr>
          </a:p>
          <a:p>
            <a:endParaRPr lang="en-GB" dirty="0"/>
          </a:p>
        </p:txBody>
      </p:sp>
      <p:sp>
        <p:nvSpPr>
          <p:cNvPr id="4" name="Slide Number Placeholder 3"/>
          <p:cNvSpPr>
            <a:spLocks noGrp="1"/>
          </p:cNvSpPr>
          <p:nvPr>
            <p:ph type="sldNum" sz="quarter" idx="5"/>
          </p:nvPr>
        </p:nvSpPr>
        <p:spPr/>
        <p:txBody>
          <a:bodyPr/>
          <a:lstStyle/>
          <a:p>
            <a:fld id="{D917A36A-F611-42E2-B1FA-E10B706D8611}" type="slidenum">
              <a:rPr lang="en-GB" smtClean="0"/>
              <a:t>24</a:t>
            </a:fld>
            <a:endParaRPr lang="en-GB"/>
          </a:p>
        </p:txBody>
      </p:sp>
    </p:spTree>
    <p:extLst>
      <p:ext uri="{BB962C8B-B14F-4D97-AF65-F5344CB8AC3E}">
        <p14:creationId xmlns:p14="http://schemas.microsoft.com/office/powerpoint/2010/main" val="3124515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863">
              <a:defRPr/>
            </a:pPr>
            <a:r>
              <a:rPr lang="en-GB" altLang="en-US" dirty="0"/>
              <a:t>Think early about who your references will be -</a:t>
            </a:r>
            <a:r>
              <a:rPr lang="en-GB" altLang="en-US" baseline="0" dirty="0"/>
              <a:t> </a:t>
            </a:r>
            <a:r>
              <a:rPr lang="en-GB" altLang="en-US" dirty="0"/>
              <a:t>usually your references should be academic staff familiar with your work,</a:t>
            </a:r>
            <a:r>
              <a:rPr lang="en-GB" altLang="en-US" baseline="0" dirty="0"/>
              <a:t> including your current supervisor if you’ve been doing research. For some courses, a professional reference may be acceptable. </a:t>
            </a:r>
          </a:p>
          <a:p>
            <a:pPr defTabSz="915863">
              <a:defRPr/>
            </a:pPr>
            <a:endParaRPr lang="en-GB" dirty="0"/>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t>As soon as you start your application, ask your referees directly if they’re happy to submit a reference for you by the deadline date, then once you’ve got the go-ahead, register your referees in your application form. Adding them to the form will generate a reference request that includes the title of the course you’re applying to and the deadline you’ve specified for your references in your form. We’d recommend you do this as early as possible so that they have as much notice as you can give them. </a:t>
            </a:r>
          </a:p>
          <a:p>
            <a:pPr marL="0" marR="0" lvl="0" indent="0" algn="l" defTabSz="915863"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t>Make sure that you give a date no later than the application deadline - we pre-populate the deadline dates in the form for you. Double-check with your referee that they’ve got this email and keep in touch until they’ve submitted. The form will send you an email every time a reference is submitted and </a:t>
            </a:r>
            <a:r>
              <a:rPr lang="en-GB" altLang="en-US" sz="1200" dirty="0">
                <a:cs typeface="Tahoma" pitchFamily="34" charset="0"/>
              </a:rPr>
              <a:t>Referees will</a:t>
            </a:r>
            <a:r>
              <a:rPr lang="en-GB" altLang="en-US" sz="1200" baseline="0" dirty="0">
                <a:cs typeface="Tahoma" pitchFamily="34" charset="0"/>
              </a:rPr>
              <a:t> </a:t>
            </a:r>
            <a:r>
              <a:rPr lang="en-GB" altLang="en-US" sz="1200" dirty="0">
                <a:cs typeface="Tahoma" pitchFamily="34" charset="0"/>
              </a:rPr>
              <a:t>receive</a:t>
            </a:r>
            <a:r>
              <a:rPr lang="en-GB" altLang="en-US" sz="1200" baseline="0" dirty="0">
                <a:cs typeface="Tahoma" pitchFamily="34" charset="0"/>
              </a:rPr>
              <a:t> a</a:t>
            </a:r>
            <a:r>
              <a:rPr lang="en-GB" altLang="en-US" sz="1200" dirty="0">
                <a:cs typeface="Tahoma" pitchFamily="34" charset="0"/>
              </a:rPr>
              <a:t> confirmation email when they submit a reference</a:t>
            </a:r>
            <a:r>
              <a:rPr lang="en-GB" dirty="0"/>
              <a:t>. If your referee doesn’t get their request email, ask them to check their junk or spam filters. </a:t>
            </a:r>
          </a:p>
          <a:p>
            <a:pPr defTabSz="915863">
              <a:defRPr/>
            </a:pPr>
            <a:endParaRPr lang="en-GB" dirty="0"/>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t>It’s especially important to keep on top of things with your references as your application might not be considered if we don’t receive them on time. </a:t>
            </a:r>
          </a:p>
        </p:txBody>
      </p:sp>
      <p:sp>
        <p:nvSpPr>
          <p:cNvPr id="4" name="Slide Number Placeholder 3"/>
          <p:cNvSpPr>
            <a:spLocks noGrp="1"/>
          </p:cNvSpPr>
          <p:nvPr>
            <p:ph type="sldNum" sz="quarter" idx="5"/>
          </p:nvPr>
        </p:nvSpPr>
        <p:spPr/>
        <p:txBody>
          <a:bodyPr/>
          <a:lstStyle/>
          <a:p>
            <a:fld id="{D917A36A-F611-42E2-B1FA-E10B706D8611}" type="slidenum">
              <a:rPr lang="en-GB" smtClean="0"/>
              <a:t>25</a:t>
            </a:fld>
            <a:endParaRPr lang="en-GB"/>
          </a:p>
        </p:txBody>
      </p:sp>
    </p:spTree>
    <p:extLst>
      <p:ext uri="{BB962C8B-B14F-4D97-AF65-F5344CB8AC3E}">
        <p14:creationId xmlns:p14="http://schemas.microsoft.com/office/powerpoint/2010/main" val="4177844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863">
              <a:defRPr/>
            </a:pPr>
            <a:r>
              <a:rPr lang="en-GB" altLang="en-US" dirty="0"/>
              <a:t>Career gaps. Think early about who your references will be -</a:t>
            </a:r>
            <a:r>
              <a:rPr lang="en-GB" altLang="en-US" baseline="0" dirty="0"/>
              <a:t> </a:t>
            </a:r>
            <a:r>
              <a:rPr lang="en-GB" altLang="en-US" dirty="0"/>
              <a:t>usually your references should be academic staff familiar with your work,</a:t>
            </a:r>
            <a:r>
              <a:rPr lang="en-GB" altLang="en-US" baseline="0" dirty="0"/>
              <a:t> including your current supervisor if you’ve been doing research. For some courses, a professional reference may be acceptable. </a:t>
            </a:r>
          </a:p>
          <a:p>
            <a:pPr defTabSz="915863">
              <a:defRPr/>
            </a:pPr>
            <a:endParaRPr lang="en-GB" dirty="0"/>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t>As soon as you start your application, ask your referees directly if they’re happy to submit a reference for you by the deadline date, then once you’ve got the go-ahead, register your referees in your application form. Adding them to the form will generate a reference request that includes the title of the course you’re applying to and the deadline you’ve specified for your references in your form. We’d recommend you do this as early as possible so that they have as much notice as you can give them. </a:t>
            </a:r>
          </a:p>
          <a:p>
            <a:pPr marL="0" marR="0" lvl="0" indent="0" algn="l" defTabSz="915863"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t>Make sure that you give a date no later than the application deadline - we pre-populate the deadline dates in the form for you. Double-check with your referee that they’ve got this email and keep in touch until they’ve submitted. The form will send you an email every time a reference is submitted and </a:t>
            </a:r>
            <a:r>
              <a:rPr lang="en-GB" altLang="en-US" sz="1200" dirty="0">
                <a:cs typeface="Tahoma" pitchFamily="34" charset="0"/>
              </a:rPr>
              <a:t>Referees will</a:t>
            </a:r>
            <a:r>
              <a:rPr lang="en-GB" altLang="en-US" sz="1200" baseline="0" dirty="0">
                <a:cs typeface="Tahoma" pitchFamily="34" charset="0"/>
              </a:rPr>
              <a:t> </a:t>
            </a:r>
            <a:r>
              <a:rPr lang="en-GB" altLang="en-US" sz="1200" dirty="0">
                <a:cs typeface="Tahoma" pitchFamily="34" charset="0"/>
              </a:rPr>
              <a:t>receive</a:t>
            </a:r>
            <a:r>
              <a:rPr lang="en-GB" altLang="en-US" sz="1200" baseline="0" dirty="0">
                <a:cs typeface="Tahoma" pitchFamily="34" charset="0"/>
              </a:rPr>
              <a:t> a</a:t>
            </a:r>
            <a:r>
              <a:rPr lang="en-GB" altLang="en-US" sz="1200" dirty="0">
                <a:cs typeface="Tahoma" pitchFamily="34" charset="0"/>
              </a:rPr>
              <a:t> confirmation email when they submit a reference</a:t>
            </a:r>
            <a:r>
              <a:rPr lang="en-GB" dirty="0"/>
              <a:t>. If your referee doesn’t get their request email, ask them to check their junk or spam filters. </a:t>
            </a:r>
          </a:p>
          <a:p>
            <a:pPr defTabSz="915863">
              <a:defRPr/>
            </a:pPr>
            <a:endParaRPr lang="en-GB" dirty="0"/>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t>It’s especially important to keep on top of things with your references as your application might not be considered if we don’t receive them on time. </a:t>
            </a:r>
          </a:p>
        </p:txBody>
      </p:sp>
      <p:sp>
        <p:nvSpPr>
          <p:cNvPr id="4" name="Slide Number Placeholder 3"/>
          <p:cNvSpPr>
            <a:spLocks noGrp="1"/>
          </p:cNvSpPr>
          <p:nvPr>
            <p:ph type="sldNum" sz="quarter" idx="5"/>
          </p:nvPr>
        </p:nvSpPr>
        <p:spPr/>
        <p:txBody>
          <a:bodyPr/>
          <a:lstStyle/>
          <a:p>
            <a:fld id="{D917A36A-F611-42E2-B1FA-E10B706D8611}" type="slidenum">
              <a:rPr lang="en-GB" smtClean="0"/>
              <a:t>26</a:t>
            </a:fld>
            <a:endParaRPr lang="en-GB"/>
          </a:p>
        </p:txBody>
      </p:sp>
    </p:spTree>
    <p:extLst>
      <p:ext uri="{BB962C8B-B14F-4D97-AF65-F5344CB8AC3E}">
        <p14:creationId xmlns:p14="http://schemas.microsoft.com/office/powerpoint/2010/main" val="9406419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863">
              <a:defRPr/>
            </a:pPr>
            <a:r>
              <a:rPr lang="en-GB" altLang="en-US" dirty="0"/>
              <a:t>Think early about who your references will be -</a:t>
            </a:r>
            <a:r>
              <a:rPr lang="en-GB" altLang="en-US" baseline="0" dirty="0"/>
              <a:t> </a:t>
            </a:r>
            <a:r>
              <a:rPr lang="en-GB" altLang="en-US" dirty="0"/>
              <a:t>usually your references should be academic staff familiar with your work,</a:t>
            </a:r>
            <a:r>
              <a:rPr lang="en-GB" altLang="en-US" baseline="0" dirty="0"/>
              <a:t> including your current supervisor if you’ve been doing research. For some courses, a professional reference may be acceptable. </a:t>
            </a:r>
          </a:p>
          <a:p>
            <a:pPr defTabSz="915863">
              <a:defRPr/>
            </a:pPr>
            <a:endParaRPr lang="en-GB" dirty="0"/>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t>As soon as you start your application, ask your referees directly if they’re happy to submit a reference for you by the deadline date, then once you’ve got the go-ahead, register your referees in your application form. Adding them to the form will generate a reference request that includes the title of the course you’re applying to and the deadline you’ve specified for your references in your form. We’d recommend you do this as early as possible so that they have as much notice as you can give them. </a:t>
            </a:r>
          </a:p>
          <a:p>
            <a:pPr marL="0" marR="0" lvl="0" indent="0" algn="l" defTabSz="915863"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t>Make sure that you give a date no later than the application deadline - we pre-populate the deadline dates in the form for you. Double-check with your referee that they’ve got this email and keep in touch until they’ve submitted. The form will send you an email every time a reference is submitted and </a:t>
            </a:r>
            <a:r>
              <a:rPr lang="en-GB" altLang="en-US" sz="1200" dirty="0">
                <a:cs typeface="Tahoma" pitchFamily="34" charset="0"/>
              </a:rPr>
              <a:t>Referees will</a:t>
            </a:r>
            <a:r>
              <a:rPr lang="en-GB" altLang="en-US" sz="1200" baseline="0" dirty="0">
                <a:cs typeface="Tahoma" pitchFamily="34" charset="0"/>
              </a:rPr>
              <a:t> </a:t>
            </a:r>
            <a:r>
              <a:rPr lang="en-GB" altLang="en-US" sz="1200" dirty="0">
                <a:cs typeface="Tahoma" pitchFamily="34" charset="0"/>
              </a:rPr>
              <a:t>receive</a:t>
            </a:r>
            <a:r>
              <a:rPr lang="en-GB" altLang="en-US" sz="1200" baseline="0" dirty="0">
                <a:cs typeface="Tahoma" pitchFamily="34" charset="0"/>
              </a:rPr>
              <a:t> a</a:t>
            </a:r>
            <a:r>
              <a:rPr lang="en-GB" altLang="en-US" sz="1200" dirty="0">
                <a:cs typeface="Tahoma" pitchFamily="34" charset="0"/>
              </a:rPr>
              <a:t> confirmation email when they submit a reference</a:t>
            </a:r>
            <a:r>
              <a:rPr lang="en-GB" dirty="0"/>
              <a:t>. If your referee doesn’t get their request email, ask them to check their junk or spam filters. </a:t>
            </a:r>
          </a:p>
          <a:p>
            <a:pPr defTabSz="915863">
              <a:defRPr/>
            </a:pPr>
            <a:endParaRPr lang="en-GB" dirty="0"/>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t>It’s especially important to keep on top of things with your references as your application might not be considered if we don’t receive them on time. </a:t>
            </a:r>
          </a:p>
        </p:txBody>
      </p:sp>
      <p:sp>
        <p:nvSpPr>
          <p:cNvPr id="4" name="Slide Number Placeholder 3"/>
          <p:cNvSpPr>
            <a:spLocks noGrp="1"/>
          </p:cNvSpPr>
          <p:nvPr>
            <p:ph type="sldNum" sz="quarter" idx="5"/>
          </p:nvPr>
        </p:nvSpPr>
        <p:spPr/>
        <p:txBody>
          <a:bodyPr/>
          <a:lstStyle/>
          <a:p>
            <a:fld id="{D917A36A-F611-42E2-B1FA-E10B706D8611}" type="slidenum">
              <a:rPr lang="en-GB" smtClean="0"/>
              <a:t>27</a:t>
            </a:fld>
            <a:endParaRPr lang="en-GB"/>
          </a:p>
        </p:txBody>
      </p:sp>
    </p:spTree>
    <p:extLst>
      <p:ext uri="{BB962C8B-B14F-4D97-AF65-F5344CB8AC3E}">
        <p14:creationId xmlns:p14="http://schemas.microsoft.com/office/powerpoint/2010/main" val="709953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0A4DD-6297-456D-8125-B0E2B6B1EA98}" type="slidenum">
              <a:rPr lang="en-GB" smtClean="0"/>
              <a:t>28</a:t>
            </a:fld>
            <a:endParaRPr lang="en-GB"/>
          </a:p>
        </p:txBody>
      </p:sp>
    </p:spTree>
    <p:extLst>
      <p:ext uri="{BB962C8B-B14F-4D97-AF65-F5344CB8AC3E}">
        <p14:creationId xmlns:p14="http://schemas.microsoft.com/office/powerpoint/2010/main" val="4138333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91" indent="-177691">
              <a:buFont typeface="Arial" panose="020B0604020202020204" pitchFamily="34" charset="0"/>
              <a:buChar char="•"/>
            </a:pPr>
            <a:endParaRPr lang="en-GB" altLang="en-US" dirty="0"/>
          </a:p>
        </p:txBody>
      </p:sp>
      <p:sp>
        <p:nvSpPr>
          <p:cNvPr id="4" name="Slide Number Placeholder 3"/>
          <p:cNvSpPr>
            <a:spLocks noGrp="1"/>
          </p:cNvSpPr>
          <p:nvPr>
            <p:ph type="sldNum" sz="quarter" idx="5"/>
          </p:nvPr>
        </p:nvSpPr>
        <p:spPr/>
        <p:txBody>
          <a:bodyPr/>
          <a:lstStyle/>
          <a:p>
            <a:fld id="{D917A36A-F611-42E2-B1FA-E10B706D8611}" type="slidenum">
              <a:rPr lang="en-GB" smtClean="0"/>
              <a:t>29</a:t>
            </a:fld>
            <a:endParaRPr lang="en-GB"/>
          </a:p>
        </p:txBody>
      </p:sp>
    </p:spTree>
    <p:extLst>
      <p:ext uri="{BB962C8B-B14F-4D97-AF65-F5344CB8AC3E}">
        <p14:creationId xmlns:p14="http://schemas.microsoft.com/office/powerpoint/2010/main" val="38428751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91" indent="-177691">
              <a:buFont typeface="Arial" panose="020B0604020202020204" pitchFamily="34" charset="0"/>
              <a:buChar char="•"/>
            </a:pPr>
            <a:endParaRPr lang="en-GB" altLang="en-US" dirty="0"/>
          </a:p>
        </p:txBody>
      </p:sp>
      <p:sp>
        <p:nvSpPr>
          <p:cNvPr id="4" name="Slide Number Placeholder 3"/>
          <p:cNvSpPr>
            <a:spLocks noGrp="1"/>
          </p:cNvSpPr>
          <p:nvPr>
            <p:ph type="sldNum" sz="quarter" idx="5"/>
          </p:nvPr>
        </p:nvSpPr>
        <p:spPr/>
        <p:txBody>
          <a:bodyPr/>
          <a:lstStyle/>
          <a:p>
            <a:fld id="{D917A36A-F611-42E2-B1FA-E10B706D8611}" type="slidenum">
              <a:rPr lang="en-GB" smtClean="0"/>
              <a:t>30</a:t>
            </a:fld>
            <a:endParaRPr lang="en-GB"/>
          </a:p>
        </p:txBody>
      </p:sp>
    </p:spTree>
    <p:extLst>
      <p:ext uri="{BB962C8B-B14F-4D97-AF65-F5344CB8AC3E}">
        <p14:creationId xmlns:p14="http://schemas.microsoft.com/office/powerpoint/2010/main" val="381424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91" indent="-177691">
              <a:buFont typeface="Arial" panose="020B0604020202020204" pitchFamily="34" charset="0"/>
              <a:buChar char="•"/>
            </a:pPr>
            <a:endParaRPr lang="en-GB" altLang="en-US" dirty="0"/>
          </a:p>
        </p:txBody>
      </p:sp>
      <p:sp>
        <p:nvSpPr>
          <p:cNvPr id="4" name="Slide Number Placeholder 3"/>
          <p:cNvSpPr>
            <a:spLocks noGrp="1"/>
          </p:cNvSpPr>
          <p:nvPr>
            <p:ph type="sldNum" sz="quarter" idx="5"/>
          </p:nvPr>
        </p:nvSpPr>
        <p:spPr/>
        <p:txBody>
          <a:bodyPr/>
          <a:lstStyle/>
          <a:p>
            <a:fld id="{D917A36A-F611-42E2-B1FA-E10B706D8611}" type="slidenum">
              <a:rPr lang="en-GB" smtClean="0"/>
              <a:t>31</a:t>
            </a:fld>
            <a:endParaRPr lang="en-GB"/>
          </a:p>
        </p:txBody>
      </p:sp>
    </p:spTree>
    <p:extLst>
      <p:ext uri="{BB962C8B-B14F-4D97-AF65-F5344CB8AC3E}">
        <p14:creationId xmlns:p14="http://schemas.microsoft.com/office/powerpoint/2010/main" val="2011157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91" indent="-177691">
              <a:buFont typeface="Arial" panose="020B0604020202020204" pitchFamily="34" charset="0"/>
              <a:buChar char="•"/>
            </a:pPr>
            <a:endParaRPr lang="en-GB" altLang="en-US" dirty="0"/>
          </a:p>
        </p:txBody>
      </p:sp>
      <p:sp>
        <p:nvSpPr>
          <p:cNvPr id="4" name="Slide Number Placeholder 3"/>
          <p:cNvSpPr>
            <a:spLocks noGrp="1"/>
          </p:cNvSpPr>
          <p:nvPr>
            <p:ph type="sldNum" sz="quarter" idx="5"/>
          </p:nvPr>
        </p:nvSpPr>
        <p:spPr/>
        <p:txBody>
          <a:bodyPr/>
          <a:lstStyle/>
          <a:p>
            <a:fld id="{D917A36A-F611-42E2-B1FA-E10B706D8611}" type="slidenum">
              <a:rPr lang="en-GB" smtClean="0"/>
              <a:t>32</a:t>
            </a:fld>
            <a:endParaRPr lang="en-GB"/>
          </a:p>
        </p:txBody>
      </p:sp>
    </p:spTree>
    <p:extLst>
      <p:ext uri="{BB962C8B-B14F-4D97-AF65-F5344CB8AC3E}">
        <p14:creationId xmlns:p14="http://schemas.microsoft.com/office/powerpoint/2010/main" val="89619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GB" baseline="0" dirty="0">
                <a:solidFill>
                  <a:schemeClr val="tx1"/>
                </a:solidFill>
                <a:latin typeface="Calibri" panose="020F0502020204030204" pitchFamily="34" charset="0"/>
              </a:rPr>
              <a:t>We will look at some of these elements in more detail in today’s session</a:t>
            </a:r>
            <a:endParaRPr lang="en-GB" baseline="0" dirty="0">
              <a:solidFill>
                <a:schemeClr val="tx1"/>
              </a:solidFill>
            </a:endParaRPr>
          </a:p>
          <a:p>
            <a:pPr>
              <a:defRPr/>
            </a:pPr>
            <a:endParaRPr lang="en-GB" dirty="0">
              <a:solidFill>
                <a:schemeClr val="tx1"/>
              </a:solidFill>
            </a:endParaRPr>
          </a:p>
          <a:p>
            <a:endParaRPr lang="en-GB" dirty="0">
              <a:solidFill>
                <a:schemeClr val="tx1"/>
              </a:solidFill>
            </a:endParaRPr>
          </a:p>
        </p:txBody>
      </p:sp>
      <p:sp>
        <p:nvSpPr>
          <p:cNvPr id="4" name="Slide Number Placeholder 3"/>
          <p:cNvSpPr>
            <a:spLocks noGrp="1"/>
          </p:cNvSpPr>
          <p:nvPr>
            <p:ph type="sldNum" sz="quarter" idx="10"/>
          </p:nvPr>
        </p:nvSpPr>
        <p:spPr/>
        <p:txBody>
          <a:bodyPr/>
          <a:lstStyle/>
          <a:p>
            <a:fld id="{DADBF569-F7A3-4D37-AF70-AB39506BFD79}" type="slidenum">
              <a:rPr lang="en-GB" smtClean="0"/>
              <a:t>3</a:t>
            </a:fld>
            <a:endParaRPr lang="en-GB"/>
          </a:p>
        </p:txBody>
      </p:sp>
    </p:spTree>
    <p:extLst>
      <p:ext uri="{BB962C8B-B14F-4D97-AF65-F5344CB8AC3E}">
        <p14:creationId xmlns:p14="http://schemas.microsoft.com/office/powerpoint/2010/main" val="24524488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91" indent="-177691">
              <a:buFont typeface="Arial" panose="020B0604020202020204" pitchFamily="34" charset="0"/>
              <a:buChar char="•"/>
            </a:pPr>
            <a:endParaRPr lang="en-GB" altLang="en-US" dirty="0"/>
          </a:p>
        </p:txBody>
      </p:sp>
      <p:sp>
        <p:nvSpPr>
          <p:cNvPr id="4" name="Slide Number Placeholder 3"/>
          <p:cNvSpPr>
            <a:spLocks noGrp="1"/>
          </p:cNvSpPr>
          <p:nvPr>
            <p:ph type="sldNum" sz="quarter" idx="5"/>
          </p:nvPr>
        </p:nvSpPr>
        <p:spPr/>
        <p:txBody>
          <a:bodyPr/>
          <a:lstStyle/>
          <a:p>
            <a:fld id="{D917A36A-F611-42E2-B1FA-E10B706D8611}" type="slidenum">
              <a:rPr lang="en-GB" smtClean="0"/>
              <a:t>33</a:t>
            </a:fld>
            <a:endParaRPr lang="en-GB"/>
          </a:p>
        </p:txBody>
      </p:sp>
    </p:spTree>
    <p:extLst>
      <p:ext uri="{BB962C8B-B14F-4D97-AF65-F5344CB8AC3E}">
        <p14:creationId xmlns:p14="http://schemas.microsoft.com/office/powerpoint/2010/main" val="192129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91" indent="-177691">
              <a:buFont typeface="Arial" panose="020B0604020202020204" pitchFamily="34" charset="0"/>
              <a:buChar char="•"/>
            </a:pPr>
            <a:endParaRPr lang="en-GB" altLang="en-US" dirty="0"/>
          </a:p>
        </p:txBody>
      </p:sp>
      <p:sp>
        <p:nvSpPr>
          <p:cNvPr id="4" name="Slide Number Placeholder 3"/>
          <p:cNvSpPr>
            <a:spLocks noGrp="1"/>
          </p:cNvSpPr>
          <p:nvPr>
            <p:ph type="sldNum" sz="quarter" idx="5"/>
          </p:nvPr>
        </p:nvSpPr>
        <p:spPr/>
        <p:txBody>
          <a:bodyPr/>
          <a:lstStyle/>
          <a:p>
            <a:fld id="{D917A36A-F611-42E2-B1FA-E10B706D8611}" type="slidenum">
              <a:rPr lang="en-GB" smtClean="0"/>
              <a:t>34</a:t>
            </a:fld>
            <a:endParaRPr lang="en-GB"/>
          </a:p>
        </p:txBody>
      </p:sp>
    </p:spTree>
    <p:extLst>
      <p:ext uri="{BB962C8B-B14F-4D97-AF65-F5344CB8AC3E}">
        <p14:creationId xmlns:p14="http://schemas.microsoft.com/office/powerpoint/2010/main" val="1125135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solidFill>
                  <a:schemeClr val="tx1"/>
                </a:solidFill>
              </a:rPr>
              <a:t>The</a:t>
            </a:r>
            <a:r>
              <a:rPr lang="en-GB" dirty="0">
                <a:solidFill>
                  <a:schemeClr val="tx1"/>
                </a:solidFill>
              </a:rPr>
              <a:t> whole application form and process is fully online – don’t leave it to the last minute to submit. You’d be surprised how many people find their </a:t>
            </a:r>
            <a:r>
              <a:rPr lang="en-GB" dirty="0" err="1">
                <a:solidFill>
                  <a:schemeClr val="tx1"/>
                </a:solidFill>
              </a:rPr>
              <a:t>wifi</a:t>
            </a:r>
            <a:r>
              <a:rPr lang="en-GB" dirty="0">
                <a:solidFill>
                  <a:schemeClr val="tx1"/>
                </a:solidFill>
              </a:rPr>
              <a:t> cuts out on deadline day. </a:t>
            </a:r>
            <a:r>
              <a:rPr lang="en-GB" sz="1200" b="0" i="0" kern="1200" dirty="0">
                <a:solidFill>
                  <a:schemeClr val="tx1"/>
                </a:solidFill>
                <a:effectLst/>
                <a:latin typeface="+mn-lt"/>
                <a:ea typeface="+mn-ea"/>
                <a:cs typeface="+mn-cs"/>
              </a:rPr>
              <a:t>We strongly recommend that you submit your application form and all of your supporting documents at least two weeks before your chosen deadline</a:t>
            </a:r>
            <a:r>
              <a:rPr lang="en-GB" sz="1200" b="1" i="0" kern="1200" dirty="0">
                <a:solidFill>
                  <a:schemeClr val="tx1"/>
                </a:solidFill>
                <a:effectLst/>
                <a:latin typeface="+mn-lt"/>
                <a:ea typeface="+mn-ea"/>
                <a:cs typeface="+mn-cs"/>
              </a:rPr>
              <a:t>.</a:t>
            </a:r>
            <a:r>
              <a:rPr lang="en-GB" sz="1200" b="1" i="0" kern="1200" baseline="0" dirty="0">
                <a:solidFill>
                  <a:schemeClr val="tx1"/>
                </a:solidFill>
                <a:effectLst/>
                <a:latin typeface="+mn-lt"/>
                <a:ea typeface="+mn-ea"/>
                <a:cs typeface="+mn-cs"/>
              </a:rPr>
              <a:t> </a:t>
            </a:r>
            <a:r>
              <a:rPr lang="en-GB" dirty="0">
                <a:solidFill>
                  <a:schemeClr val="tx1"/>
                </a:solidFill>
              </a:rPr>
              <a:t>It’s so much easier for us to help you solve any last-minute issues even a week or two before the deadline than it is on the deadline date. </a:t>
            </a:r>
          </a:p>
          <a:p>
            <a:endParaRPr lang="en-GB" dirty="0">
              <a:solidFill>
                <a:schemeClr val="tx1"/>
              </a:solidFill>
            </a:endParaRPr>
          </a:p>
          <a:p>
            <a:pPr defTabSz="915863">
              <a:defRPr/>
            </a:pPr>
            <a:r>
              <a:rPr lang="en-GB" altLang="en-US" baseline="0" dirty="0">
                <a:solidFill>
                  <a:schemeClr val="tx1"/>
                </a:solidFill>
                <a:latin typeface="Calibri" panose="020F0502020204030204" pitchFamily="34" charset="0"/>
              </a:rPr>
              <a:t>At Oxford there is </a:t>
            </a:r>
            <a:r>
              <a:rPr lang="en-GB" altLang="en-US" dirty="0">
                <a:solidFill>
                  <a:schemeClr val="tx1"/>
                </a:solidFill>
                <a:latin typeface="Calibri" panose="020F0502020204030204" pitchFamily="34" charset="0"/>
              </a:rPr>
              <a:t>usually an application fee but we have waivers for some situations, including waiver schemes aimed at improving postgraduate access.</a:t>
            </a:r>
            <a:r>
              <a:rPr lang="en-GB" altLang="en-US" baseline="0" dirty="0">
                <a:solidFill>
                  <a:schemeClr val="tx1"/>
                </a:solidFill>
                <a:latin typeface="Calibri" panose="020F0502020204030204" pitchFamily="34" charset="0"/>
              </a:rPr>
              <a:t> </a:t>
            </a:r>
          </a:p>
          <a:p>
            <a:pPr defTabSz="915863">
              <a:defRPr/>
            </a:pPr>
            <a:endParaRPr lang="en-GB" altLang="en-US" baseline="0" dirty="0">
              <a:solidFill>
                <a:schemeClr val="tx1"/>
              </a:solidFill>
              <a:latin typeface="Calibri" panose="020F0502020204030204" pitchFamily="34" charset="0"/>
            </a:endParaRPr>
          </a:p>
          <a:p>
            <a:pPr defTabSz="915863">
              <a:defRPr/>
            </a:pPr>
            <a:r>
              <a:rPr lang="en-GB" altLang="en-US" b="1" baseline="0" dirty="0">
                <a:solidFill>
                  <a:schemeClr val="tx1"/>
                </a:solidFill>
                <a:latin typeface="Calibri" panose="020F0502020204030204" pitchFamily="34" charset="0"/>
              </a:rPr>
              <a:t>Next slide</a:t>
            </a:r>
            <a:endParaRPr lang="en-GB" altLang="en-US" b="1" dirty="0">
              <a:solidFill>
                <a:schemeClr val="tx1"/>
              </a:solidFill>
              <a:latin typeface="Calibri" panose="020F0502020204030204" pitchFamily="34" charset="0"/>
            </a:endParaRPr>
          </a:p>
          <a:p>
            <a:endParaRPr lang="en-GB" dirty="0">
              <a:solidFill>
                <a:schemeClr val="tx1"/>
              </a:solidFill>
            </a:endParaRPr>
          </a:p>
        </p:txBody>
      </p:sp>
      <p:sp>
        <p:nvSpPr>
          <p:cNvPr id="4" name="Slide Number Placeholder 3"/>
          <p:cNvSpPr>
            <a:spLocks noGrp="1"/>
          </p:cNvSpPr>
          <p:nvPr>
            <p:ph type="sldNum" sz="quarter" idx="5"/>
          </p:nvPr>
        </p:nvSpPr>
        <p:spPr/>
        <p:txBody>
          <a:bodyPr/>
          <a:lstStyle/>
          <a:p>
            <a:fld id="{D917A36A-F611-42E2-B1FA-E10B706D8611}" type="slidenum">
              <a:rPr lang="en-GB" smtClean="0"/>
              <a:t>36</a:t>
            </a:fld>
            <a:endParaRPr lang="en-GB"/>
          </a:p>
        </p:txBody>
      </p:sp>
    </p:spTree>
    <p:extLst>
      <p:ext uri="{BB962C8B-B14F-4D97-AF65-F5344CB8AC3E}">
        <p14:creationId xmlns:p14="http://schemas.microsoft.com/office/powerpoint/2010/main" val="11283142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GB" altLang="en-US" dirty="0">
                <a:solidFill>
                  <a:srgbClr val="FAC090"/>
                </a:solidFill>
                <a:cs typeface="Arial" panose="020B0604020202020204" pitchFamily="34" charset="0"/>
              </a:rPr>
              <a:t>You</a:t>
            </a:r>
            <a:r>
              <a:rPr lang="en-GB" altLang="en-US" baseline="0" dirty="0">
                <a:solidFill>
                  <a:srgbClr val="FAC090"/>
                </a:solidFill>
                <a:cs typeface="Arial" panose="020B0604020202020204" pitchFamily="34" charset="0"/>
              </a:rPr>
              <a:t> should consider how you will fund your graduate course as early as possible – as soon as you start researching your options. </a:t>
            </a:r>
          </a:p>
          <a:p>
            <a:r>
              <a:rPr lang="en-GB" altLang="en-US" dirty="0"/>
              <a:t>Good news – we have generous scholarship funding here at Oxford</a:t>
            </a:r>
          </a:p>
          <a:p>
            <a:pPr marL="177691" indent="-177691">
              <a:buFont typeface="Arial" panose="020B0604020202020204" pitchFamily="34" charset="0"/>
              <a:buChar char="•"/>
            </a:pPr>
            <a:r>
              <a:rPr lang="en-GB" altLang="en-US" dirty="0"/>
              <a:t>Over 1000 scholarships are expected to be available for entry in 2025-26,</a:t>
            </a:r>
            <a:r>
              <a:rPr lang="en-GB" altLang="en-US" baseline="0" dirty="0"/>
              <a:t> both full and partial scholarships</a:t>
            </a:r>
            <a:endParaRPr lang="en-GB" altLang="en-US" dirty="0"/>
          </a:p>
          <a:p>
            <a:pPr marL="177691" indent="-177691">
              <a:buFont typeface="Arial" panose="020B0604020202020204" pitchFamily="34" charset="0"/>
              <a:buChar char="•"/>
            </a:pPr>
            <a:r>
              <a:rPr lang="en-GB" altLang="en-US" dirty="0"/>
              <a:t>By full scholarships we mean that they cover course fees and a grant for living expenses (currently</a:t>
            </a:r>
            <a:r>
              <a:rPr lang="en-GB" altLang="en-US" baseline="0" dirty="0"/>
              <a:t> over £19k per year)</a:t>
            </a:r>
            <a:r>
              <a:rPr lang="en-GB" altLang="en-US" dirty="0"/>
              <a:t>. </a:t>
            </a:r>
          </a:p>
          <a:p>
            <a:pPr marL="177691" marR="0" lvl="0" indent="-1776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a:t>Scholarships may be funded by the university, departments and colleges as well as external sources.</a:t>
            </a:r>
          </a:p>
          <a:p>
            <a:pPr marL="177691" marR="0" lvl="0" indent="-1776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a:t>Usually scholarships are awarded on the basis of academic merit and potential. </a:t>
            </a:r>
          </a:p>
          <a:p>
            <a:pPr marL="177691" indent="-177691">
              <a:buFont typeface="Arial" panose="020B0604020202020204" pitchFamily="34" charset="0"/>
              <a:buChar char="•"/>
            </a:pPr>
            <a:r>
              <a:rPr lang="en-GB" altLang="en-US" dirty="0"/>
              <a:t>We have some scholarships for groups underrepresented in graduate study at Oxford, for example, the Academic Futures scholarships</a:t>
            </a:r>
          </a:p>
        </p:txBody>
      </p:sp>
      <p:sp>
        <p:nvSpPr>
          <p:cNvPr id="4" name="Slide Number Placeholder 3"/>
          <p:cNvSpPr>
            <a:spLocks noGrp="1"/>
          </p:cNvSpPr>
          <p:nvPr>
            <p:ph type="sldNum" sz="quarter" idx="5"/>
          </p:nvPr>
        </p:nvSpPr>
        <p:spPr/>
        <p:txBody>
          <a:bodyPr/>
          <a:lstStyle/>
          <a:p>
            <a:fld id="{D917A36A-F611-42E2-B1FA-E10B706D8611}" type="slidenum">
              <a:rPr lang="en-GB" smtClean="0"/>
              <a:t>37</a:t>
            </a:fld>
            <a:endParaRPr lang="en-GB"/>
          </a:p>
        </p:txBody>
      </p:sp>
    </p:spTree>
    <p:extLst>
      <p:ext uri="{BB962C8B-B14F-4D97-AF65-F5344CB8AC3E}">
        <p14:creationId xmlns:p14="http://schemas.microsoft.com/office/powerpoint/2010/main" val="3370385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7691" indent="-177691">
              <a:buFont typeface="Arial" panose="020B0604020202020204" pitchFamily="34" charset="0"/>
              <a:buChar char="•"/>
            </a:pPr>
            <a:r>
              <a:rPr lang="en-GB" altLang="en-US" dirty="0"/>
              <a:t>We try to make it as easy as possible so for over two thirds of our scholarships all you need to do to be considered is submit your course application for graduate study by the December or January deadline and, if you fulfil the eligibility criteria for the scholarship, you will be automatically considered. </a:t>
            </a:r>
          </a:p>
          <a:p>
            <a:pPr marL="177691" indent="-177691">
              <a:buFont typeface="Arial" panose="020B0604020202020204" pitchFamily="34" charset="0"/>
              <a:buChar char="•"/>
            </a:pPr>
            <a:endParaRPr lang="en-GB" altLang="en-US" dirty="0"/>
          </a:p>
          <a:p>
            <a:pPr marL="177691" indent="-177691">
              <a:buFont typeface="Arial" panose="020B0604020202020204" pitchFamily="34" charset="0"/>
              <a:buChar char="•"/>
            </a:pPr>
            <a:r>
              <a:rPr lang="en-GB" altLang="en-US" dirty="0"/>
              <a:t>The remaining scholarships will require additional materials, for example, a supporting statement or you may just need to tick a box on the graduate application form to apply. </a:t>
            </a:r>
          </a:p>
          <a:p>
            <a:pPr marL="177691" indent="-177691">
              <a:buFont typeface="Arial" panose="020B0604020202020204" pitchFamily="34" charset="0"/>
              <a:buChar char="•"/>
            </a:pPr>
            <a:endParaRPr lang="en-GB" altLang="en-US" dirty="0"/>
          </a:p>
          <a:p>
            <a:pPr marL="177691" marR="0" lvl="0" indent="-1776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dirty="0"/>
              <a:t>You</a:t>
            </a:r>
            <a:r>
              <a:rPr lang="en-GB" altLang="en-US" baseline="0" dirty="0"/>
              <a:t> can u</a:t>
            </a:r>
            <a:r>
              <a:rPr lang="en-GB" altLang="en-US" dirty="0"/>
              <a:t>se the Fees Funding and Scholarships Search tool to find awards you are eligible for which </a:t>
            </a:r>
            <a:r>
              <a:rPr lang="en-GB" altLang="en-US" b="1" dirty="0"/>
              <a:t>require a proactive application.   </a:t>
            </a:r>
            <a:r>
              <a:rPr lang="en-GB" altLang="en-US" b="0" dirty="0"/>
              <a:t>Please note that this tool is a general sign posting tool; you need to follow the link it provides and read the full details of each award to determine whether you are eligible for it or not.</a:t>
            </a:r>
          </a:p>
          <a:p>
            <a:pPr marL="177691" marR="0" lvl="0" indent="-1776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b="0" dirty="0"/>
          </a:p>
          <a:p>
            <a:pPr marL="177691" marR="0" lvl="0" indent="-1776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altLang="en-US" b="0" dirty="0"/>
              <a:t>That is all from me. It has been a pleasure to be here with you this afternoon. I wish you all good luck with your applications for graduate study at Oxford and with securing funding! </a:t>
            </a:r>
          </a:p>
          <a:p>
            <a:pPr marL="177691" marR="0" lvl="0" indent="-1776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altLang="en-US" b="1" dirty="0"/>
          </a:p>
          <a:p>
            <a:pPr marL="177691" indent="-177691">
              <a:buFont typeface="Arial" panose="020B0604020202020204" pitchFamily="34" charset="0"/>
              <a:buChar char="•"/>
            </a:pPr>
            <a:r>
              <a:rPr lang="en-GB" altLang="en-US" dirty="0"/>
              <a:t>Next slide</a:t>
            </a:r>
          </a:p>
        </p:txBody>
      </p:sp>
      <p:sp>
        <p:nvSpPr>
          <p:cNvPr id="4" name="Slide Number Placeholder 3"/>
          <p:cNvSpPr>
            <a:spLocks noGrp="1"/>
          </p:cNvSpPr>
          <p:nvPr>
            <p:ph type="sldNum" sz="quarter" idx="5"/>
          </p:nvPr>
        </p:nvSpPr>
        <p:spPr/>
        <p:txBody>
          <a:bodyPr/>
          <a:lstStyle/>
          <a:p>
            <a:fld id="{D917A36A-F611-42E2-B1FA-E10B706D8611}" type="slidenum">
              <a:rPr lang="en-GB" smtClean="0"/>
              <a:t>38</a:t>
            </a:fld>
            <a:endParaRPr lang="en-GB"/>
          </a:p>
        </p:txBody>
      </p:sp>
    </p:spTree>
    <p:extLst>
      <p:ext uri="{BB962C8B-B14F-4D97-AF65-F5344CB8AC3E}">
        <p14:creationId xmlns:p14="http://schemas.microsoft.com/office/powerpoint/2010/main" val="2675938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600"/>
              </a:spcAft>
              <a:buClrTx/>
              <a:buSzTx/>
              <a:buFontTx/>
              <a:buNone/>
              <a:tabLst/>
              <a:defRPr/>
            </a:pPr>
            <a:r>
              <a:rPr lang="en-GB" altLang="en-US" sz="1800" b="1" dirty="0">
                <a:solidFill>
                  <a:srgbClr val="FAC090"/>
                </a:solidFill>
                <a:cs typeface="Arial" panose="020B0604020202020204" pitchFamily="34" charset="0"/>
              </a:rPr>
              <a:t>Hand over to SFF</a:t>
            </a:r>
          </a:p>
          <a:p>
            <a:pPr marL="285750" marR="0" lvl="0" indent="-285750" algn="l" defTabSz="914400" rtl="0" eaLnBrk="1" fontAlgn="auto" latinLnBrk="0" hangingPunct="1">
              <a:lnSpc>
                <a:spcPct val="100000"/>
              </a:lnSpc>
              <a:spcBef>
                <a:spcPts val="0"/>
              </a:spcBef>
              <a:spcAft>
                <a:spcPts val="600"/>
              </a:spcAft>
              <a:buClrTx/>
              <a:buSzTx/>
              <a:buFontTx/>
              <a:buNone/>
              <a:tabLst/>
              <a:defRPr/>
            </a:pPr>
            <a:endParaRPr lang="en-GB" altLang="en-US" sz="1800" dirty="0"/>
          </a:p>
          <a:p>
            <a:pPr marL="285750" marR="0" lvl="0" indent="-285750" algn="l" defTabSz="914400" rtl="0" eaLnBrk="1" fontAlgn="auto" latinLnBrk="0" hangingPunct="1">
              <a:lnSpc>
                <a:spcPct val="100000"/>
              </a:lnSpc>
              <a:spcBef>
                <a:spcPts val="0"/>
              </a:spcBef>
              <a:spcAft>
                <a:spcPts val="600"/>
              </a:spcAft>
              <a:buClrTx/>
              <a:buSzTx/>
              <a:buFontTx/>
              <a:buNone/>
              <a:tabLst/>
              <a:defRPr/>
            </a:pPr>
            <a:r>
              <a:rPr lang="en-GB" altLang="en-US" sz="1800" dirty="0"/>
              <a:t>Be practical about funding and start looking as early as you can – don’t wait until you apply.</a:t>
            </a:r>
          </a:p>
          <a:p>
            <a:pPr marL="285750" marR="0" lvl="0" indent="-285750" algn="l" defTabSz="914400" rtl="0" eaLnBrk="1" fontAlgn="auto" latinLnBrk="0" hangingPunct="1">
              <a:lnSpc>
                <a:spcPct val="100000"/>
              </a:lnSpc>
              <a:spcBef>
                <a:spcPts val="0"/>
              </a:spcBef>
              <a:spcAft>
                <a:spcPts val="600"/>
              </a:spcAft>
              <a:buClrTx/>
              <a:buSzTx/>
              <a:buFontTx/>
              <a:buNone/>
              <a:tabLst/>
              <a:defRPr/>
            </a:pPr>
            <a:endParaRPr lang="en-GB" altLang="en-US" sz="1800" dirty="0"/>
          </a:p>
          <a:p>
            <a:pPr marL="285750" indent="-285750">
              <a:spcAft>
                <a:spcPts val="600"/>
              </a:spcAft>
            </a:pPr>
            <a:r>
              <a:rPr lang="en-GB" altLang="en-US" sz="1800" dirty="0">
                <a:solidFill>
                  <a:srgbClr val="FAC090"/>
                </a:solidFill>
                <a:latin typeface="+mn-lt"/>
                <a:cs typeface="Arial" panose="020B0604020202020204" pitchFamily="34" charset="0"/>
              </a:rPr>
              <a:t>Make sure you’re clear about likely costs </a:t>
            </a:r>
            <a:r>
              <a:rPr lang="en-GB" altLang="en-US" sz="1800" dirty="0">
                <a:latin typeface="+mn-lt"/>
                <a:cs typeface="Arial" panose="020B0604020202020204" pitchFamily="34" charset="0"/>
              </a:rPr>
              <a:t>(fees and living expenses) and aware that the offer of a place does not guarantee funding.</a:t>
            </a:r>
          </a:p>
          <a:p>
            <a:pPr marL="285750" indent="-285750">
              <a:spcAft>
                <a:spcPts val="600"/>
              </a:spcAft>
            </a:pPr>
            <a:endParaRPr lang="en-GB" altLang="en-US" sz="1800" dirty="0">
              <a:latin typeface="+mn-lt"/>
              <a:cs typeface="Arial" panose="020B0604020202020204" pitchFamily="34" charset="0"/>
            </a:endParaRPr>
          </a:p>
          <a:p>
            <a:pPr marL="285750" indent="-285750">
              <a:spcAft>
                <a:spcPts val="600"/>
              </a:spcAft>
            </a:pPr>
            <a:r>
              <a:rPr lang="en-GB" altLang="en-US" sz="1800" dirty="0">
                <a:solidFill>
                  <a:schemeClr val="accent6">
                    <a:lumMod val="60000"/>
                    <a:lumOff val="40000"/>
                  </a:schemeClr>
                </a:solidFill>
                <a:latin typeface="+mn-lt"/>
                <a:cs typeface="Arial" panose="020B0604020202020204" pitchFamily="34" charset="0"/>
              </a:rPr>
              <a:t>Check deadlines </a:t>
            </a:r>
            <a:r>
              <a:rPr lang="en-GB" altLang="en-US" sz="1800" dirty="0">
                <a:latin typeface="+mn-lt"/>
                <a:cs typeface="Arial" panose="020B0604020202020204" pitchFamily="34" charset="0"/>
              </a:rPr>
              <a:t>and what, if any, supplementary materials are needed for particular scholarships – start as early as possible on your research.</a:t>
            </a:r>
          </a:p>
          <a:p>
            <a:pPr marL="285750" indent="-285750">
              <a:spcAft>
                <a:spcPts val="600"/>
              </a:spcAft>
            </a:pPr>
            <a:endParaRPr lang="en-GB" altLang="en-US" sz="1800" dirty="0">
              <a:latin typeface="+mn-l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600"/>
              </a:spcAft>
              <a:buClrTx/>
              <a:buSzTx/>
              <a:buFontTx/>
              <a:buNone/>
              <a:tabLst/>
              <a:defRPr/>
            </a:pPr>
            <a:r>
              <a:rPr lang="en-GB" altLang="en-US" sz="1800" dirty="0"/>
              <a:t>Understand externa</a:t>
            </a:r>
            <a:r>
              <a:rPr lang="en-GB" altLang="en-US" sz="1800" baseline="0" dirty="0"/>
              <a:t>l scholarships and other potential sources of funding, e.g. w</a:t>
            </a:r>
            <a:r>
              <a:rPr lang="en-GB" altLang="en-US" sz="1500" dirty="0">
                <a:solidFill>
                  <a:schemeClr val="bg1"/>
                </a:solidFill>
                <a:cs typeface="Arial" panose="020B0604020202020204" pitchFamily="34" charset="0"/>
              </a:rPr>
              <a:t>ebsites such as www.postgraduate-funding.com</a:t>
            </a:r>
          </a:p>
          <a:p>
            <a:pPr marL="531812" lvl="2" indent="0">
              <a:spcAft>
                <a:spcPts val="600"/>
              </a:spcAft>
              <a:buFont typeface="Arial" panose="020B0604020202020204" pitchFamily="34" charset="0"/>
              <a:buNone/>
            </a:pPr>
            <a:endParaRPr lang="en-GB" altLang="en-US" sz="1500" dirty="0">
              <a:solidFill>
                <a:schemeClr val="bg1"/>
              </a:solidFill>
              <a:cs typeface="Arial" panose="020B0604020202020204" pitchFamily="34" charset="0"/>
            </a:endParaRPr>
          </a:p>
          <a:p>
            <a:pPr marL="0" lvl="0" indent="-382588">
              <a:spcAft>
                <a:spcPts val="600"/>
              </a:spcAft>
              <a:buFont typeface="Arial" panose="020B0604020202020204" pitchFamily="34" charset="0"/>
              <a:buNone/>
            </a:pPr>
            <a:r>
              <a:rPr lang="en-GB" altLang="en-US" sz="1400" dirty="0"/>
              <a:t>Do note, there won’t be time to earn enough through paid work to </a:t>
            </a:r>
            <a:r>
              <a:rPr lang="en-GB" altLang="en-US" sz="1400" b="1" dirty="0"/>
              <a:t>fully support yourself while you are studying a full-time course</a:t>
            </a:r>
            <a:r>
              <a:rPr lang="en-GB" altLang="en-US" sz="1400" b="0" dirty="0"/>
              <a:t>. Don’t try to do that – it most likely will lead to stress and financial hardship.</a:t>
            </a:r>
          </a:p>
          <a:p>
            <a:pPr marL="0" lvl="0" indent="-382588">
              <a:spcAft>
                <a:spcPts val="600"/>
              </a:spcAft>
              <a:buFont typeface="Arial" panose="020B0604020202020204" pitchFamily="34" charset="0"/>
              <a:buNone/>
            </a:pPr>
            <a:endParaRPr lang="en-GB" altLang="en-US" sz="1400" b="1" dirty="0"/>
          </a:p>
          <a:p>
            <a:pPr marL="285750" indent="-285750">
              <a:spcAft>
                <a:spcPts val="600"/>
              </a:spcAft>
            </a:pPr>
            <a:r>
              <a:rPr lang="en-GB" sz="1400" baseline="0" dirty="0"/>
              <a:t>Next slide</a:t>
            </a:r>
          </a:p>
        </p:txBody>
      </p:sp>
      <p:sp>
        <p:nvSpPr>
          <p:cNvPr id="4" name="Slide Number Placeholder 3"/>
          <p:cNvSpPr>
            <a:spLocks noGrp="1"/>
          </p:cNvSpPr>
          <p:nvPr>
            <p:ph type="sldNum" sz="quarter" idx="5"/>
          </p:nvPr>
        </p:nvSpPr>
        <p:spPr/>
        <p:txBody>
          <a:bodyPr/>
          <a:lstStyle/>
          <a:p>
            <a:fld id="{D917A36A-F611-42E2-B1FA-E10B706D8611}" type="slidenum">
              <a:rPr lang="en-GB" smtClean="0"/>
              <a:t>39</a:t>
            </a:fld>
            <a:endParaRPr lang="en-GB"/>
          </a:p>
        </p:txBody>
      </p:sp>
    </p:spTree>
    <p:extLst>
      <p:ext uri="{BB962C8B-B14F-4D97-AF65-F5344CB8AC3E}">
        <p14:creationId xmlns:p14="http://schemas.microsoft.com/office/powerpoint/2010/main" val="23889823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863">
              <a:defRPr/>
            </a:pPr>
            <a:r>
              <a:rPr lang="en-GB" altLang="en-US" dirty="0">
                <a:solidFill>
                  <a:schemeClr val="tx1"/>
                </a:solidFill>
              </a:rPr>
              <a:t>All colleges </a:t>
            </a:r>
            <a:r>
              <a:rPr lang="en-GB" altLang="en-US" baseline="0" dirty="0">
                <a:solidFill>
                  <a:schemeClr val="tx1"/>
                </a:solidFill>
              </a:rPr>
              <a:t>have their own unique character, not just in their buildings but in their community of staff and students, who come from</a:t>
            </a:r>
            <a:r>
              <a:rPr lang="en-GB" sz="1200" dirty="0"/>
              <a:t> different backgrounds and subjects. </a:t>
            </a:r>
            <a:endParaRPr lang="en-GB" altLang="en-US" baseline="0" dirty="0">
              <a:solidFill>
                <a:schemeClr val="tx1"/>
              </a:solidFill>
            </a:endParaRPr>
          </a:p>
          <a:p>
            <a:pPr defTabSz="915863">
              <a:defRPr/>
            </a:pPr>
            <a:endParaRPr lang="en-GB" altLang="en-US" baseline="0" dirty="0">
              <a:solidFill>
                <a:schemeClr val="tx1"/>
              </a:solidFill>
            </a:endParaRPr>
          </a:p>
          <a:p>
            <a:pPr defTabSz="915863">
              <a:defRPr/>
            </a:pPr>
            <a:r>
              <a:rPr lang="en-GB" altLang="en-US" dirty="0">
                <a:solidFill>
                  <a:schemeClr val="tx1"/>
                </a:solidFill>
              </a:rPr>
              <a:t>We believe that this diversity can add depth to your academic experience, and provide opportunities for powerful interdisciplinary collaborations and exploring avenues for your research you might not otherwise have considered. </a:t>
            </a:r>
          </a:p>
          <a:p>
            <a:pPr defTabSz="915863">
              <a:defRPr/>
            </a:pPr>
            <a:endParaRPr lang="en-GB" altLang="en-US" dirty="0">
              <a:solidFill>
                <a:schemeClr val="tx1"/>
              </a:solidFill>
            </a:endParaRPr>
          </a:p>
          <a:p>
            <a:r>
              <a:rPr lang="en-GB" altLang="en-US" dirty="0">
                <a:solidFill>
                  <a:schemeClr val="tx1"/>
                </a:solidFill>
              </a:rPr>
              <a:t>Colleges are also a home away from home – they will usually offer pastoral support and</a:t>
            </a:r>
            <a:r>
              <a:rPr lang="en-GB" altLang="en-US" baseline="0" dirty="0">
                <a:solidFill>
                  <a:schemeClr val="tx1"/>
                </a:solidFill>
              </a:rPr>
              <a:t> facilities like catering and accommodation, as well as sports teams and student groups</a:t>
            </a:r>
            <a:r>
              <a:rPr lang="en-GB" altLang="en-US" baseline="0">
                <a:solidFill>
                  <a:schemeClr val="tx1"/>
                </a:solidFill>
              </a:rPr>
              <a:t>. </a:t>
            </a:r>
            <a:endParaRPr lang="en-GB" altLang="en-US" baseline="0" dirty="0">
              <a:solidFill>
                <a:schemeClr val="tx1"/>
              </a:solidFill>
            </a:endParaRPr>
          </a:p>
        </p:txBody>
      </p:sp>
      <p:sp>
        <p:nvSpPr>
          <p:cNvPr id="4" name="Slide Number Placeholder 3"/>
          <p:cNvSpPr>
            <a:spLocks noGrp="1"/>
          </p:cNvSpPr>
          <p:nvPr>
            <p:ph type="sldNum" sz="quarter" idx="5"/>
          </p:nvPr>
        </p:nvSpPr>
        <p:spPr/>
        <p:txBody>
          <a:bodyPr/>
          <a:lstStyle/>
          <a:p>
            <a:fld id="{D917A36A-F611-42E2-B1FA-E10B706D8611}" type="slidenum">
              <a:rPr lang="en-GB" smtClean="0"/>
              <a:t>40</a:t>
            </a:fld>
            <a:endParaRPr lang="en-GB"/>
          </a:p>
        </p:txBody>
      </p:sp>
    </p:spTree>
    <p:extLst>
      <p:ext uri="{BB962C8B-B14F-4D97-AF65-F5344CB8AC3E}">
        <p14:creationId xmlns:p14="http://schemas.microsoft.com/office/powerpoint/2010/main" val="2815648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More info: https://</a:t>
            </a:r>
            <a:r>
              <a:rPr lang="en-US" dirty="0" err="1"/>
              <a:t>www.ox.ac.uk</a:t>
            </a:r>
            <a:r>
              <a:rPr lang="en-US" dirty="0"/>
              <a:t>/admissions/graduate/courses/choosing-a-course</a:t>
            </a:r>
          </a:p>
          <a:p>
            <a:endParaRPr lang="en-US" dirty="0"/>
          </a:p>
        </p:txBody>
      </p:sp>
      <p:sp>
        <p:nvSpPr>
          <p:cNvPr id="4" name="Slide Number Placeholder 3"/>
          <p:cNvSpPr>
            <a:spLocks noGrp="1"/>
          </p:cNvSpPr>
          <p:nvPr>
            <p:ph type="sldNum" sz="quarter" idx="5"/>
          </p:nvPr>
        </p:nvSpPr>
        <p:spPr/>
        <p:txBody>
          <a:bodyPr/>
          <a:lstStyle/>
          <a:p>
            <a:fld id="{DADBF569-F7A3-4D37-AF70-AB39506BFD79}" type="slidenum">
              <a:rPr lang="en-GB" smtClean="0"/>
              <a:t>4</a:t>
            </a:fld>
            <a:endParaRPr lang="en-GB"/>
          </a:p>
        </p:txBody>
      </p:sp>
    </p:spTree>
    <p:extLst>
      <p:ext uri="{BB962C8B-B14F-4D97-AF65-F5344CB8AC3E}">
        <p14:creationId xmlns:p14="http://schemas.microsoft.com/office/powerpoint/2010/main" val="172072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0A4DD-6297-456D-8125-B0E2B6B1EA98}" type="slidenum">
              <a:rPr lang="en-GB" smtClean="0"/>
              <a:t>5</a:t>
            </a:fld>
            <a:endParaRPr lang="en-GB"/>
          </a:p>
        </p:txBody>
      </p:sp>
    </p:spTree>
    <p:extLst>
      <p:ext uri="{BB962C8B-B14F-4D97-AF65-F5344CB8AC3E}">
        <p14:creationId xmlns:p14="http://schemas.microsoft.com/office/powerpoint/2010/main" val="2835635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CC0A4DD-6297-456D-8125-B0E2B6B1EA98}" type="slidenum">
              <a:rPr lang="en-GB" smtClean="0"/>
              <a:t>6</a:t>
            </a:fld>
            <a:endParaRPr lang="en-GB"/>
          </a:p>
        </p:txBody>
      </p:sp>
    </p:spTree>
    <p:extLst>
      <p:ext uri="{BB962C8B-B14F-4D97-AF65-F5344CB8AC3E}">
        <p14:creationId xmlns:p14="http://schemas.microsoft.com/office/powerpoint/2010/main" val="1442247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932" lvl="1" indent="0">
              <a:buFont typeface="Arial" panose="020B0604020202020204" pitchFamily="34" charset="0"/>
              <a:buNone/>
              <a:defRPr/>
            </a:pPr>
            <a:r>
              <a:rPr lang="en-GB" sz="1100" dirty="0">
                <a:solidFill>
                  <a:schemeClr val="tx1"/>
                </a:solidFill>
              </a:rPr>
              <a:t>More likely to be the case for PhD than for a Master’s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olidFill>
                  <a:schemeClr val="tx1"/>
                </a:solidFill>
              </a:rPr>
              <a:t>Identify any authors of research you might be interested in working with and check what universities they are working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When applying for a PhD,</a:t>
            </a:r>
            <a:r>
              <a:rPr lang="en-GB" baseline="0" dirty="0">
                <a:solidFill>
                  <a:schemeClr val="tx1"/>
                </a:solidFill>
              </a:rPr>
              <a:t> you’ll need to make sure that there is appropriate supervision available for your work wherever you apply, though you don’t always need to secure a supervisor before your formal application</a:t>
            </a:r>
            <a:r>
              <a:rPr lang="en-GB" dirty="0">
                <a:solidFill>
                  <a:schemeClr val="tx1"/>
                </a:solidFill>
              </a:rPr>
              <a:t>. For Oxford,</a:t>
            </a:r>
            <a:r>
              <a:rPr lang="en-GB" baseline="0" dirty="0">
                <a:solidFill>
                  <a:schemeClr val="tx1"/>
                </a:solidFill>
              </a:rPr>
              <a:t> course pages will tell you if you need to contact a supervisor on the how to apply section. </a:t>
            </a:r>
            <a:endParaRPr lang="en-GB" dirty="0">
              <a:solidFill>
                <a:schemeClr val="tx1"/>
              </a:solidFill>
            </a:endParaRPr>
          </a:p>
          <a:p>
            <a:endParaRPr lang="en-GB" dirty="0">
              <a:solidFill>
                <a:schemeClr val="tx1"/>
              </a:solidFill>
            </a:endParaRPr>
          </a:p>
          <a:p>
            <a:pPr marL="0" marR="0" lvl="0" indent="0" algn="l" defTabSz="915863" rtl="0" eaLnBrk="1" fontAlgn="auto" latinLnBrk="0" hangingPunct="1">
              <a:lnSpc>
                <a:spcPct val="100000"/>
              </a:lnSpc>
              <a:spcBef>
                <a:spcPts val="0"/>
              </a:spcBef>
              <a:spcAft>
                <a:spcPts val="0"/>
              </a:spcAft>
              <a:buClrTx/>
              <a:buSzTx/>
              <a:buFontTx/>
              <a:buNone/>
              <a:tabLst/>
              <a:defRPr/>
            </a:pPr>
            <a:r>
              <a:rPr lang="en-GB" dirty="0">
                <a:solidFill>
                  <a:schemeClr val="tx1"/>
                </a:solidFill>
              </a:rPr>
              <a:t>Academic departments need to find appropriate supervision for you before considering an offer, even if you’re otherwise very qualified, so this is one of the most important factors in a competitive application. </a:t>
            </a:r>
          </a:p>
          <a:p>
            <a:pPr defTabSz="915863">
              <a:defRPr/>
            </a:pPr>
            <a:endParaRPr lang="en-GB" dirty="0">
              <a:solidFill>
                <a:schemeClr val="tx1"/>
              </a:solidFill>
            </a:endParaRPr>
          </a:p>
          <a:p>
            <a:pPr defTabSz="915863">
              <a:defRPr/>
            </a:pPr>
            <a:r>
              <a:rPr lang="en-GB" dirty="0">
                <a:solidFill>
                  <a:schemeClr val="tx1"/>
                </a:solidFill>
              </a:rPr>
              <a:t>Finding and usually contacting potential supervisors is important as staff in your research group or area will be asked whether they are happy to supervise you if you are accepted. However,</a:t>
            </a:r>
            <a:r>
              <a:rPr lang="en-GB" baseline="0" dirty="0">
                <a:solidFill>
                  <a:schemeClr val="tx1"/>
                </a:solidFill>
              </a:rPr>
              <a:t> you need to make a formal application and it is not enough to find a willing supervisor. </a:t>
            </a:r>
            <a:r>
              <a:rPr lang="en-GB" b="1" baseline="0" dirty="0">
                <a:solidFill>
                  <a:schemeClr val="tx1"/>
                </a:solidFill>
              </a:rPr>
              <a:t>Start early to make sure there is time to follow up with your full application. </a:t>
            </a:r>
          </a:p>
          <a:p>
            <a:endParaRPr lang="en-GB" dirty="0">
              <a:solidFill>
                <a:schemeClr val="tx1"/>
              </a:solidFill>
            </a:endParaRPr>
          </a:p>
          <a:p>
            <a:r>
              <a:rPr lang="en-GB" dirty="0">
                <a:solidFill>
                  <a:schemeClr val="tx1"/>
                </a:solidFill>
              </a:rPr>
              <a:t>Next slide</a:t>
            </a:r>
          </a:p>
          <a:p>
            <a:endParaRPr lang="en-GB" dirty="0"/>
          </a:p>
        </p:txBody>
      </p:sp>
      <p:sp>
        <p:nvSpPr>
          <p:cNvPr id="4" name="Slide Number Placeholder 3"/>
          <p:cNvSpPr>
            <a:spLocks noGrp="1"/>
          </p:cNvSpPr>
          <p:nvPr>
            <p:ph type="sldNum" sz="quarter" idx="5"/>
          </p:nvPr>
        </p:nvSpPr>
        <p:spPr/>
        <p:txBody>
          <a:bodyPr/>
          <a:lstStyle/>
          <a:p>
            <a:fld id="{EE21DC7A-40DD-4416-AD34-0280D49F90DB}" type="slidenum">
              <a:rPr lang="en-GB" smtClean="0"/>
              <a:t>7</a:t>
            </a:fld>
            <a:endParaRPr lang="en-GB"/>
          </a:p>
        </p:txBody>
      </p:sp>
    </p:spTree>
    <p:extLst>
      <p:ext uri="{BB962C8B-B14F-4D97-AF65-F5344CB8AC3E}">
        <p14:creationId xmlns:p14="http://schemas.microsoft.com/office/powerpoint/2010/main" val="2759977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AEE69A-48CE-C141-95CB-E1E6455C8286}" type="slidenum">
              <a:rPr lang="en-US" smtClean="0"/>
              <a:pPr/>
              <a:t>8</a:t>
            </a:fld>
            <a:endParaRPr lang="en-US"/>
          </a:p>
        </p:txBody>
      </p:sp>
    </p:spTree>
    <p:extLst>
      <p:ext uri="{BB962C8B-B14F-4D97-AF65-F5344CB8AC3E}">
        <p14:creationId xmlns:p14="http://schemas.microsoft.com/office/powerpoint/2010/main" val="3705635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CAEE69A-48CE-C141-95CB-E1E6455C8286}" type="slidenum">
              <a:rPr lang="en-US" smtClean="0"/>
              <a:pPr/>
              <a:t>9</a:t>
            </a:fld>
            <a:endParaRPr lang="en-US"/>
          </a:p>
        </p:txBody>
      </p:sp>
    </p:spTree>
    <p:extLst>
      <p:ext uri="{BB962C8B-B14F-4D97-AF65-F5344CB8AC3E}">
        <p14:creationId xmlns:p14="http://schemas.microsoft.com/office/powerpoint/2010/main" val="1300756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C046FE6-3716-CA9E-0E27-69068FA007FE}"/>
              </a:ext>
            </a:extLst>
          </p:cNvPr>
          <p:cNvSpPr>
            <a:spLocks noGrp="1"/>
          </p:cNvSpPr>
          <p:nvPr>
            <p:ph type="pic" sz="quarter" idx="11"/>
          </p:nvPr>
        </p:nvSpPr>
        <p:spPr>
          <a:xfrm>
            <a:off x="0" y="0"/>
            <a:ext cx="24384000" cy="13716000"/>
          </a:xfrm>
          <a:solidFill>
            <a:schemeClr val="accent3">
              <a:lumMod val="20000"/>
              <a:lumOff val="80000"/>
            </a:schemeClr>
          </a:solidFill>
        </p:spPr>
        <p:txBody>
          <a:bodyPr anchor="ctr" anchorCtr="0"/>
          <a:lstStyle>
            <a:lvl1pPr algn="ctr">
              <a:defRPr/>
            </a:lvl1pPr>
          </a:lstStyle>
          <a:p>
            <a:endParaRPr lang="en-GB"/>
          </a:p>
        </p:txBody>
      </p:sp>
      <p:sp>
        <p:nvSpPr>
          <p:cNvPr id="2" name="Title 1"/>
          <p:cNvSpPr>
            <a:spLocks noGrp="1"/>
          </p:cNvSpPr>
          <p:nvPr>
            <p:ph type="ctrTitle" hasCustomPrompt="1"/>
          </p:nvPr>
        </p:nvSpPr>
        <p:spPr>
          <a:xfrm>
            <a:off x="2032000" y="5890828"/>
            <a:ext cx="7794523" cy="3311524"/>
          </a:xfrm>
        </p:spPr>
        <p:txBody>
          <a:bodyPr anchor="b"/>
          <a:lstStyle>
            <a:lvl1pPr algn="l">
              <a:lnSpc>
                <a:spcPts val="7300"/>
              </a:lnSpc>
              <a:defRPr sz="6800">
                <a:solidFill>
                  <a:schemeClr val="bg1"/>
                </a:solidFill>
              </a:defRPr>
            </a:lvl1pPr>
          </a:lstStyle>
          <a:p>
            <a:r>
              <a:rPr lang="en-GB" dirty="0"/>
              <a:t>Title</a:t>
            </a:r>
            <a:endParaRPr lang="en-US" dirty="0"/>
          </a:p>
        </p:txBody>
      </p:sp>
      <p:sp>
        <p:nvSpPr>
          <p:cNvPr id="3" name="Subtitle 2"/>
          <p:cNvSpPr>
            <a:spLocks noGrp="1"/>
          </p:cNvSpPr>
          <p:nvPr>
            <p:ph type="subTitle" idx="1" hasCustomPrompt="1"/>
          </p:nvPr>
        </p:nvSpPr>
        <p:spPr>
          <a:xfrm>
            <a:off x="2032000" y="9483022"/>
            <a:ext cx="8591549" cy="682058"/>
          </a:xfrm>
        </p:spPr>
        <p:txBody>
          <a:bodyPr/>
          <a:lstStyle>
            <a:lvl1pPr marL="0" indent="0" algn="l">
              <a:lnSpc>
                <a:spcPts val="3600"/>
              </a:lnSpc>
              <a:spcBef>
                <a:spcPts val="0"/>
              </a:spcBef>
              <a:buNone/>
              <a:defRPr sz="3400" cap="all" spc="13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dirty="0"/>
              <a:t>Speaker name | Date</a:t>
            </a:r>
            <a:endParaRPr lang="en-US" dirty="0"/>
          </a:p>
        </p:txBody>
      </p:sp>
      <p:sp>
        <p:nvSpPr>
          <p:cNvPr id="10" name="Text Placeholder 9">
            <a:extLst>
              <a:ext uri="{FF2B5EF4-FFF2-40B4-BE49-F238E27FC236}">
                <a16:creationId xmlns:a16="http://schemas.microsoft.com/office/drawing/2014/main" id="{19952C92-E75C-B3D3-AF16-BAFE402C4238}"/>
              </a:ext>
            </a:extLst>
          </p:cNvPr>
          <p:cNvSpPr>
            <a:spLocks noGrp="1"/>
          </p:cNvSpPr>
          <p:nvPr>
            <p:ph type="body" sz="quarter" idx="12" hasCustomPrompt="1"/>
          </p:nvPr>
        </p:nvSpPr>
        <p:spPr>
          <a:xfrm>
            <a:off x="17030700" y="12877800"/>
            <a:ext cx="6550025" cy="295275"/>
          </a:xfrm>
        </p:spPr>
        <p:txBody>
          <a:bodyPr/>
          <a:lstStyle>
            <a:lvl1pPr algn="r">
              <a:lnSpc>
                <a:spcPct val="100000"/>
              </a:lnSpc>
              <a:spcBef>
                <a:spcPts val="0"/>
              </a:spcBef>
              <a:defRPr sz="2100" spc="40" baseline="0">
                <a:solidFill>
                  <a:schemeClr val="bg1"/>
                </a:solidFill>
              </a:defRPr>
            </a:lvl1pPr>
            <a:lvl2pPr marL="0" indent="0">
              <a:buNone/>
              <a:defRPr/>
            </a:lvl2pPr>
          </a:lstStyle>
          <a:p>
            <a:pPr lvl="0"/>
            <a:r>
              <a:rPr lang="en-US" dirty="0"/>
              <a:t>Image credit</a:t>
            </a:r>
          </a:p>
        </p:txBody>
      </p:sp>
      <p:sp>
        <p:nvSpPr>
          <p:cNvPr id="11" name="Rectangle 10">
            <a:extLst>
              <a:ext uri="{FF2B5EF4-FFF2-40B4-BE49-F238E27FC236}">
                <a16:creationId xmlns:a16="http://schemas.microsoft.com/office/drawing/2014/main" id="{94D16D39-27F4-9D94-E4C4-E5E8B95039BA}"/>
              </a:ext>
            </a:extLst>
          </p:cNvPr>
          <p:cNvSpPr/>
          <p:nvPr userDrawn="1"/>
        </p:nvSpPr>
        <p:spPr>
          <a:xfrm>
            <a:off x="-6248962" y="0"/>
            <a:ext cx="5654007" cy="5219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spcAft>
                <a:spcPts val="1200"/>
              </a:spcAft>
            </a:pPr>
            <a:r>
              <a:rPr lang="en-GB" sz="3200" dirty="0">
                <a:latin typeface="+mj-lt"/>
              </a:rPr>
              <a:t>To change the image –</a:t>
            </a:r>
          </a:p>
          <a:p>
            <a:pPr marL="533400" indent="-533400">
              <a:spcAft>
                <a:spcPts val="1200"/>
              </a:spcAft>
              <a:buFont typeface="+mj-lt"/>
              <a:buAutoNum type="arabicPeriod"/>
            </a:pPr>
            <a:r>
              <a:rPr lang="en-GB" sz="2400" dirty="0"/>
              <a:t>Delete the current image</a:t>
            </a:r>
          </a:p>
          <a:p>
            <a:pPr marL="533400" indent="-533400">
              <a:spcAft>
                <a:spcPts val="1200"/>
              </a:spcAft>
              <a:buFont typeface="+mj-lt"/>
              <a:buAutoNum type="arabicPeriod"/>
            </a:pPr>
            <a:r>
              <a:rPr lang="en-GB" sz="2400" dirty="0"/>
              <a:t>Click on the icon in the centre </a:t>
            </a:r>
            <a:br>
              <a:rPr lang="en-GB" sz="2400" dirty="0"/>
            </a:br>
            <a:r>
              <a:rPr lang="en-GB" sz="2400" dirty="0"/>
              <a:t>of the image placeholder</a:t>
            </a:r>
          </a:p>
          <a:p>
            <a:pPr marL="533400" indent="-533400">
              <a:spcAft>
                <a:spcPts val="1200"/>
              </a:spcAft>
              <a:buFont typeface="+mj-lt"/>
              <a:buAutoNum type="arabicPeriod"/>
            </a:pPr>
            <a:r>
              <a:rPr lang="en-GB" sz="2400" dirty="0"/>
              <a:t>Select a new image (from wherever you have it stored on your computer)</a:t>
            </a:r>
          </a:p>
          <a:p>
            <a:pPr marL="533400" indent="-533400">
              <a:spcAft>
                <a:spcPts val="1200"/>
              </a:spcAft>
              <a:buFont typeface="+mj-lt"/>
              <a:buAutoNum type="arabicPeriod"/>
            </a:pPr>
            <a:r>
              <a:rPr lang="en-GB" sz="2400" dirty="0"/>
              <a:t>Once inserted, right-click on the new image and select </a:t>
            </a:r>
            <a:br>
              <a:rPr lang="en-GB" sz="2400" dirty="0"/>
            </a:br>
            <a:r>
              <a:rPr lang="en-GB" sz="2400" dirty="0"/>
              <a:t>“Send to Back”</a:t>
            </a:r>
          </a:p>
        </p:txBody>
      </p:sp>
    </p:spTree>
    <p:extLst>
      <p:ext uri="{BB962C8B-B14F-4D97-AF65-F5344CB8AC3E}">
        <p14:creationId xmlns:p14="http://schemas.microsoft.com/office/powerpoint/2010/main" val="318152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20" userDrawn="1">
          <p15:clr>
            <a:srgbClr val="FBAE40"/>
          </p15:clr>
        </p15:guide>
        <p15:guide id="2" pos="76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3" name="bg object 16">
            <a:extLst>
              <a:ext uri="{FF2B5EF4-FFF2-40B4-BE49-F238E27FC236}">
                <a16:creationId xmlns:a16="http://schemas.microsoft.com/office/drawing/2014/main" id="{62E6FA56-37E7-1DBE-E80B-8981988B684F}"/>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1F4F4"/>
          </a:solidFill>
        </p:spPr>
        <p:txBody>
          <a:bodyPr wrap="square" lIns="0" tIns="0" rIns="0" bIns="0" rtlCol="0"/>
          <a:lstStyle/>
          <a:p>
            <a:endParaRPr/>
          </a:p>
        </p:txBody>
      </p:sp>
      <p:sp>
        <p:nvSpPr>
          <p:cNvPr id="2" name="Title 1"/>
          <p:cNvSpPr>
            <a:spLocks noGrp="1"/>
          </p:cNvSpPr>
          <p:nvPr>
            <p:ph type="title" hasCustomPrompt="1"/>
          </p:nvPr>
        </p:nvSpPr>
        <p:spPr/>
        <p:txBody>
          <a:bodyPr/>
          <a:lstStyle/>
          <a:p>
            <a:r>
              <a:rPr lang="en-US" dirty="0"/>
              <a:t>Title</a:t>
            </a:r>
          </a:p>
        </p:txBody>
      </p:sp>
      <p:sp>
        <p:nvSpPr>
          <p:cNvPr id="6" name="Slide Number Placeholder 5">
            <a:extLst>
              <a:ext uri="{FF2B5EF4-FFF2-40B4-BE49-F238E27FC236}">
                <a16:creationId xmlns:a16="http://schemas.microsoft.com/office/drawing/2014/main" id="{EAD5469C-044F-BADE-B901-02D3E079790D}"/>
              </a:ext>
            </a:extLst>
          </p:cNvPr>
          <p:cNvSpPr>
            <a:spLocks noGrp="1"/>
          </p:cNvSpPr>
          <p:nvPr>
            <p:ph type="sldNum" sz="quarter" idx="10"/>
          </p:nvPr>
        </p:nvSpPr>
        <p:spPr/>
        <p:txBody>
          <a:bodyPr/>
          <a:lstStyle/>
          <a:p>
            <a:fld id="{BC4F9636-13E4-43A0-8806-7B38CCEAC825}" type="slidenum">
              <a:rPr lang="en-GB" smtClean="0"/>
              <a:t>‹#›</a:t>
            </a:fld>
            <a:endParaRPr lang="en-GB"/>
          </a:p>
        </p:txBody>
      </p:sp>
    </p:spTree>
    <p:extLst>
      <p:ext uri="{BB962C8B-B14F-4D97-AF65-F5344CB8AC3E}">
        <p14:creationId xmlns:p14="http://schemas.microsoft.com/office/powerpoint/2010/main" val="416481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A6A4DE-1614-DDC7-9354-BEA7B2252965}"/>
              </a:ext>
            </a:extLst>
          </p:cNvPr>
          <p:cNvSpPr>
            <a:spLocks noGrp="1"/>
          </p:cNvSpPr>
          <p:nvPr>
            <p:ph type="sldNum" sz="quarter" idx="10"/>
          </p:nvPr>
        </p:nvSpPr>
        <p:spPr/>
        <p:txBody>
          <a:bodyPr/>
          <a:lstStyle/>
          <a:p>
            <a:fld id="{BC4F9636-13E4-43A0-8806-7B38CCEAC825}" type="slidenum">
              <a:rPr lang="en-GB" smtClean="0"/>
              <a:t>‹#›</a:t>
            </a:fld>
            <a:endParaRPr lang="en-GB"/>
          </a:p>
        </p:txBody>
      </p:sp>
    </p:spTree>
    <p:extLst>
      <p:ext uri="{BB962C8B-B14F-4D97-AF65-F5344CB8AC3E}">
        <p14:creationId xmlns:p14="http://schemas.microsoft.com/office/powerpoint/2010/main" val="2853619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act 1">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B8FBB10-D683-B306-CDEB-747B9FD7098B}"/>
              </a:ext>
            </a:extLst>
          </p:cNvPr>
          <p:cNvSpPr/>
          <p:nvPr userDrawn="1"/>
        </p:nvSpPr>
        <p:spPr>
          <a:xfrm>
            <a:off x="856" y="0"/>
            <a:ext cx="24382289" cy="11429487"/>
          </a:xfrm>
          <a:custGeom>
            <a:avLst/>
            <a:gdLst/>
            <a:ahLst/>
            <a:cxnLst/>
            <a:rect l="l" t="t" r="r" b="b"/>
            <a:pathLst>
              <a:path w="20104100" h="9424035">
                <a:moveTo>
                  <a:pt x="20104099" y="0"/>
                </a:moveTo>
                <a:lnTo>
                  <a:pt x="0" y="0"/>
                </a:lnTo>
                <a:lnTo>
                  <a:pt x="0" y="9423482"/>
                </a:lnTo>
                <a:lnTo>
                  <a:pt x="20104099" y="9423482"/>
                </a:lnTo>
                <a:lnTo>
                  <a:pt x="20104099" y="0"/>
                </a:lnTo>
                <a:close/>
              </a:path>
            </a:pathLst>
          </a:custGeom>
          <a:solidFill>
            <a:srgbClr val="002046"/>
          </a:solidFill>
        </p:spPr>
        <p:txBody>
          <a:bodyPr wrap="square" lIns="0" tIns="0" rIns="0" bIns="0" rtlCol="0"/>
          <a:lstStyle/>
          <a:p>
            <a:endParaRPr/>
          </a:p>
        </p:txBody>
      </p:sp>
      <p:sp>
        <p:nvSpPr>
          <p:cNvPr id="7" name="Freeform: Shape 6">
            <a:extLst>
              <a:ext uri="{FF2B5EF4-FFF2-40B4-BE49-F238E27FC236}">
                <a16:creationId xmlns:a16="http://schemas.microsoft.com/office/drawing/2014/main" id="{F408A580-082A-27DA-12E6-DE37996440BD}"/>
              </a:ext>
            </a:extLst>
          </p:cNvPr>
          <p:cNvSpPr/>
          <p:nvPr userDrawn="1"/>
        </p:nvSpPr>
        <p:spPr>
          <a:xfrm>
            <a:off x="7086600" y="2137"/>
            <a:ext cx="17297399" cy="11451929"/>
          </a:xfrm>
          <a:custGeom>
            <a:avLst/>
            <a:gdLst>
              <a:gd name="connsiteX0" fmla="*/ 14720601 w 17297399"/>
              <a:gd name="connsiteY0" fmla="*/ 11010155 h 11451929"/>
              <a:gd name="connsiteX1" fmla="*/ 14720727 w 17297399"/>
              <a:gd name="connsiteY1" fmla="*/ 11010282 h 11451929"/>
              <a:gd name="connsiteX2" fmla="*/ 14720601 w 17297399"/>
              <a:gd name="connsiteY2" fmla="*/ 11010256 h 11451929"/>
              <a:gd name="connsiteX3" fmla="*/ 6030463 w 17297399"/>
              <a:gd name="connsiteY3" fmla="*/ 618027 h 11451929"/>
              <a:gd name="connsiteX4" fmla="*/ 1948181 w 17297399"/>
              <a:gd name="connsiteY4" fmla="*/ 5725393 h 11451929"/>
              <a:gd name="connsiteX5" fmla="*/ 6030463 w 17297399"/>
              <a:gd name="connsiteY5" fmla="*/ 10844839 h 11451929"/>
              <a:gd name="connsiteX6" fmla="*/ 10119611 w 17297399"/>
              <a:gd name="connsiteY6" fmla="*/ 5725393 h 11451929"/>
              <a:gd name="connsiteX7" fmla="*/ 6030463 w 17297399"/>
              <a:gd name="connsiteY7" fmla="*/ 618027 h 11451929"/>
              <a:gd name="connsiteX8" fmla="*/ 10570159 w 17297399"/>
              <a:gd name="connsiteY8" fmla="*/ 7248 h 11451929"/>
              <a:gd name="connsiteX9" fmla="*/ 15809267 w 17297399"/>
              <a:gd name="connsiteY9" fmla="*/ 7248 h 11451929"/>
              <a:gd name="connsiteX10" fmla="*/ 15809267 w 17297399"/>
              <a:gd name="connsiteY10" fmla="*/ 452329 h 11451929"/>
              <a:gd name="connsiteX11" fmla="*/ 14687155 w 17297399"/>
              <a:gd name="connsiteY11" fmla="*/ 645367 h 11451929"/>
              <a:gd name="connsiteX12" fmla="*/ 14559355 w 17297399"/>
              <a:gd name="connsiteY12" fmla="*/ 1058402 h 11451929"/>
              <a:gd name="connsiteX13" fmla="*/ 17191055 w 17297399"/>
              <a:gd name="connsiteY13" fmla="*/ 4653765 h 11451929"/>
              <a:gd name="connsiteX14" fmla="*/ 17258071 w 17297399"/>
              <a:gd name="connsiteY14" fmla="*/ 4653765 h 11451929"/>
              <a:gd name="connsiteX15" fmla="*/ 17297399 w 17297399"/>
              <a:gd name="connsiteY15" fmla="*/ 4602936 h 11451929"/>
              <a:gd name="connsiteX16" fmla="*/ 17297399 w 17297399"/>
              <a:gd name="connsiteY16" fmla="*/ 7562483 h 11451929"/>
              <a:gd name="connsiteX17" fmla="*/ 16529791 w 17297399"/>
              <a:gd name="connsiteY17" fmla="*/ 6525266 h 11451929"/>
              <a:gd name="connsiteX18" fmla="*/ 16465063 w 17297399"/>
              <a:gd name="connsiteY18" fmla="*/ 6525266 h 11451929"/>
              <a:gd name="connsiteX19" fmla="*/ 13533379 w 17297399"/>
              <a:gd name="connsiteY19" fmla="*/ 10403827 h 11451929"/>
              <a:gd name="connsiteX20" fmla="*/ 13664743 w 17297399"/>
              <a:gd name="connsiteY20" fmla="*/ 10788504 h 11451929"/>
              <a:gd name="connsiteX21" fmla="*/ 14720601 w 17297399"/>
              <a:gd name="connsiteY21" fmla="*/ 11010256 h 11451929"/>
              <a:gd name="connsiteX22" fmla="*/ 14720601 w 17297399"/>
              <a:gd name="connsiteY22" fmla="*/ 11429488 h 11451929"/>
              <a:gd name="connsiteX23" fmla="*/ 10469063 w 17297399"/>
              <a:gd name="connsiteY23" fmla="*/ 11429488 h 11451929"/>
              <a:gd name="connsiteX24" fmla="*/ 10469063 w 17297399"/>
              <a:gd name="connsiteY24" fmla="*/ 11010155 h 11451929"/>
              <a:gd name="connsiteX25" fmla="*/ 11522631 w 17297399"/>
              <a:gd name="connsiteY25" fmla="*/ 10788377 h 11451929"/>
              <a:gd name="connsiteX26" fmla="*/ 12448019 w 17297399"/>
              <a:gd name="connsiteY26" fmla="*/ 10274500 h 11451929"/>
              <a:gd name="connsiteX27" fmla="*/ 16007901 w 17297399"/>
              <a:gd name="connsiteY27" fmla="*/ 5886639 h 11451929"/>
              <a:gd name="connsiteX28" fmla="*/ 12448019 w 17297399"/>
              <a:gd name="connsiteY28" fmla="*/ 1251821 h 11451929"/>
              <a:gd name="connsiteX29" fmla="*/ 11556075 w 17297399"/>
              <a:gd name="connsiteY29" fmla="*/ 676650 h 11451929"/>
              <a:gd name="connsiteX30" fmla="*/ 10570159 w 17297399"/>
              <a:gd name="connsiteY30" fmla="*/ 452329 h 11451929"/>
              <a:gd name="connsiteX31" fmla="*/ 6030463 w 17297399"/>
              <a:gd name="connsiteY31" fmla="*/ 0 h 11451929"/>
              <a:gd name="connsiteX32" fmla="*/ 12060927 w 17297399"/>
              <a:gd name="connsiteY32" fmla="*/ 5663717 h 11451929"/>
              <a:gd name="connsiteX33" fmla="*/ 6030463 w 17297399"/>
              <a:gd name="connsiteY33" fmla="*/ 11451929 h 11451929"/>
              <a:gd name="connsiteX34" fmla="*/ 0 w 17297399"/>
              <a:gd name="connsiteY34" fmla="*/ 5787196 h 11451929"/>
              <a:gd name="connsiteX35" fmla="*/ 6030463 w 17297399"/>
              <a:gd name="connsiteY35" fmla="*/ 0 h 114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297399" h="11451929">
                <a:moveTo>
                  <a:pt x="14720601" y="11010155"/>
                </a:moveTo>
                <a:lnTo>
                  <a:pt x="14720727" y="11010282"/>
                </a:lnTo>
                <a:lnTo>
                  <a:pt x="14720601" y="11010256"/>
                </a:lnTo>
                <a:close/>
                <a:moveTo>
                  <a:pt x="6030463" y="618027"/>
                </a:moveTo>
                <a:cubicBezTo>
                  <a:pt x="3223910" y="618027"/>
                  <a:pt x="1948181" y="3109971"/>
                  <a:pt x="1948181" y="5725393"/>
                </a:cubicBezTo>
                <a:cubicBezTo>
                  <a:pt x="1948181" y="8774196"/>
                  <a:pt x="3447849" y="10844839"/>
                  <a:pt x="6030463" y="10844839"/>
                </a:cubicBezTo>
                <a:cubicBezTo>
                  <a:pt x="8841339" y="10844839"/>
                  <a:pt x="10119611" y="8347046"/>
                  <a:pt x="10119611" y="5725393"/>
                </a:cubicBezTo>
                <a:cubicBezTo>
                  <a:pt x="10119611" y="2677479"/>
                  <a:pt x="8618671" y="618027"/>
                  <a:pt x="6030463" y="618027"/>
                </a:cubicBezTo>
                <a:close/>
                <a:moveTo>
                  <a:pt x="10570159" y="7248"/>
                </a:moveTo>
                <a:lnTo>
                  <a:pt x="15809267" y="7248"/>
                </a:lnTo>
                <a:lnTo>
                  <a:pt x="15809267" y="452329"/>
                </a:lnTo>
                <a:lnTo>
                  <a:pt x="14687155" y="645367"/>
                </a:lnTo>
                <a:cubicBezTo>
                  <a:pt x="14326513" y="708060"/>
                  <a:pt x="14359959" y="802544"/>
                  <a:pt x="14559355" y="1058402"/>
                </a:cubicBezTo>
                <a:lnTo>
                  <a:pt x="17191055" y="4653765"/>
                </a:lnTo>
                <a:lnTo>
                  <a:pt x="17258071" y="4653765"/>
                </a:lnTo>
                <a:lnTo>
                  <a:pt x="17297399" y="4602936"/>
                </a:lnTo>
                <a:lnTo>
                  <a:pt x="17297399" y="7562483"/>
                </a:lnTo>
                <a:lnTo>
                  <a:pt x="16529791" y="6525266"/>
                </a:lnTo>
                <a:lnTo>
                  <a:pt x="16465063" y="6525266"/>
                </a:lnTo>
                <a:lnTo>
                  <a:pt x="13533379" y="10403827"/>
                </a:lnTo>
                <a:cubicBezTo>
                  <a:pt x="13334363" y="10659050"/>
                  <a:pt x="13302827" y="10723523"/>
                  <a:pt x="13664743" y="10788504"/>
                </a:cubicBezTo>
                <a:lnTo>
                  <a:pt x="14720601" y="11010256"/>
                </a:lnTo>
                <a:lnTo>
                  <a:pt x="14720601" y="11429488"/>
                </a:lnTo>
                <a:lnTo>
                  <a:pt x="10469063" y="11429488"/>
                </a:lnTo>
                <a:lnTo>
                  <a:pt x="10469063" y="11010155"/>
                </a:lnTo>
                <a:lnTo>
                  <a:pt x="11522631" y="10788377"/>
                </a:lnTo>
                <a:cubicBezTo>
                  <a:pt x="11917991" y="10690714"/>
                  <a:pt x="12215559" y="10566345"/>
                  <a:pt x="12448019" y="10274500"/>
                </a:cubicBezTo>
                <a:lnTo>
                  <a:pt x="16007901" y="5886639"/>
                </a:lnTo>
                <a:lnTo>
                  <a:pt x="12448019" y="1251821"/>
                </a:lnTo>
                <a:cubicBezTo>
                  <a:pt x="12215559" y="932126"/>
                  <a:pt x="11917991" y="771388"/>
                  <a:pt x="11556075" y="676650"/>
                </a:cubicBezTo>
                <a:lnTo>
                  <a:pt x="10570159" y="452329"/>
                </a:lnTo>
                <a:close/>
                <a:moveTo>
                  <a:pt x="6030463" y="0"/>
                </a:moveTo>
                <a:cubicBezTo>
                  <a:pt x="9377852" y="0"/>
                  <a:pt x="12060927" y="2460534"/>
                  <a:pt x="12060927" y="5663717"/>
                </a:cubicBezTo>
                <a:cubicBezTo>
                  <a:pt x="12060927" y="9020644"/>
                  <a:pt x="9381666" y="11451929"/>
                  <a:pt x="6030463" y="11451929"/>
                </a:cubicBezTo>
                <a:cubicBezTo>
                  <a:pt x="2679258" y="11451929"/>
                  <a:pt x="0" y="8989488"/>
                  <a:pt x="0" y="5787196"/>
                </a:cubicBezTo>
                <a:cubicBezTo>
                  <a:pt x="0" y="2584902"/>
                  <a:pt x="2683073" y="0"/>
                  <a:pt x="6030463" y="0"/>
                </a:cubicBezTo>
                <a:close/>
              </a:path>
            </a:pathLst>
          </a:custGeom>
          <a:solidFill>
            <a:srgbClr val="193759"/>
          </a:solidFill>
          <a:ln w="0" cap="flat">
            <a:noFill/>
            <a:prstDash val="solid"/>
            <a:miter/>
          </a:ln>
        </p:spPr>
        <p:txBody>
          <a:bodyPr rtlCol="0" anchor="ctr"/>
          <a:lstStyle/>
          <a:p>
            <a:endParaRPr lang="en-GB"/>
          </a:p>
        </p:txBody>
      </p:sp>
      <p:sp>
        <p:nvSpPr>
          <p:cNvPr id="5" name="Slide Number Placeholder 4">
            <a:extLst>
              <a:ext uri="{FF2B5EF4-FFF2-40B4-BE49-F238E27FC236}">
                <a16:creationId xmlns:a16="http://schemas.microsoft.com/office/drawing/2014/main" id="{8BA6A4DE-1614-DDC7-9354-BEA7B2252965}"/>
              </a:ext>
            </a:extLst>
          </p:cNvPr>
          <p:cNvSpPr>
            <a:spLocks noGrp="1"/>
          </p:cNvSpPr>
          <p:nvPr>
            <p:ph type="sldNum" sz="quarter" idx="10"/>
          </p:nvPr>
        </p:nvSpPr>
        <p:spPr/>
        <p:txBody>
          <a:bodyPr/>
          <a:lstStyle/>
          <a:p>
            <a:fld id="{BC4F9636-13E4-43A0-8806-7B38CCEAC825}" type="slidenum">
              <a:rPr lang="en-GB" smtClean="0"/>
              <a:t>‹#›</a:t>
            </a:fld>
            <a:endParaRPr lang="en-GB"/>
          </a:p>
        </p:txBody>
      </p:sp>
      <p:sp>
        <p:nvSpPr>
          <p:cNvPr id="10" name="Text Placeholder 9">
            <a:extLst>
              <a:ext uri="{FF2B5EF4-FFF2-40B4-BE49-F238E27FC236}">
                <a16:creationId xmlns:a16="http://schemas.microsoft.com/office/drawing/2014/main" id="{25F660B6-D148-90DB-CF3B-DB69195E5F5F}"/>
              </a:ext>
            </a:extLst>
          </p:cNvPr>
          <p:cNvSpPr>
            <a:spLocks noGrp="1"/>
          </p:cNvSpPr>
          <p:nvPr>
            <p:ph type="body" sz="quarter" idx="11" hasCustomPrompt="1"/>
          </p:nvPr>
        </p:nvSpPr>
        <p:spPr>
          <a:xfrm>
            <a:off x="2032393" y="2249833"/>
            <a:ext cx="6482957" cy="476250"/>
          </a:xfrm>
        </p:spPr>
        <p:txBody>
          <a:bodyPr/>
          <a:lstStyle>
            <a:lvl1pPr>
              <a:defRPr b="1">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Title</a:t>
            </a:r>
          </a:p>
        </p:txBody>
      </p:sp>
      <p:sp>
        <p:nvSpPr>
          <p:cNvPr id="11" name="Text Placeholder 9">
            <a:extLst>
              <a:ext uri="{FF2B5EF4-FFF2-40B4-BE49-F238E27FC236}">
                <a16:creationId xmlns:a16="http://schemas.microsoft.com/office/drawing/2014/main" id="{1CE7F083-F106-2184-8E19-937F0AE056ED}"/>
              </a:ext>
            </a:extLst>
          </p:cNvPr>
          <p:cNvSpPr>
            <a:spLocks noGrp="1"/>
          </p:cNvSpPr>
          <p:nvPr>
            <p:ph type="body" sz="quarter" idx="12" hasCustomPrompt="1"/>
          </p:nvPr>
        </p:nvSpPr>
        <p:spPr>
          <a:xfrm>
            <a:off x="2032393" y="2817989"/>
            <a:ext cx="6482957" cy="1517791"/>
          </a:xfrm>
        </p:spPr>
        <p:txBody>
          <a:bodyPr/>
          <a:lstStyle>
            <a:lvl1pPr>
              <a:lnSpc>
                <a:spcPts val="3900"/>
              </a:lnSpc>
              <a:spcBef>
                <a:spcPts val="180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Text</a:t>
            </a:r>
          </a:p>
        </p:txBody>
      </p:sp>
      <p:sp>
        <p:nvSpPr>
          <p:cNvPr id="12" name="Text Placeholder 9">
            <a:extLst>
              <a:ext uri="{FF2B5EF4-FFF2-40B4-BE49-F238E27FC236}">
                <a16:creationId xmlns:a16="http://schemas.microsoft.com/office/drawing/2014/main" id="{10A8504B-1D7F-9B66-0D1D-39F705F1552A}"/>
              </a:ext>
            </a:extLst>
          </p:cNvPr>
          <p:cNvSpPr>
            <a:spLocks noGrp="1"/>
          </p:cNvSpPr>
          <p:nvPr>
            <p:ph type="body" sz="quarter" idx="13" hasCustomPrompt="1"/>
          </p:nvPr>
        </p:nvSpPr>
        <p:spPr>
          <a:xfrm>
            <a:off x="2032393" y="4564239"/>
            <a:ext cx="6482957" cy="1517791"/>
          </a:xfrm>
        </p:spPr>
        <p:txBody>
          <a:bodyPr/>
          <a:lstStyle>
            <a:lvl1pPr>
              <a:lnSpc>
                <a:spcPts val="42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Address/ Tel/ Website</a:t>
            </a:r>
            <a:endParaRPr lang="en-US" dirty="0"/>
          </a:p>
        </p:txBody>
      </p:sp>
      <p:sp>
        <p:nvSpPr>
          <p:cNvPr id="13" name="Text Placeholder 9">
            <a:extLst>
              <a:ext uri="{FF2B5EF4-FFF2-40B4-BE49-F238E27FC236}">
                <a16:creationId xmlns:a16="http://schemas.microsoft.com/office/drawing/2014/main" id="{4EDD705A-8B6C-B212-2C42-4E2B7F1D01C5}"/>
              </a:ext>
            </a:extLst>
          </p:cNvPr>
          <p:cNvSpPr>
            <a:spLocks noGrp="1"/>
          </p:cNvSpPr>
          <p:nvPr>
            <p:ph type="body" sz="quarter" idx="14" hasCustomPrompt="1"/>
          </p:nvPr>
        </p:nvSpPr>
        <p:spPr>
          <a:xfrm>
            <a:off x="2588653" y="7442010"/>
            <a:ext cx="3088247" cy="525175"/>
          </a:xfrm>
        </p:spPr>
        <p:txBody>
          <a:bodyPr anchor="ctr" anchorCtr="0"/>
          <a:lstStyle>
            <a:lvl1pPr>
              <a:lnSpc>
                <a:spcPts val="39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@XXX</a:t>
            </a:r>
            <a:endParaRPr lang="en-US" dirty="0"/>
          </a:p>
        </p:txBody>
      </p:sp>
      <p:sp>
        <p:nvSpPr>
          <p:cNvPr id="14" name="Text Placeholder 9">
            <a:extLst>
              <a:ext uri="{FF2B5EF4-FFF2-40B4-BE49-F238E27FC236}">
                <a16:creationId xmlns:a16="http://schemas.microsoft.com/office/drawing/2014/main" id="{9FF225E4-AF85-7680-1E1C-0774447CEFC0}"/>
              </a:ext>
            </a:extLst>
          </p:cNvPr>
          <p:cNvSpPr>
            <a:spLocks noGrp="1"/>
          </p:cNvSpPr>
          <p:nvPr>
            <p:ph type="body" sz="quarter" idx="15" hasCustomPrompt="1"/>
          </p:nvPr>
        </p:nvSpPr>
        <p:spPr>
          <a:xfrm>
            <a:off x="2588653" y="8146044"/>
            <a:ext cx="3088247" cy="525175"/>
          </a:xfrm>
        </p:spPr>
        <p:txBody>
          <a:bodyPr anchor="ctr" anchorCtr="0"/>
          <a:lstStyle>
            <a:lvl1pPr>
              <a:lnSpc>
                <a:spcPts val="39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@XXX</a:t>
            </a:r>
            <a:endParaRPr lang="en-US" dirty="0"/>
          </a:p>
        </p:txBody>
      </p:sp>
      <p:sp>
        <p:nvSpPr>
          <p:cNvPr id="15" name="Text Placeholder 9">
            <a:extLst>
              <a:ext uri="{FF2B5EF4-FFF2-40B4-BE49-F238E27FC236}">
                <a16:creationId xmlns:a16="http://schemas.microsoft.com/office/drawing/2014/main" id="{37B49CBA-4158-8CE8-A260-27CC84A37328}"/>
              </a:ext>
            </a:extLst>
          </p:cNvPr>
          <p:cNvSpPr>
            <a:spLocks noGrp="1"/>
          </p:cNvSpPr>
          <p:nvPr>
            <p:ph type="body" sz="quarter" idx="16" hasCustomPrompt="1"/>
          </p:nvPr>
        </p:nvSpPr>
        <p:spPr>
          <a:xfrm>
            <a:off x="2588653" y="8882473"/>
            <a:ext cx="3435910" cy="525175"/>
          </a:xfrm>
        </p:spPr>
        <p:txBody>
          <a:bodyPr anchor="ctr" anchorCtr="0"/>
          <a:lstStyle>
            <a:lvl1pPr>
              <a:lnSpc>
                <a:spcPts val="39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@XXX</a:t>
            </a:r>
            <a:endParaRPr lang="en-US" dirty="0"/>
          </a:p>
        </p:txBody>
      </p:sp>
      <p:sp>
        <p:nvSpPr>
          <p:cNvPr id="16" name="Text Placeholder 9">
            <a:extLst>
              <a:ext uri="{FF2B5EF4-FFF2-40B4-BE49-F238E27FC236}">
                <a16:creationId xmlns:a16="http://schemas.microsoft.com/office/drawing/2014/main" id="{167D08E7-4D29-35E0-342C-948FEBD2B4E8}"/>
              </a:ext>
            </a:extLst>
          </p:cNvPr>
          <p:cNvSpPr>
            <a:spLocks noGrp="1"/>
          </p:cNvSpPr>
          <p:nvPr>
            <p:ph type="body" sz="quarter" idx="17" hasCustomPrompt="1"/>
          </p:nvPr>
        </p:nvSpPr>
        <p:spPr>
          <a:xfrm>
            <a:off x="6512953" y="7442010"/>
            <a:ext cx="4040747" cy="525175"/>
          </a:xfrm>
        </p:spPr>
        <p:txBody>
          <a:bodyPr anchor="ctr" anchorCtr="0"/>
          <a:lstStyle>
            <a:lvl1pPr>
              <a:lnSpc>
                <a:spcPts val="39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XXX</a:t>
            </a:r>
            <a:endParaRPr lang="en-US" dirty="0"/>
          </a:p>
        </p:txBody>
      </p:sp>
      <p:sp>
        <p:nvSpPr>
          <p:cNvPr id="17" name="Text Placeholder 9">
            <a:extLst>
              <a:ext uri="{FF2B5EF4-FFF2-40B4-BE49-F238E27FC236}">
                <a16:creationId xmlns:a16="http://schemas.microsoft.com/office/drawing/2014/main" id="{646175BB-314E-6C73-5379-40257D798770}"/>
              </a:ext>
            </a:extLst>
          </p:cNvPr>
          <p:cNvSpPr>
            <a:spLocks noGrp="1"/>
          </p:cNvSpPr>
          <p:nvPr>
            <p:ph type="body" sz="quarter" idx="18" hasCustomPrompt="1"/>
          </p:nvPr>
        </p:nvSpPr>
        <p:spPr>
          <a:xfrm>
            <a:off x="6512953" y="8141280"/>
            <a:ext cx="4040747" cy="525175"/>
          </a:xfrm>
        </p:spPr>
        <p:txBody>
          <a:bodyPr anchor="ctr" anchorCtr="0"/>
          <a:lstStyle>
            <a:lvl1pPr>
              <a:lnSpc>
                <a:spcPts val="3900"/>
              </a:lnSpc>
              <a:spcBef>
                <a:spcPts val="0"/>
              </a:spcBef>
              <a:defRPr b="0">
                <a:solidFill>
                  <a:schemeClr val="bg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XXX</a:t>
            </a:r>
            <a:endParaRPr lang="en-US" dirty="0"/>
          </a:p>
        </p:txBody>
      </p:sp>
      <p:grpSp>
        <p:nvGrpSpPr>
          <p:cNvPr id="21" name="Graphic 18">
            <a:extLst>
              <a:ext uri="{FF2B5EF4-FFF2-40B4-BE49-F238E27FC236}">
                <a16:creationId xmlns:a16="http://schemas.microsoft.com/office/drawing/2014/main" id="{991DA92A-1EA4-4B71-D5C9-990A64F6AFDA}"/>
              </a:ext>
            </a:extLst>
          </p:cNvPr>
          <p:cNvGrpSpPr/>
          <p:nvPr/>
        </p:nvGrpSpPr>
        <p:grpSpPr>
          <a:xfrm>
            <a:off x="2038330" y="8250264"/>
            <a:ext cx="355074" cy="355074"/>
            <a:chOff x="2038330" y="8250264"/>
            <a:chExt cx="355074" cy="355074"/>
          </a:xfrm>
          <a:solidFill>
            <a:schemeClr val="bg1"/>
          </a:solidFill>
        </p:grpSpPr>
        <p:sp>
          <p:nvSpPr>
            <p:cNvPr id="22" name="Freeform: Shape 21">
              <a:extLst>
                <a:ext uri="{FF2B5EF4-FFF2-40B4-BE49-F238E27FC236}">
                  <a16:creationId xmlns:a16="http://schemas.microsoft.com/office/drawing/2014/main" id="{C28D4EAF-F6FE-AB9D-84DE-22C9F3C052FA}"/>
                </a:ext>
              </a:extLst>
            </p:cNvPr>
            <p:cNvSpPr/>
            <p:nvPr/>
          </p:nvSpPr>
          <p:spPr>
            <a:xfrm>
              <a:off x="2038330" y="8250264"/>
              <a:ext cx="355074" cy="355074"/>
            </a:xfrm>
            <a:custGeom>
              <a:avLst/>
              <a:gdLst>
                <a:gd name="connsiteX0" fmla="*/ 177537 w 355074"/>
                <a:gd name="connsiteY0" fmla="*/ 32048 h 355074"/>
                <a:gd name="connsiteX1" fmla="*/ 249392 w 355074"/>
                <a:gd name="connsiteY1" fmla="*/ 33066 h 355074"/>
                <a:gd name="connsiteX2" fmla="*/ 282330 w 355074"/>
                <a:gd name="connsiteY2" fmla="*/ 39170 h 355074"/>
                <a:gd name="connsiteX3" fmla="*/ 302805 w 355074"/>
                <a:gd name="connsiteY3" fmla="*/ 52524 h 355074"/>
                <a:gd name="connsiteX4" fmla="*/ 316159 w 355074"/>
                <a:gd name="connsiteY4" fmla="*/ 72999 h 355074"/>
                <a:gd name="connsiteX5" fmla="*/ 322263 w 355074"/>
                <a:gd name="connsiteY5" fmla="*/ 105937 h 355074"/>
                <a:gd name="connsiteX6" fmla="*/ 323281 w 355074"/>
                <a:gd name="connsiteY6" fmla="*/ 177792 h 355074"/>
                <a:gd name="connsiteX7" fmla="*/ 322263 w 355074"/>
                <a:gd name="connsiteY7" fmla="*/ 249646 h 355074"/>
                <a:gd name="connsiteX8" fmla="*/ 316159 w 355074"/>
                <a:gd name="connsiteY8" fmla="*/ 282584 h 355074"/>
                <a:gd name="connsiteX9" fmla="*/ 302805 w 355074"/>
                <a:gd name="connsiteY9" fmla="*/ 303060 h 355074"/>
                <a:gd name="connsiteX10" fmla="*/ 282330 w 355074"/>
                <a:gd name="connsiteY10" fmla="*/ 316413 h 355074"/>
                <a:gd name="connsiteX11" fmla="*/ 249392 w 355074"/>
                <a:gd name="connsiteY11" fmla="*/ 322518 h 355074"/>
                <a:gd name="connsiteX12" fmla="*/ 177537 w 355074"/>
                <a:gd name="connsiteY12" fmla="*/ 323535 h 355074"/>
                <a:gd name="connsiteX13" fmla="*/ 105683 w 355074"/>
                <a:gd name="connsiteY13" fmla="*/ 322518 h 355074"/>
                <a:gd name="connsiteX14" fmla="*/ 72745 w 355074"/>
                <a:gd name="connsiteY14" fmla="*/ 316413 h 355074"/>
                <a:gd name="connsiteX15" fmla="*/ 52269 w 355074"/>
                <a:gd name="connsiteY15" fmla="*/ 303060 h 355074"/>
                <a:gd name="connsiteX16" fmla="*/ 38916 w 355074"/>
                <a:gd name="connsiteY16" fmla="*/ 282584 h 355074"/>
                <a:gd name="connsiteX17" fmla="*/ 32811 w 355074"/>
                <a:gd name="connsiteY17" fmla="*/ 249646 h 355074"/>
                <a:gd name="connsiteX18" fmla="*/ 31794 w 355074"/>
                <a:gd name="connsiteY18" fmla="*/ 177792 h 355074"/>
                <a:gd name="connsiteX19" fmla="*/ 32811 w 355074"/>
                <a:gd name="connsiteY19" fmla="*/ 105937 h 355074"/>
                <a:gd name="connsiteX20" fmla="*/ 38916 w 355074"/>
                <a:gd name="connsiteY20" fmla="*/ 72999 h 355074"/>
                <a:gd name="connsiteX21" fmla="*/ 52269 w 355074"/>
                <a:gd name="connsiteY21" fmla="*/ 52524 h 355074"/>
                <a:gd name="connsiteX22" fmla="*/ 72745 w 355074"/>
                <a:gd name="connsiteY22" fmla="*/ 39170 h 355074"/>
                <a:gd name="connsiteX23" fmla="*/ 105683 w 355074"/>
                <a:gd name="connsiteY23" fmla="*/ 33066 h 355074"/>
                <a:gd name="connsiteX24" fmla="*/ 177537 w 355074"/>
                <a:gd name="connsiteY24" fmla="*/ 32048 h 355074"/>
                <a:gd name="connsiteX25" fmla="*/ 177537 w 355074"/>
                <a:gd name="connsiteY25" fmla="*/ 0 h 355074"/>
                <a:gd name="connsiteX26" fmla="*/ 104284 w 355074"/>
                <a:gd name="connsiteY26" fmla="*/ 1017 h 355074"/>
                <a:gd name="connsiteX27" fmla="*/ 61172 w 355074"/>
                <a:gd name="connsiteY27" fmla="*/ 9284 h 355074"/>
                <a:gd name="connsiteX28" fmla="*/ 29759 w 355074"/>
                <a:gd name="connsiteY28" fmla="*/ 29759 h 355074"/>
                <a:gd name="connsiteX29" fmla="*/ 9284 w 355074"/>
                <a:gd name="connsiteY29" fmla="*/ 61171 h 355074"/>
                <a:gd name="connsiteX30" fmla="*/ 1017 w 355074"/>
                <a:gd name="connsiteY30" fmla="*/ 104284 h 355074"/>
                <a:gd name="connsiteX31" fmla="*/ 0 w 355074"/>
                <a:gd name="connsiteY31" fmla="*/ 177537 h 355074"/>
                <a:gd name="connsiteX32" fmla="*/ 1017 w 355074"/>
                <a:gd name="connsiteY32" fmla="*/ 250791 h 355074"/>
                <a:gd name="connsiteX33" fmla="*/ 9284 w 355074"/>
                <a:gd name="connsiteY33" fmla="*/ 293903 h 355074"/>
                <a:gd name="connsiteX34" fmla="*/ 29759 w 355074"/>
                <a:gd name="connsiteY34" fmla="*/ 325316 h 355074"/>
                <a:gd name="connsiteX35" fmla="*/ 61172 w 355074"/>
                <a:gd name="connsiteY35" fmla="*/ 345791 h 355074"/>
                <a:gd name="connsiteX36" fmla="*/ 104284 w 355074"/>
                <a:gd name="connsiteY36" fmla="*/ 354057 h 355074"/>
                <a:gd name="connsiteX37" fmla="*/ 177537 w 355074"/>
                <a:gd name="connsiteY37" fmla="*/ 355075 h 355074"/>
                <a:gd name="connsiteX38" fmla="*/ 250791 w 355074"/>
                <a:gd name="connsiteY38" fmla="*/ 354057 h 355074"/>
                <a:gd name="connsiteX39" fmla="*/ 293903 w 355074"/>
                <a:gd name="connsiteY39" fmla="*/ 345791 h 355074"/>
                <a:gd name="connsiteX40" fmla="*/ 325316 w 355074"/>
                <a:gd name="connsiteY40" fmla="*/ 325316 h 355074"/>
                <a:gd name="connsiteX41" fmla="*/ 345791 w 355074"/>
                <a:gd name="connsiteY41" fmla="*/ 293903 h 355074"/>
                <a:gd name="connsiteX42" fmla="*/ 354057 w 355074"/>
                <a:gd name="connsiteY42" fmla="*/ 250791 h 355074"/>
                <a:gd name="connsiteX43" fmla="*/ 355075 w 355074"/>
                <a:gd name="connsiteY43" fmla="*/ 177537 h 355074"/>
                <a:gd name="connsiteX44" fmla="*/ 354057 w 355074"/>
                <a:gd name="connsiteY44" fmla="*/ 104284 h 355074"/>
                <a:gd name="connsiteX45" fmla="*/ 345791 w 355074"/>
                <a:gd name="connsiteY45" fmla="*/ 61171 h 355074"/>
                <a:gd name="connsiteX46" fmla="*/ 325316 w 355074"/>
                <a:gd name="connsiteY46" fmla="*/ 29759 h 355074"/>
                <a:gd name="connsiteX47" fmla="*/ 293903 w 355074"/>
                <a:gd name="connsiteY47" fmla="*/ 9284 h 355074"/>
                <a:gd name="connsiteX48" fmla="*/ 250791 w 355074"/>
                <a:gd name="connsiteY48" fmla="*/ 1017 h 355074"/>
                <a:gd name="connsiteX49" fmla="*/ 177537 w 355074"/>
                <a:gd name="connsiteY49" fmla="*/ 0 h 355074"/>
                <a:gd name="connsiteX50" fmla="*/ 177537 w 355074"/>
                <a:gd name="connsiteY50" fmla="*/ 0 h 35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5074" h="355074">
                  <a:moveTo>
                    <a:pt x="177537" y="32048"/>
                  </a:moveTo>
                  <a:cubicBezTo>
                    <a:pt x="224974" y="32048"/>
                    <a:pt x="230570" y="32175"/>
                    <a:pt x="249392" y="33066"/>
                  </a:cubicBezTo>
                  <a:cubicBezTo>
                    <a:pt x="266687" y="33829"/>
                    <a:pt x="276098" y="36754"/>
                    <a:pt x="282330" y="39170"/>
                  </a:cubicBezTo>
                  <a:cubicBezTo>
                    <a:pt x="290597" y="42350"/>
                    <a:pt x="296574" y="46292"/>
                    <a:pt x="302805" y="52524"/>
                  </a:cubicBezTo>
                  <a:cubicBezTo>
                    <a:pt x="309037" y="58755"/>
                    <a:pt x="312852" y="64605"/>
                    <a:pt x="316159" y="72999"/>
                  </a:cubicBezTo>
                  <a:cubicBezTo>
                    <a:pt x="318575" y="79231"/>
                    <a:pt x="321500" y="88641"/>
                    <a:pt x="322263" y="105937"/>
                  </a:cubicBezTo>
                  <a:cubicBezTo>
                    <a:pt x="323154" y="124632"/>
                    <a:pt x="323281" y="130228"/>
                    <a:pt x="323281" y="177792"/>
                  </a:cubicBezTo>
                  <a:cubicBezTo>
                    <a:pt x="323281" y="225355"/>
                    <a:pt x="323154" y="230824"/>
                    <a:pt x="322263" y="249646"/>
                  </a:cubicBezTo>
                  <a:cubicBezTo>
                    <a:pt x="321500" y="266942"/>
                    <a:pt x="318575" y="276353"/>
                    <a:pt x="316159" y="282584"/>
                  </a:cubicBezTo>
                  <a:cubicBezTo>
                    <a:pt x="312979" y="290851"/>
                    <a:pt x="309037" y="296828"/>
                    <a:pt x="302805" y="303060"/>
                  </a:cubicBezTo>
                  <a:cubicBezTo>
                    <a:pt x="296574" y="309291"/>
                    <a:pt x="290724" y="313107"/>
                    <a:pt x="282330" y="316413"/>
                  </a:cubicBezTo>
                  <a:cubicBezTo>
                    <a:pt x="276098" y="318830"/>
                    <a:pt x="266687" y="321755"/>
                    <a:pt x="249392" y="322518"/>
                  </a:cubicBezTo>
                  <a:cubicBezTo>
                    <a:pt x="230697" y="323408"/>
                    <a:pt x="225101" y="323535"/>
                    <a:pt x="177537" y="323535"/>
                  </a:cubicBezTo>
                  <a:cubicBezTo>
                    <a:pt x="129974" y="323535"/>
                    <a:pt x="124505" y="323408"/>
                    <a:pt x="105683" y="322518"/>
                  </a:cubicBezTo>
                  <a:cubicBezTo>
                    <a:pt x="88387" y="321755"/>
                    <a:pt x="78976" y="318830"/>
                    <a:pt x="72745" y="316413"/>
                  </a:cubicBezTo>
                  <a:cubicBezTo>
                    <a:pt x="64478" y="313234"/>
                    <a:pt x="58501" y="309291"/>
                    <a:pt x="52269" y="303060"/>
                  </a:cubicBezTo>
                  <a:cubicBezTo>
                    <a:pt x="46038" y="296828"/>
                    <a:pt x="42222" y="290978"/>
                    <a:pt x="38916" y="282584"/>
                  </a:cubicBezTo>
                  <a:cubicBezTo>
                    <a:pt x="36499" y="276353"/>
                    <a:pt x="33574" y="266942"/>
                    <a:pt x="32811" y="249646"/>
                  </a:cubicBezTo>
                  <a:cubicBezTo>
                    <a:pt x="31921" y="230951"/>
                    <a:pt x="31794" y="225355"/>
                    <a:pt x="31794" y="177792"/>
                  </a:cubicBezTo>
                  <a:cubicBezTo>
                    <a:pt x="31794" y="130228"/>
                    <a:pt x="31921" y="124759"/>
                    <a:pt x="32811" y="105937"/>
                  </a:cubicBezTo>
                  <a:cubicBezTo>
                    <a:pt x="33574" y="88641"/>
                    <a:pt x="36499" y="79231"/>
                    <a:pt x="38916" y="72999"/>
                  </a:cubicBezTo>
                  <a:cubicBezTo>
                    <a:pt x="42095" y="64732"/>
                    <a:pt x="46038" y="58755"/>
                    <a:pt x="52269" y="52524"/>
                  </a:cubicBezTo>
                  <a:cubicBezTo>
                    <a:pt x="58501" y="46292"/>
                    <a:pt x="64351" y="42477"/>
                    <a:pt x="72745" y="39170"/>
                  </a:cubicBezTo>
                  <a:cubicBezTo>
                    <a:pt x="78976" y="36754"/>
                    <a:pt x="88387" y="33829"/>
                    <a:pt x="105683" y="33066"/>
                  </a:cubicBezTo>
                  <a:cubicBezTo>
                    <a:pt x="124378" y="32175"/>
                    <a:pt x="129974" y="32048"/>
                    <a:pt x="177537" y="32048"/>
                  </a:cubicBezTo>
                  <a:moveTo>
                    <a:pt x="177537" y="0"/>
                  </a:moveTo>
                  <a:cubicBezTo>
                    <a:pt x="129338" y="0"/>
                    <a:pt x="123233" y="254"/>
                    <a:pt x="104284" y="1017"/>
                  </a:cubicBezTo>
                  <a:cubicBezTo>
                    <a:pt x="85335" y="1908"/>
                    <a:pt x="72490" y="4833"/>
                    <a:pt x="61172" y="9284"/>
                  </a:cubicBezTo>
                  <a:cubicBezTo>
                    <a:pt x="49471" y="13862"/>
                    <a:pt x="39552" y="19839"/>
                    <a:pt x="29759" y="29759"/>
                  </a:cubicBezTo>
                  <a:cubicBezTo>
                    <a:pt x="19839" y="39679"/>
                    <a:pt x="13862" y="49599"/>
                    <a:pt x="9284" y="61171"/>
                  </a:cubicBezTo>
                  <a:cubicBezTo>
                    <a:pt x="4833" y="72490"/>
                    <a:pt x="1908" y="85335"/>
                    <a:pt x="1017" y="104284"/>
                  </a:cubicBezTo>
                  <a:cubicBezTo>
                    <a:pt x="127" y="123233"/>
                    <a:pt x="0" y="129338"/>
                    <a:pt x="0" y="177537"/>
                  </a:cubicBezTo>
                  <a:cubicBezTo>
                    <a:pt x="0" y="225737"/>
                    <a:pt x="254" y="231841"/>
                    <a:pt x="1017" y="250791"/>
                  </a:cubicBezTo>
                  <a:cubicBezTo>
                    <a:pt x="1908" y="269740"/>
                    <a:pt x="4833" y="282584"/>
                    <a:pt x="9284" y="293903"/>
                  </a:cubicBezTo>
                  <a:cubicBezTo>
                    <a:pt x="13862" y="305603"/>
                    <a:pt x="19839" y="315523"/>
                    <a:pt x="29759" y="325316"/>
                  </a:cubicBezTo>
                  <a:cubicBezTo>
                    <a:pt x="39679" y="335235"/>
                    <a:pt x="49599" y="341212"/>
                    <a:pt x="61172" y="345791"/>
                  </a:cubicBezTo>
                  <a:cubicBezTo>
                    <a:pt x="72490" y="350242"/>
                    <a:pt x="85335" y="353167"/>
                    <a:pt x="104284" y="354057"/>
                  </a:cubicBezTo>
                  <a:cubicBezTo>
                    <a:pt x="123233" y="354947"/>
                    <a:pt x="129338" y="355075"/>
                    <a:pt x="177537" y="355075"/>
                  </a:cubicBezTo>
                  <a:cubicBezTo>
                    <a:pt x="225737" y="355075"/>
                    <a:pt x="231841" y="354820"/>
                    <a:pt x="250791" y="354057"/>
                  </a:cubicBezTo>
                  <a:cubicBezTo>
                    <a:pt x="269740" y="353167"/>
                    <a:pt x="282584" y="350242"/>
                    <a:pt x="293903" y="345791"/>
                  </a:cubicBezTo>
                  <a:cubicBezTo>
                    <a:pt x="305603" y="341212"/>
                    <a:pt x="315523" y="335235"/>
                    <a:pt x="325316" y="325316"/>
                  </a:cubicBezTo>
                  <a:cubicBezTo>
                    <a:pt x="335235" y="315396"/>
                    <a:pt x="341212" y="305476"/>
                    <a:pt x="345791" y="293903"/>
                  </a:cubicBezTo>
                  <a:cubicBezTo>
                    <a:pt x="350242" y="282584"/>
                    <a:pt x="353167" y="269740"/>
                    <a:pt x="354057" y="250791"/>
                  </a:cubicBezTo>
                  <a:cubicBezTo>
                    <a:pt x="354947" y="231841"/>
                    <a:pt x="355075" y="225737"/>
                    <a:pt x="355075" y="177537"/>
                  </a:cubicBezTo>
                  <a:cubicBezTo>
                    <a:pt x="355075" y="129338"/>
                    <a:pt x="354820" y="123233"/>
                    <a:pt x="354057" y="104284"/>
                  </a:cubicBezTo>
                  <a:cubicBezTo>
                    <a:pt x="353167" y="85335"/>
                    <a:pt x="350242" y="72490"/>
                    <a:pt x="345791" y="61171"/>
                  </a:cubicBezTo>
                  <a:cubicBezTo>
                    <a:pt x="341212" y="49471"/>
                    <a:pt x="335235" y="39552"/>
                    <a:pt x="325316" y="29759"/>
                  </a:cubicBezTo>
                  <a:cubicBezTo>
                    <a:pt x="315396" y="19839"/>
                    <a:pt x="305476" y="13862"/>
                    <a:pt x="293903" y="9284"/>
                  </a:cubicBezTo>
                  <a:cubicBezTo>
                    <a:pt x="282584" y="4833"/>
                    <a:pt x="269740" y="1908"/>
                    <a:pt x="250791" y="1017"/>
                  </a:cubicBezTo>
                  <a:cubicBezTo>
                    <a:pt x="231841" y="127"/>
                    <a:pt x="225737" y="0"/>
                    <a:pt x="177537" y="0"/>
                  </a:cubicBezTo>
                  <a:lnTo>
                    <a:pt x="177537" y="0"/>
                  </a:lnTo>
                  <a:close/>
                </a:path>
              </a:pathLst>
            </a:custGeom>
            <a:grp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FE565B3-DB41-050E-116A-19EFCB6371CF}"/>
                </a:ext>
              </a:extLst>
            </p:cNvPr>
            <p:cNvSpPr/>
            <p:nvPr/>
          </p:nvSpPr>
          <p:spPr>
            <a:xfrm>
              <a:off x="2124682" y="8336743"/>
              <a:ext cx="182369" cy="182369"/>
            </a:xfrm>
            <a:custGeom>
              <a:avLst/>
              <a:gdLst>
                <a:gd name="connsiteX0" fmla="*/ 91185 w 182369"/>
                <a:gd name="connsiteY0" fmla="*/ 0 h 182369"/>
                <a:gd name="connsiteX1" fmla="*/ 0 w 182369"/>
                <a:gd name="connsiteY1" fmla="*/ 91185 h 182369"/>
                <a:gd name="connsiteX2" fmla="*/ 91185 w 182369"/>
                <a:gd name="connsiteY2" fmla="*/ 182370 h 182369"/>
                <a:gd name="connsiteX3" fmla="*/ 182370 w 182369"/>
                <a:gd name="connsiteY3" fmla="*/ 91185 h 182369"/>
                <a:gd name="connsiteX4" fmla="*/ 91185 w 182369"/>
                <a:gd name="connsiteY4" fmla="*/ 0 h 182369"/>
                <a:gd name="connsiteX5" fmla="*/ 91185 w 182369"/>
                <a:gd name="connsiteY5" fmla="*/ 150449 h 182369"/>
                <a:gd name="connsiteX6" fmla="*/ 31921 w 182369"/>
                <a:gd name="connsiteY6" fmla="*/ 91185 h 182369"/>
                <a:gd name="connsiteX7" fmla="*/ 91185 w 182369"/>
                <a:gd name="connsiteY7" fmla="*/ 31921 h 182369"/>
                <a:gd name="connsiteX8" fmla="*/ 150449 w 182369"/>
                <a:gd name="connsiteY8" fmla="*/ 91185 h 182369"/>
                <a:gd name="connsiteX9" fmla="*/ 91185 w 182369"/>
                <a:gd name="connsiteY9" fmla="*/ 150449 h 1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369" h="182369">
                  <a:moveTo>
                    <a:pt x="91185" y="0"/>
                  </a:moveTo>
                  <a:cubicBezTo>
                    <a:pt x="40823" y="0"/>
                    <a:pt x="0" y="40823"/>
                    <a:pt x="0" y="91185"/>
                  </a:cubicBezTo>
                  <a:cubicBezTo>
                    <a:pt x="0" y="141547"/>
                    <a:pt x="40823" y="182370"/>
                    <a:pt x="91185" y="182370"/>
                  </a:cubicBezTo>
                  <a:cubicBezTo>
                    <a:pt x="141547" y="182370"/>
                    <a:pt x="182370" y="141547"/>
                    <a:pt x="182370" y="91185"/>
                  </a:cubicBezTo>
                  <a:cubicBezTo>
                    <a:pt x="182370" y="40823"/>
                    <a:pt x="141547" y="0"/>
                    <a:pt x="91185" y="0"/>
                  </a:cubicBezTo>
                  <a:close/>
                  <a:moveTo>
                    <a:pt x="91185" y="150449"/>
                  </a:moveTo>
                  <a:cubicBezTo>
                    <a:pt x="58501" y="150449"/>
                    <a:pt x="31921" y="123996"/>
                    <a:pt x="31921" y="91185"/>
                  </a:cubicBezTo>
                  <a:cubicBezTo>
                    <a:pt x="31921" y="58374"/>
                    <a:pt x="58374" y="31921"/>
                    <a:pt x="91185" y="31921"/>
                  </a:cubicBezTo>
                  <a:cubicBezTo>
                    <a:pt x="123996" y="31921"/>
                    <a:pt x="150449" y="58374"/>
                    <a:pt x="150449" y="91185"/>
                  </a:cubicBezTo>
                  <a:cubicBezTo>
                    <a:pt x="150449" y="123996"/>
                    <a:pt x="123996" y="150449"/>
                    <a:pt x="91185" y="150449"/>
                  </a:cubicBezTo>
                  <a:close/>
                </a:path>
              </a:pathLst>
            </a:custGeom>
            <a:grp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2F6207D-A1FD-0581-F63F-18F3E3533A04}"/>
                </a:ext>
              </a:extLst>
            </p:cNvPr>
            <p:cNvSpPr/>
            <p:nvPr/>
          </p:nvSpPr>
          <p:spPr>
            <a:xfrm>
              <a:off x="2289248" y="8311817"/>
              <a:ext cx="42731" cy="42731"/>
            </a:xfrm>
            <a:custGeom>
              <a:avLst/>
              <a:gdLst>
                <a:gd name="connsiteX0" fmla="*/ 42731 w 42731"/>
                <a:gd name="connsiteY0" fmla="*/ 21366 h 42731"/>
                <a:gd name="connsiteX1" fmla="*/ 21366 w 42731"/>
                <a:gd name="connsiteY1" fmla="*/ 42731 h 42731"/>
                <a:gd name="connsiteX2" fmla="*/ 0 w 42731"/>
                <a:gd name="connsiteY2" fmla="*/ 21366 h 42731"/>
                <a:gd name="connsiteX3" fmla="*/ 21366 w 42731"/>
                <a:gd name="connsiteY3" fmla="*/ 0 h 42731"/>
                <a:gd name="connsiteX4" fmla="*/ 42731 w 42731"/>
                <a:gd name="connsiteY4" fmla="*/ 21366 h 4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1" h="42731">
                  <a:moveTo>
                    <a:pt x="42731" y="21366"/>
                  </a:moveTo>
                  <a:cubicBezTo>
                    <a:pt x="42731" y="33165"/>
                    <a:pt x="33165" y="42731"/>
                    <a:pt x="21366" y="42731"/>
                  </a:cubicBezTo>
                  <a:cubicBezTo>
                    <a:pt x="9566" y="42731"/>
                    <a:pt x="0" y="33165"/>
                    <a:pt x="0" y="21366"/>
                  </a:cubicBezTo>
                  <a:cubicBezTo>
                    <a:pt x="0" y="9566"/>
                    <a:pt x="9566" y="0"/>
                    <a:pt x="21366" y="0"/>
                  </a:cubicBezTo>
                  <a:cubicBezTo>
                    <a:pt x="33165" y="0"/>
                    <a:pt x="42731" y="9566"/>
                    <a:pt x="42731" y="21366"/>
                  </a:cubicBezTo>
                  <a:close/>
                </a:path>
              </a:pathLst>
            </a:custGeom>
            <a:grpFill/>
            <a:ln w="0" cap="flat">
              <a:noFill/>
              <a:prstDash val="solid"/>
              <a:miter/>
            </a:ln>
          </p:spPr>
          <p:txBody>
            <a:bodyPr rtlCol="0" anchor="ctr"/>
            <a:lstStyle/>
            <a:p>
              <a:endParaRPr lang="en-GB"/>
            </a:p>
          </p:txBody>
        </p:sp>
      </p:grpSp>
      <p:sp>
        <p:nvSpPr>
          <p:cNvPr id="25" name="Freeform: Shape 24">
            <a:extLst>
              <a:ext uri="{FF2B5EF4-FFF2-40B4-BE49-F238E27FC236}">
                <a16:creationId xmlns:a16="http://schemas.microsoft.com/office/drawing/2014/main" id="{6D45B8A5-4786-1848-C260-345CA78267C4}"/>
              </a:ext>
            </a:extLst>
          </p:cNvPr>
          <p:cNvSpPr/>
          <p:nvPr/>
        </p:nvSpPr>
        <p:spPr>
          <a:xfrm>
            <a:off x="6025925" y="8174336"/>
            <a:ext cx="203099" cy="387889"/>
          </a:xfrm>
          <a:custGeom>
            <a:avLst/>
            <a:gdLst>
              <a:gd name="connsiteX0" fmla="*/ 162022 w 203099"/>
              <a:gd name="connsiteY0" fmla="*/ 64609 h 387889"/>
              <a:gd name="connsiteX1" fmla="*/ 203099 w 203099"/>
              <a:gd name="connsiteY1" fmla="*/ 64609 h 387889"/>
              <a:gd name="connsiteX2" fmla="*/ 203099 w 203099"/>
              <a:gd name="connsiteY2" fmla="*/ 4 h 387889"/>
              <a:gd name="connsiteX3" fmla="*/ 141419 w 203099"/>
              <a:gd name="connsiteY3" fmla="*/ 4 h 387889"/>
              <a:gd name="connsiteX4" fmla="*/ 77958 w 203099"/>
              <a:gd name="connsiteY4" fmla="*/ 31162 h 387889"/>
              <a:gd name="connsiteX5" fmla="*/ 60917 w 203099"/>
              <a:gd name="connsiteY5" fmla="*/ 93478 h 387889"/>
              <a:gd name="connsiteX6" fmla="*/ 60917 w 203099"/>
              <a:gd name="connsiteY6" fmla="*/ 93478 h 387889"/>
              <a:gd name="connsiteX7" fmla="*/ 60917 w 203099"/>
              <a:gd name="connsiteY7" fmla="*/ 141932 h 387889"/>
              <a:gd name="connsiteX8" fmla="*/ 0 w 203099"/>
              <a:gd name="connsiteY8" fmla="*/ 141932 h 387889"/>
              <a:gd name="connsiteX9" fmla="*/ 0 w 203099"/>
              <a:gd name="connsiteY9" fmla="*/ 210607 h 387889"/>
              <a:gd name="connsiteX10" fmla="*/ 60917 w 203099"/>
              <a:gd name="connsiteY10" fmla="*/ 210607 h 387889"/>
              <a:gd name="connsiteX11" fmla="*/ 60917 w 203099"/>
              <a:gd name="connsiteY11" fmla="*/ 387889 h 387889"/>
              <a:gd name="connsiteX12" fmla="*/ 131118 w 203099"/>
              <a:gd name="connsiteY12" fmla="*/ 387889 h 387889"/>
              <a:gd name="connsiteX13" fmla="*/ 131118 w 203099"/>
              <a:gd name="connsiteY13" fmla="*/ 210607 h 387889"/>
              <a:gd name="connsiteX14" fmla="*/ 191527 w 203099"/>
              <a:gd name="connsiteY14" fmla="*/ 210607 h 387889"/>
              <a:gd name="connsiteX15" fmla="*/ 199920 w 203099"/>
              <a:gd name="connsiteY15" fmla="*/ 141932 h 387889"/>
              <a:gd name="connsiteX16" fmla="*/ 131118 w 203099"/>
              <a:gd name="connsiteY16" fmla="*/ 141932 h 387889"/>
              <a:gd name="connsiteX17" fmla="*/ 131118 w 203099"/>
              <a:gd name="connsiteY17" fmla="*/ 93478 h 387889"/>
              <a:gd name="connsiteX18" fmla="*/ 131118 w 203099"/>
              <a:gd name="connsiteY18" fmla="*/ 93478 h 387889"/>
              <a:gd name="connsiteX19" fmla="*/ 161894 w 203099"/>
              <a:gd name="connsiteY19" fmla="*/ 64609 h 38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3099" h="387889">
                <a:moveTo>
                  <a:pt x="162022" y="64609"/>
                </a:moveTo>
                <a:lnTo>
                  <a:pt x="203099" y="64609"/>
                </a:lnTo>
                <a:lnTo>
                  <a:pt x="203099" y="4"/>
                </a:lnTo>
                <a:lnTo>
                  <a:pt x="141419" y="4"/>
                </a:lnTo>
                <a:cubicBezTo>
                  <a:pt x="141419" y="4"/>
                  <a:pt x="102631" y="-1014"/>
                  <a:pt x="77958" y="31162"/>
                </a:cubicBezTo>
                <a:cubicBezTo>
                  <a:pt x="77958" y="31162"/>
                  <a:pt x="61171" y="47059"/>
                  <a:pt x="60917" y="93478"/>
                </a:cubicBezTo>
                <a:lnTo>
                  <a:pt x="60917" y="93478"/>
                </a:lnTo>
                <a:lnTo>
                  <a:pt x="60917" y="141932"/>
                </a:lnTo>
                <a:lnTo>
                  <a:pt x="0" y="141932"/>
                </a:lnTo>
                <a:lnTo>
                  <a:pt x="0" y="210607"/>
                </a:lnTo>
                <a:lnTo>
                  <a:pt x="60917" y="210607"/>
                </a:lnTo>
                <a:lnTo>
                  <a:pt x="60917" y="387889"/>
                </a:lnTo>
                <a:lnTo>
                  <a:pt x="131118" y="387889"/>
                </a:lnTo>
                <a:lnTo>
                  <a:pt x="131118" y="210607"/>
                </a:lnTo>
                <a:lnTo>
                  <a:pt x="191527" y="210607"/>
                </a:lnTo>
                <a:lnTo>
                  <a:pt x="199920" y="141932"/>
                </a:lnTo>
                <a:lnTo>
                  <a:pt x="131118" y="141932"/>
                </a:lnTo>
                <a:lnTo>
                  <a:pt x="131118" y="93478"/>
                </a:lnTo>
                <a:lnTo>
                  <a:pt x="131118" y="93478"/>
                </a:lnTo>
                <a:cubicBezTo>
                  <a:pt x="131245" y="88009"/>
                  <a:pt x="133661" y="64227"/>
                  <a:pt x="161894" y="64609"/>
                </a:cubicBezTo>
                <a:close/>
              </a:path>
            </a:pathLst>
          </a:custGeom>
          <a:solidFill>
            <a:schemeClr val="bg1"/>
          </a:solidFill>
          <a:ln w="0" cap="flat">
            <a:noFill/>
            <a:prstDash val="solid"/>
            <a:miter/>
          </a:ln>
        </p:spPr>
        <p:txBody>
          <a:bodyPr rtlCol="0" anchor="ctr"/>
          <a:lstStyle/>
          <a:p>
            <a:endParaRPr lang="en-GB"/>
          </a:p>
        </p:txBody>
      </p:sp>
      <p:grpSp>
        <p:nvGrpSpPr>
          <p:cNvPr id="26" name="Graphic 18">
            <a:extLst>
              <a:ext uri="{FF2B5EF4-FFF2-40B4-BE49-F238E27FC236}">
                <a16:creationId xmlns:a16="http://schemas.microsoft.com/office/drawing/2014/main" id="{51BCE835-09FB-6402-DBB3-BB908039A744}"/>
              </a:ext>
            </a:extLst>
          </p:cNvPr>
          <p:cNvGrpSpPr/>
          <p:nvPr/>
        </p:nvGrpSpPr>
        <p:grpSpPr>
          <a:xfrm>
            <a:off x="5932451" y="7449566"/>
            <a:ext cx="389412" cy="387885"/>
            <a:chOff x="5932451" y="7449566"/>
            <a:chExt cx="389412" cy="387885"/>
          </a:xfrm>
          <a:solidFill>
            <a:schemeClr val="bg1"/>
          </a:solidFill>
        </p:grpSpPr>
        <p:sp>
          <p:nvSpPr>
            <p:cNvPr id="27" name="Freeform: Shape 26">
              <a:extLst>
                <a:ext uri="{FF2B5EF4-FFF2-40B4-BE49-F238E27FC236}">
                  <a16:creationId xmlns:a16="http://schemas.microsoft.com/office/drawing/2014/main" id="{A9DF0491-A28C-E70D-549E-FEB01BEFDBAF}"/>
                </a:ext>
              </a:extLst>
            </p:cNvPr>
            <p:cNvSpPr/>
            <p:nvPr/>
          </p:nvSpPr>
          <p:spPr>
            <a:xfrm>
              <a:off x="5932451" y="7449566"/>
              <a:ext cx="93601" cy="387885"/>
            </a:xfrm>
            <a:custGeom>
              <a:avLst/>
              <a:gdLst>
                <a:gd name="connsiteX0" fmla="*/ 6486 w 93601"/>
                <a:gd name="connsiteY0" fmla="*/ 128829 h 387885"/>
                <a:gd name="connsiteX1" fmla="*/ 87115 w 93601"/>
                <a:gd name="connsiteY1" fmla="*/ 128829 h 387885"/>
                <a:gd name="connsiteX2" fmla="*/ 87115 w 93601"/>
                <a:gd name="connsiteY2" fmla="*/ 387886 h 387885"/>
                <a:gd name="connsiteX3" fmla="*/ 6486 w 93601"/>
                <a:gd name="connsiteY3" fmla="*/ 387886 h 387885"/>
                <a:gd name="connsiteX4" fmla="*/ 6486 w 93601"/>
                <a:gd name="connsiteY4" fmla="*/ 128829 h 387885"/>
                <a:gd name="connsiteX5" fmla="*/ 46801 w 93601"/>
                <a:gd name="connsiteY5" fmla="*/ 0 h 387885"/>
                <a:gd name="connsiteX6" fmla="*/ 93601 w 93601"/>
                <a:gd name="connsiteY6" fmla="*/ 46673 h 387885"/>
                <a:gd name="connsiteX7" fmla="*/ 46801 w 93601"/>
                <a:gd name="connsiteY7" fmla="*/ 93347 h 387885"/>
                <a:gd name="connsiteX8" fmla="*/ 0 w 93601"/>
                <a:gd name="connsiteY8" fmla="*/ 46673 h 387885"/>
                <a:gd name="connsiteX9" fmla="*/ 46801 w 93601"/>
                <a:gd name="connsiteY9" fmla="*/ 0 h 38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01" h="387885">
                  <a:moveTo>
                    <a:pt x="6486" y="128829"/>
                  </a:moveTo>
                  <a:lnTo>
                    <a:pt x="87115" y="128829"/>
                  </a:lnTo>
                  <a:lnTo>
                    <a:pt x="87115" y="387886"/>
                  </a:lnTo>
                  <a:lnTo>
                    <a:pt x="6486" y="387886"/>
                  </a:lnTo>
                  <a:lnTo>
                    <a:pt x="6486" y="128829"/>
                  </a:lnTo>
                  <a:close/>
                  <a:moveTo>
                    <a:pt x="46801" y="0"/>
                  </a:moveTo>
                  <a:cubicBezTo>
                    <a:pt x="72617" y="0"/>
                    <a:pt x="93601" y="20984"/>
                    <a:pt x="93601" y="46673"/>
                  </a:cubicBezTo>
                  <a:cubicBezTo>
                    <a:pt x="93601" y="72363"/>
                    <a:pt x="72617" y="93347"/>
                    <a:pt x="46801" y="93347"/>
                  </a:cubicBezTo>
                  <a:cubicBezTo>
                    <a:pt x="20984" y="93347"/>
                    <a:pt x="0" y="72490"/>
                    <a:pt x="0" y="46673"/>
                  </a:cubicBezTo>
                  <a:cubicBezTo>
                    <a:pt x="0" y="20857"/>
                    <a:pt x="20857" y="0"/>
                    <a:pt x="46801" y="0"/>
                  </a:cubicBezTo>
                </a:path>
              </a:pathLst>
            </a:custGeom>
            <a:grp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3641298-FB0D-3AAA-0CE0-D9AB1FDD135F}"/>
                </a:ext>
              </a:extLst>
            </p:cNvPr>
            <p:cNvSpPr/>
            <p:nvPr/>
          </p:nvSpPr>
          <p:spPr>
            <a:xfrm>
              <a:off x="6070182" y="7572036"/>
              <a:ext cx="251680" cy="265415"/>
            </a:xfrm>
            <a:custGeom>
              <a:avLst/>
              <a:gdLst>
                <a:gd name="connsiteX0" fmla="*/ 0 w 251680"/>
                <a:gd name="connsiteY0" fmla="*/ 6359 h 265415"/>
                <a:gd name="connsiteX1" fmla="*/ 77450 w 251680"/>
                <a:gd name="connsiteY1" fmla="*/ 6359 h 265415"/>
                <a:gd name="connsiteX2" fmla="*/ 77450 w 251680"/>
                <a:gd name="connsiteY2" fmla="*/ 41841 h 265415"/>
                <a:gd name="connsiteX3" fmla="*/ 78595 w 251680"/>
                <a:gd name="connsiteY3" fmla="*/ 41841 h 265415"/>
                <a:gd name="connsiteX4" fmla="*/ 154900 w 251680"/>
                <a:gd name="connsiteY4" fmla="*/ 0 h 265415"/>
                <a:gd name="connsiteX5" fmla="*/ 251681 w 251680"/>
                <a:gd name="connsiteY5" fmla="*/ 123360 h 265415"/>
                <a:gd name="connsiteX6" fmla="*/ 251681 w 251680"/>
                <a:gd name="connsiteY6" fmla="*/ 265416 h 265415"/>
                <a:gd name="connsiteX7" fmla="*/ 171052 w 251680"/>
                <a:gd name="connsiteY7" fmla="*/ 265416 h 265415"/>
                <a:gd name="connsiteX8" fmla="*/ 171052 w 251680"/>
                <a:gd name="connsiteY8" fmla="*/ 139385 h 265415"/>
                <a:gd name="connsiteX9" fmla="*/ 129083 w 251680"/>
                <a:gd name="connsiteY9" fmla="*/ 70710 h 265415"/>
                <a:gd name="connsiteX10" fmla="*/ 80757 w 251680"/>
                <a:gd name="connsiteY10" fmla="*/ 137223 h 265415"/>
                <a:gd name="connsiteX11" fmla="*/ 80757 w 251680"/>
                <a:gd name="connsiteY11" fmla="*/ 265416 h 265415"/>
                <a:gd name="connsiteX12" fmla="*/ 127 w 251680"/>
                <a:gd name="connsiteY12" fmla="*/ 265416 h 265415"/>
                <a:gd name="connsiteX13" fmla="*/ 127 w 251680"/>
                <a:gd name="connsiteY13" fmla="*/ 6359 h 26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680" h="265415">
                  <a:moveTo>
                    <a:pt x="0" y="6359"/>
                  </a:moveTo>
                  <a:lnTo>
                    <a:pt x="77450" y="6359"/>
                  </a:lnTo>
                  <a:lnTo>
                    <a:pt x="77450" y="41841"/>
                  </a:lnTo>
                  <a:lnTo>
                    <a:pt x="78595" y="41841"/>
                  </a:lnTo>
                  <a:cubicBezTo>
                    <a:pt x="89405" y="21493"/>
                    <a:pt x="115730" y="0"/>
                    <a:pt x="154900" y="0"/>
                  </a:cubicBezTo>
                  <a:cubicBezTo>
                    <a:pt x="236547" y="0"/>
                    <a:pt x="251681" y="53668"/>
                    <a:pt x="251681" y="123360"/>
                  </a:cubicBezTo>
                  <a:lnTo>
                    <a:pt x="251681" y="265416"/>
                  </a:lnTo>
                  <a:lnTo>
                    <a:pt x="171052" y="265416"/>
                  </a:lnTo>
                  <a:lnTo>
                    <a:pt x="171052" y="139385"/>
                  </a:lnTo>
                  <a:cubicBezTo>
                    <a:pt x="171052" y="109371"/>
                    <a:pt x="170543" y="70710"/>
                    <a:pt x="129083" y="70710"/>
                  </a:cubicBezTo>
                  <a:cubicBezTo>
                    <a:pt x="87624" y="70710"/>
                    <a:pt x="80757" y="103521"/>
                    <a:pt x="80757" y="137223"/>
                  </a:cubicBezTo>
                  <a:lnTo>
                    <a:pt x="80757" y="265416"/>
                  </a:lnTo>
                  <a:lnTo>
                    <a:pt x="127" y="265416"/>
                  </a:lnTo>
                  <a:lnTo>
                    <a:pt x="127" y="6359"/>
                  </a:lnTo>
                  <a:close/>
                </a:path>
              </a:pathLst>
            </a:custGeom>
            <a:grpFill/>
            <a:ln w="0" cap="flat">
              <a:noFill/>
              <a:prstDash val="solid"/>
              <a:miter/>
            </a:ln>
          </p:spPr>
          <p:txBody>
            <a:bodyPr rtlCol="0" anchor="ctr"/>
            <a:lstStyle/>
            <a:p>
              <a:endParaRPr lang="en-GB"/>
            </a:p>
          </p:txBody>
        </p:sp>
      </p:grpSp>
      <p:sp>
        <p:nvSpPr>
          <p:cNvPr id="30" name="Freeform: Shape 29">
            <a:extLst>
              <a:ext uri="{FF2B5EF4-FFF2-40B4-BE49-F238E27FC236}">
                <a16:creationId xmlns:a16="http://schemas.microsoft.com/office/drawing/2014/main" id="{78049C59-1D1D-DB09-DEAD-E3BAFABD2AAC}"/>
              </a:ext>
            </a:extLst>
          </p:cNvPr>
          <p:cNvSpPr/>
          <p:nvPr/>
        </p:nvSpPr>
        <p:spPr>
          <a:xfrm>
            <a:off x="2021670" y="9041805"/>
            <a:ext cx="388140" cy="271647"/>
          </a:xfrm>
          <a:custGeom>
            <a:avLst/>
            <a:gdLst>
              <a:gd name="connsiteX0" fmla="*/ 380001 w 388140"/>
              <a:gd name="connsiteY0" fmla="*/ 42477 h 271647"/>
              <a:gd name="connsiteX1" fmla="*/ 345664 w 388140"/>
              <a:gd name="connsiteY1" fmla="*/ 8139 h 271647"/>
              <a:gd name="connsiteX2" fmla="*/ 194070 w 388140"/>
              <a:gd name="connsiteY2" fmla="*/ 0 h 271647"/>
              <a:gd name="connsiteX3" fmla="*/ 42477 w 388140"/>
              <a:gd name="connsiteY3" fmla="*/ 8139 h 271647"/>
              <a:gd name="connsiteX4" fmla="*/ 8139 w 388140"/>
              <a:gd name="connsiteY4" fmla="*/ 42477 h 271647"/>
              <a:gd name="connsiteX5" fmla="*/ 0 w 388140"/>
              <a:gd name="connsiteY5" fmla="*/ 135824 h 271647"/>
              <a:gd name="connsiteX6" fmla="*/ 8139 w 388140"/>
              <a:gd name="connsiteY6" fmla="*/ 229171 h 271647"/>
              <a:gd name="connsiteX7" fmla="*/ 42477 w 388140"/>
              <a:gd name="connsiteY7" fmla="*/ 263508 h 271647"/>
              <a:gd name="connsiteX8" fmla="*/ 194070 w 388140"/>
              <a:gd name="connsiteY8" fmla="*/ 271647 h 271647"/>
              <a:gd name="connsiteX9" fmla="*/ 345664 w 388140"/>
              <a:gd name="connsiteY9" fmla="*/ 263508 h 271647"/>
              <a:gd name="connsiteX10" fmla="*/ 380001 w 388140"/>
              <a:gd name="connsiteY10" fmla="*/ 229171 h 271647"/>
              <a:gd name="connsiteX11" fmla="*/ 388140 w 388140"/>
              <a:gd name="connsiteY11" fmla="*/ 135824 h 271647"/>
              <a:gd name="connsiteX12" fmla="*/ 380001 w 388140"/>
              <a:gd name="connsiteY12" fmla="*/ 42477 h 271647"/>
              <a:gd name="connsiteX13" fmla="*/ 155409 w 388140"/>
              <a:gd name="connsiteY13" fmla="*/ 194070 h 271647"/>
              <a:gd name="connsiteX14" fmla="*/ 155409 w 388140"/>
              <a:gd name="connsiteY14" fmla="*/ 77704 h 271647"/>
              <a:gd name="connsiteX15" fmla="*/ 256132 w 388140"/>
              <a:gd name="connsiteY15" fmla="*/ 135951 h 271647"/>
              <a:gd name="connsiteX16" fmla="*/ 155409 w 388140"/>
              <a:gd name="connsiteY16" fmla="*/ 194070 h 27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140" h="271647">
                <a:moveTo>
                  <a:pt x="380001" y="42477"/>
                </a:moveTo>
                <a:cubicBezTo>
                  <a:pt x="375550" y="25817"/>
                  <a:pt x="362451" y="12590"/>
                  <a:pt x="345664" y="8139"/>
                </a:cubicBezTo>
                <a:cubicBezTo>
                  <a:pt x="315396" y="0"/>
                  <a:pt x="194070" y="0"/>
                  <a:pt x="194070" y="0"/>
                </a:cubicBezTo>
                <a:cubicBezTo>
                  <a:pt x="194070" y="0"/>
                  <a:pt x="72745" y="0"/>
                  <a:pt x="42477" y="8139"/>
                </a:cubicBezTo>
                <a:cubicBezTo>
                  <a:pt x="25817" y="12590"/>
                  <a:pt x="12590" y="25690"/>
                  <a:pt x="8139" y="42477"/>
                </a:cubicBezTo>
                <a:cubicBezTo>
                  <a:pt x="0" y="72745"/>
                  <a:pt x="0" y="135824"/>
                  <a:pt x="0" y="135824"/>
                </a:cubicBezTo>
                <a:cubicBezTo>
                  <a:pt x="0" y="135824"/>
                  <a:pt x="0" y="198903"/>
                  <a:pt x="8139" y="229171"/>
                </a:cubicBezTo>
                <a:cubicBezTo>
                  <a:pt x="12590" y="245831"/>
                  <a:pt x="25689" y="259057"/>
                  <a:pt x="42477" y="263508"/>
                </a:cubicBezTo>
                <a:cubicBezTo>
                  <a:pt x="72745" y="271647"/>
                  <a:pt x="194070" y="271647"/>
                  <a:pt x="194070" y="271647"/>
                </a:cubicBezTo>
                <a:cubicBezTo>
                  <a:pt x="194070" y="271647"/>
                  <a:pt x="315396" y="271647"/>
                  <a:pt x="345664" y="263508"/>
                </a:cubicBezTo>
                <a:cubicBezTo>
                  <a:pt x="362324" y="259057"/>
                  <a:pt x="375550" y="245958"/>
                  <a:pt x="380001" y="229171"/>
                </a:cubicBezTo>
                <a:cubicBezTo>
                  <a:pt x="388140" y="198903"/>
                  <a:pt x="388140" y="135824"/>
                  <a:pt x="388140" y="135824"/>
                </a:cubicBezTo>
                <a:cubicBezTo>
                  <a:pt x="388140" y="135824"/>
                  <a:pt x="388140" y="72745"/>
                  <a:pt x="380001" y="42477"/>
                </a:cubicBezTo>
                <a:close/>
                <a:moveTo>
                  <a:pt x="155409" y="194070"/>
                </a:moveTo>
                <a:lnTo>
                  <a:pt x="155409" y="77704"/>
                </a:lnTo>
                <a:lnTo>
                  <a:pt x="256132" y="135951"/>
                </a:lnTo>
                <a:lnTo>
                  <a:pt x="155409" y="194070"/>
                </a:lnTo>
                <a:close/>
              </a:path>
            </a:pathLst>
          </a:custGeom>
          <a:solidFill>
            <a:schemeClr val="bg1"/>
          </a:solidFill>
          <a:ln w="0" cap="flat">
            <a:noFill/>
            <a:prstDash val="solid"/>
            <a:miter/>
          </a:ln>
        </p:spPr>
        <p:txBody>
          <a:bodyPr rtlCol="0" anchor="ctr"/>
          <a:lstStyle/>
          <a:p>
            <a:endParaRPr lang="en-GB"/>
          </a:p>
        </p:txBody>
      </p:sp>
      <p:grpSp>
        <p:nvGrpSpPr>
          <p:cNvPr id="31" name="object 4">
            <a:extLst>
              <a:ext uri="{FF2B5EF4-FFF2-40B4-BE49-F238E27FC236}">
                <a16:creationId xmlns:a16="http://schemas.microsoft.com/office/drawing/2014/main" id="{BAC76DB9-838D-14A6-5299-739E47102FAD}"/>
              </a:ext>
            </a:extLst>
          </p:cNvPr>
          <p:cNvGrpSpPr>
            <a:grpSpLocks/>
          </p:cNvGrpSpPr>
          <p:nvPr userDrawn="1"/>
        </p:nvGrpSpPr>
        <p:grpSpPr>
          <a:xfrm>
            <a:off x="2044700" y="10626725"/>
            <a:ext cx="1612900" cy="1612900"/>
            <a:chOff x="1675341" y="756689"/>
            <a:chExt cx="2275205" cy="2272030"/>
          </a:xfrm>
        </p:grpSpPr>
        <p:sp>
          <p:nvSpPr>
            <p:cNvPr id="32" name="object 5">
              <a:extLst>
                <a:ext uri="{FF2B5EF4-FFF2-40B4-BE49-F238E27FC236}">
                  <a16:creationId xmlns:a16="http://schemas.microsoft.com/office/drawing/2014/main" id="{1E8598E2-F853-5C3D-12BC-DFFC996AE6B6}"/>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33" name="object 6">
              <a:extLst>
                <a:ext uri="{FF2B5EF4-FFF2-40B4-BE49-F238E27FC236}">
                  <a16:creationId xmlns:a16="http://schemas.microsoft.com/office/drawing/2014/main" id="{0B4BBBCC-CBCC-D224-9AD8-63E197089BBA}"/>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34" name="object 7">
              <a:extLst>
                <a:ext uri="{FF2B5EF4-FFF2-40B4-BE49-F238E27FC236}">
                  <a16:creationId xmlns:a16="http://schemas.microsoft.com/office/drawing/2014/main" id="{45B0E4C2-39DD-8501-BA27-164933A33F8D}"/>
                </a:ext>
              </a:extLst>
            </p:cNvPr>
            <p:cNvPicPr/>
            <p:nvPr/>
          </p:nvPicPr>
          <p:blipFill>
            <a:blip r:embed="rId2" cstate="print"/>
            <a:stretch>
              <a:fillRect/>
            </a:stretch>
          </p:blipFill>
          <p:spPr>
            <a:xfrm>
              <a:off x="1913232" y="2234279"/>
              <a:ext cx="97546" cy="136760"/>
            </a:xfrm>
            <a:prstGeom prst="rect">
              <a:avLst/>
            </a:prstGeom>
          </p:spPr>
        </p:pic>
        <p:pic>
          <p:nvPicPr>
            <p:cNvPr id="35" name="object 8">
              <a:extLst>
                <a:ext uri="{FF2B5EF4-FFF2-40B4-BE49-F238E27FC236}">
                  <a16:creationId xmlns:a16="http://schemas.microsoft.com/office/drawing/2014/main" id="{2578E418-AFA7-E325-4AB1-AFF9A13F5FA9}"/>
                </a:ext>
              </a:extLst>
            </p:cNvPr>
            <p:cNvPicPr/>
            <p:nvPr/>
          </p:nvPicPr>
          <p:blipFill>
            <a:blip r:embed="rId3" cstate="print"/>
            <a:stretch>
              <a:fillRect/>
            </a:stretch>
          </p:blipFill>
          <p:spPr>
            <a:xfrm>
              <a:off x="2060611" y="2234280"/>
              <a:ext cx="97337" cy="134142"/>
            </a:xfrm>
            <a:prstGeom prst="rect">
              <a:avLst/>
            </a:prstGeom>
          </p:spPr>
        </p:pic>
        <p:sp>
          <p:nvSpPr>
            <p:cNvPr id="36" name="object 9">
              <a:extLst>
                <a:ext uri="{FF2B5EF4-FFF2-40B4-BE49-F238E27FC236}">
                  <a16:creationId xmlns:a16="http://schemas.microsoft.com/office/drawing/2014/main" id="{A8BCA7B2-567A-3F7C-21E7-183F9637828C}"/>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37" name="object 10">
              <a:extLst>
                <a:ext uri="{FF2B5EF4-FFF2-40B4-BE49-F238E27FC236}">
                  <a16:creationId xmlns:a16="http://schemas.microsoft.com/office/drawing/2014/main" id="{59AF7A2D-904D-E8CB-7090-DE61D29EA6E2}"/>
                </a:ext>
              </a:extLst>
            </p:cNvPr>
            <p:cNvPicPr/>
            <p:nvPr/>
          </p:nvPicPr>
          <p:blipFill>
            <a:blip r:embed="rId4" cstate="print"/>
            <a:stretch>
              <a:fillRect/>
            </a:stretch>
          </p:blipFill>
          <p:spPr>
            <a:xfrm>
              <a:off x="2264586" y="2234280"/>
              <a:ext cx="113221" cy="134142"/>
            </a:xfrm>
            <a:prstGeom prst="rect">
              <a:avLst/>
            </a:prstGeom>
          </p:spPr>
        </p:pic>
        <p:sp>
          <p:nvSpPr>
            <p:cNvPr id="38" name="object 11">
              <a:extLst>
                <a:ext uri="{FF2B5EF4-FFF2-40B4-BE49-F238E27FC236}">
                  <a16:creationId xmlns:a16="http://schemas.microsoft.com/office/drawing/2014/main" id="{5A4DB065-8F37-2458-64BA-1DC3868FAFBC}"/>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39" name="object 12">
              <a:extLst>
                <a:ext uri="{FF2B5EF4-FFF2-40B4-BE49-F238E27FC236}">
                  <a16:creationId xmlns:a16="http://schemas.microsoft.com/office/drawing/2014/main" id="{99EB25EB-3E98-D766-B75C-FBD34D8564AD}"/>
                </a:ext>
              </a:extLst>
            </p:cNvPr>
            <p:cNvPicPr/>
            <p:nvPr/>
          </p:nvPicPr>
          <p:blipFill>
            <a:blip r:embed="rId5" cstate="print"/>
            <a:stretch>
              <a:fillRect/>
            </a:stretch>
          </p:blipFill>
          <p:spPr>
            <a:xfrm>
              <a:off x="2530110" y="2234284"/>
              <a:ext cx="92311" cy="134142"/>
            </a:xfrm>
            <a:prstGeom prst="rect">
              <a:avLst/>
            </a:prstGeom>
          </p:spPr>
        </p:pic>
        <p:pic>
          <p:nvPicPr>
            <p:cNvPr id="40" name="object 13">
              <a:extLst>
                <a:ext uri="{FF2B5EF4-FFF2-40B4-BE49-F238E27FC236}">
                  <a16:creationId xmlns:a16="http://schemas.microsoft.com/office/drawing/2014/main" id="{CA9DF136-83B5-2071-D520-FFB25C3E5C41}"/>
                </a:ext>
              </a:extLst>
            </p:cNvPr>
            <p:cNvPicPr/>
            <p:nvPr/>
          </p:nvPicPr>
          <p:blipFill>
            <a:blip r:embed="rId6" cstate="print"/>
            <a:stretch>
              <a:fillRect/>
            </a:stretch>
          </p:blipFill>
          <p:spPr>
            <a:xfrm>
              <a:off x="2650302" y="2231664"/>
              <a:ext cx="85264" cy="139576"/>
            </a:xfrm>
            <a:prstGeom prst="rect">
              <a:avLst/>
            </a:prstGeom>
          </p:spPr>
        </p:pic>
        <p:sp>
          <p:nvSpPr>
            <p:cNvPr id="41" name="object 14">
              <a:extLst>
                <a:ext uri="{FF2B5EF4-FFF2-40B4-BE49-F238E27FC236}">
                  <a16:creationId xmlns:a16="http://schemas.microsoft.com/office/drawing/2014/main" id="{BB443945-BF96-4597-17F8-025F89D1BC4C}"/>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42" name="object 15">
              <a:extLst>
                <a:ext uri="{FF2B5EF4-FFF2-40B4-BE49-F238E27FC236}">
                  <a16:creationId xmlns:a16="http://schemas.microsoft.com/office/drawing/2014/main" id="{07334217-5B08-4E42-D9B6-91FBCCF7EF3E}"/>
                </a:ext>
              </a:extLst>
            </p:cNvPr>
            <p:cNvPicPr/>
            <p:nvPr/>
          </p:nvPicPr>
          <p:blipFill>
            <a:blip r:embed="rId7" cstate="print"/>
            <a:stretch>
              <a:fillRect/>
            </a:stretch>
          </p:blipFill>
          <p:spPr>
            <a:xfrm>
              <a:off x="2830980" y="2233925"/>
              <a:ext cx="217271" cy="134620"/>
            </a:xfrm>
            <a:prstGeom prst="rect">
              <a:avLst/>
            </a:prstGeom>
          </p:spPr>
        </p:pic>
        <p:pic>
          <p:nvPicPr>
            <p:cNvPr id="43" name="object 16">
              <a:extLst>
                <a:ext uri="{FF2B5EF4-FFF2-40B4-BE49-F238E27FC236}">
                  <a16:creationId xmlns:a16="http://schemas.microsoft.com/office/drawing/2014/main" id="{C8829674-D959-27B4-F693-6EA1DEA92E59}"/>
                </a:ext>
              </a:extLst>
            </p:cNvPr>
            <p:cNvPicPr/>
            <p:nvPr/>
          </p:nvPicPr>
          <p:blipFill>
            <a:blip r:embed="rId8" cstate="print"/>
            <a:stretch>
              <a:fillRect/>
            </a:stretch>
          </p:blipFill>
          <p:spPr>
            <a:xfrm>
              <a:off x="3137399" y="2231666"/>
              <a:ext cx="122581" cy="139377"/>
            </a:xfrm>
            <a:prstGeom prst="rect">
              <a:avLst/>
            </a:prstGeom>
          </p:spPr>
        </p:pic>
        <p:pic>
          <p:nvPicPr>
            <p:cNvPr id="44" name="object 17">
              <a:extLst>
                <a:ext uri="{FF2B5EF4-FFF2-40B4-BE49-F238E27FC236}">
                  <a16:creationId xmlns:a16="http://schemas.microsoft.com/office/drawing/2014/main" id="{E7B5A2F7-1AF8-0B63-BF95-415A974E2B7F}"/>
                </a:ext>
              </a:extLst>
            </p:cNvPr>
            <p:cNvPicPr/>
            <p:nvPr/>
          </p:nvPicPr>
          <p:blipFill>
            <a:blip r:embed="rId9" cstate="print"/>
            <a:stretch>
              <a:fillRect/>
            </a:stretch>
          </p:blipFill>
          <p:spPr>
            <a:xfrm>
              <a:off x="3302992" y="2234285"/>
              <a:ext cx="72594" cy="134132"/>
            </a:xfrm>
            <a:prstGeom prst="rect">
              <a:avLst/>
            </a:prstGeom>
          </p:spPr>
        </p:pic>
        <p:sp>
          <p:nvSpPr>
            <p:cNvPr id="45" name="object 18">
              <a:extLst>
                <a:ext uri="{FF2B5EF4-FFF2-40B4-BE49-F238E27FC236}">
                  <a16:creationId xmlns:a16="http://schemas.microsoft.com/office/drawing/2014/main" id="{EB0A5CBC-BE7E-1493-F52B-066C019DDD12}"/>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46" name="object 19">
              <a:extLst>
                <a:ext uri="{FF2B5EF4-FFF2-40B4-BE49-F238E27FC236}">
                  <a16:creationId xmlns:a16="http://schemas.microsoft.com/office/drawing/2014/main" id="{B2372EA1-8CC9-84A7-9C34-692FC3917B4D}"/>
                </a:ext>
              </a:extLst>
            </p:cNvPr>
            <p:cNvPicPr/>
            <p:nvPr/>
          </p:nvPicPr>
          <p:blipFill>
            <a:blip r:embed="rId10" cstate="print"/>
            <a:stretch>
              <a:fillRect/>
            </a:stretch>
          </p:blipFill>
          <p:spPr>
            <a:xfrm>
              <a:off x="2821167" y="926515"/>
              <a:ext cx="915186" cy="1092200"/>
            </a:xfrm>
            <a:prstGeom prst="rect">
              <a:avLst/>
            </a:prstGeom>
          </p:spPr>
        </p:pic>
      </p:grpSp>
      <p:pic>
        <p:nvPicPr>
          <p:cNvPr id="3" name="Picture 2" descr="A white x on a black background&#10;&#10;Description automatically generated">
            <a:extLst>
              <a:ext uri="{FF2B5EF4-FFF2-40B4-BE49-F238E27FC236}">
                <a16:creationId xmlns:a16="http://schemas.microsoft.com/office/drawing/2014/main" id="{6F5347C2-A66F-F500-E677-52E0F56B5A36}"/>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6752" r="17012"/>
          <a:stretch/>
        </p:blipFill>
        <p:spPr>
          <a:xfrm>
            <a:off x="2021798" y="7521473"/>
            <a:ext cx="388139" cy="366250"/>
          </a:xfrm>
          <a:prstGeom prst="rect">
            <a:avLst/>
          </a:prstGeom>
        </p:spPr>
      </p:pic>
    </p:spTree>
    <p:extLst>
      <p:ext uri="{BB962C8B-B14F-4D97-AF65-F5344CB8AC3E}">
        <p14:creationId xmlns:p14="http://schemas.microsoft.com/office/powerpoint/2010/main" val="1882369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ontact 2">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5B8FBB10-D683-B306-CDEB-747B9FD7098B}"/>
              </a:ext>
            </a:extLst>
          </p:cNvPr>
          <p:cNvSpPr/>
          <p:nvPr userDrawn="1"/>
        </p:nvSpPr>
        <p:spPr>
          <a:xfrm>
            <a:off x="856" y="0"/>
            <a:ext cx="24382289" cy="11429487"/>
          </a:xfrm>
          <a:custGeom>
            <a:avLst/>
            <a:gdLst/>
            <a:ahLst/>
            <a:cxnLst/>
            <a:rect l="l" t="t" r="r" b="b"/>
            <a:pathLst>
              <a:path w="20104100" h="9424035">
                <a:moveTo>
                  <a:pt x="20104099" y="0"/>
                </a:moveTo>
                <a:lnTo>
                  <a:pt x="0" y="0"/>
                </a:lnTo>
                <a:lnTo>
                  <a:pt x="0" y="9423482"/>
                </a:lnTo>
                <a:lnTo>
                  <a:pt x="20104099" y="9423482"/>
                </a:lnTo>
                <a:lnTo>
                  <a:pt x="20104099" y="0"/>
                </a:lnTo>
                <a:close/>
              </a:path>
            </a:pathLst>
          </a:custGeom>
          <a:solidFill>
            <a:schemeClr val="bg1"/>
          </a:solidFill>
        </p:spPr>
        <p:txBody>
          <a:bodyPr wrap="square" lIns="0" tIns="0" rIns="0" bIns="0" rtlCol="0"/>
          <a:lstStyle/>
          <a:p>
            <a:endParaRPr/>
          </a:p>
        </p:txBody>
      </p:sp>
      <p:sp>
        <p:nvSpPr>
          <p:cNvPr id="7" name="Freeform: Shape 6">
            <a:extLst>
              <a:ext uri="{FF2B5EF4-FFF2-40B4-BE49-F238E27FC236}">
                <a16:creationId xmlns:a16="http://schemas.microsoft.com/office/drawing/2014/main" id="{F408A580-082A-27DA-12E6-DE37996440BD}"/>
              </a:ext>
            </a:extLst>
          </p:cNvPr>
          <p:cNvSpPr/>
          <p:nvPr userDrawn="1"/>
        </p:nvSpPr>
        <p:spPr>
          <a:xfrm>
            <a:off x="7086600" y="2137"/>
            <a:ext cx="17297399" cy="11451929"/>
          </a:xfrm>
          <a:custGeom>
            <a:avLst/>
            <a:gdLst>
              <a:gd name="connsiteX0" fmla="*/ 14720601 w 17297399"/>
              <a:gd name="connsiteY0" fmla="*/ 11010155 h 11451929"/>
              <a:gd name="connsiteX1" fmla="*/ 14720727 w 17297399"/>
              <a:gd name="connsiteY1" fmla="*/ 11010282 h 11451929"/>
              <a:gd name="connsiteX2" fmla="*/ 14720601 w 17297399"/>
              <a:gd name="connsiteY2" fmla="*/ 11010256 h 11451929"/>
              <a:gd name="connsiteX3" fmla="*/ 6030463 w 17297399"/>
              <a:gd name="connsiteY3" fmla="*/ 618027 h 11451929"/>
              <a:gd name="connsiteX4" fmla="*/ 1948181 w 17297399"/>
              <a:gd name="connsiteY4" fmla="*/ 5725393 h 11451929"/>
              <a:gd name="connsiteX5" fmla="*/ 6030463 w 17297399"/>
              <a:gd name="connsiteY5" fmla="*/ 10844839 h 11451929"/>
              <a:gd name="connsiteX6" fmla="*/ 10119611 w 17297399"/>
              <a:gd name="connsiteY6" fmla="*/ 5725393 h 11451929"/>
              <a:gd name="connsiteX7" fmla="*/ 6030463 w 17297399"/>
              <a:gd name="connsiteY7" fmla="*/ 618027 h 11451929"/>
              <a:gd name="connsiteX8" fmla="*/ 10570159 w 17297399"/>
              <a:gd name="connsiteY8" fmla="*/ 7248 h 11451929"/>
              <a:gd name="connsiteX9" fmla="*/ 15809267 w 17297399"/>
              <a:gd name="connsiteY9" fmla="*/ 7248 h 11451929"/>
              <a:gd name="connsiteX10" fmla="*/ 15809267 w 17297399"/>
              <a:gd name="connsiteY10" fmla="*/ 452329 h 11451929"/>
              <a:gd name="connsiteX11" fmla="*/ 14687155 w 17297399"/>
              <a:gd name="connsiteY11" fmla="*/ 645367 h 11451929"/>
              <a:gd name="connsiteX12" fmla="*/ 14559355 w 17297399"/>
              <a:gd name="connsiteY12" fmla="*/ 1058402 h 11451929"/>
              <a:gd name="connsiteX13" fmla="*/ 17191055 w 17297399"/>
              <a:gd name="connsiteY13" fmla="*/ 4653765 h 11451929"/>
              <a:gd name="connsiteX14" fmla="*/ 17258071 w 17297399"/>
              <a:gd name="connsiteY14" fmla="*/ 4653765 h 11451929"/>
              <a:gd name="connsiteX15" fmla="*/ 17297399 w 17297399"/>
              <a:gd name="connsiteY15" fmla="*/ 4602936 h 11451929"/>
              <a:gd name="connsiteX16" fmla="*/ 17297399 w 17297399"/>
              <a:gd name="connsiteY16" fmla="*/ 7562483 h 11451929"/>
              <a:gd name="connsiteX17" fmla="*/ 16529791 w 17297399"/>
              <a:gd name="connsiteY17" fmla="*/ 6525266 h 11451929"/>
              <a:gd name="connsiteX18" fmla="*/ 16465063 w 17297399"/>
              <a:gd name="connsiteY18" fmla="*/ 6525266 h 11451929"/>
              <a:gd name="connsiteX19" fmla="*/ 13533379 w 17297399"/>
              <a:gd name="connsiteY19" fmla="*/ 10403827 h 11451929"/>
              <a:gd name="connsiteX20" fmla="*/ 13664743 w 17297399"/>
              <a:gd name="connsiteY20" fmla="*/ 10788504 h 11451929"/>
              <a:gd name="connsiteX21" fmla="*/ 14720601 w 17297399"/>
              <a:gd name="connsiteY21" fmla="*/ 11010256 h 11451929"/>
              <a:gd name="connsiteX22" fmla="*/ 14720601 w 17297399"/>
              <a:gd name="connsiteY22" fmla="*/ 11429488 h 11451929"/>
              <a:gd name="connsiteX23" fmla="*/ 10469063 w 17297399"/>
              <a:gd name="connsiteY23" fmla="*/ 11429488 h 11451929"/>
              <a:gd name="connsiteX24" fmla="*/ 10469063 w 17297399"/>
              <a:gd name="connsiteY24" fmla="*/ 11010155 h 11451929"/>
              <a:gd name="connsiteX25" fmla="*/ 11522631 w 17297399"/>
              <a:gd name="connsiteY25" fmla="*/ 10788377 h 11451929"/>
              <a:gd name="connsiteX26" fmla="*/ 12448019 w 17297399"/>
              <a:gd name="connsiteY26" fmla="*/ 10274500 h 11451929"/>
              <a:gd name="connsiteX27" fmla="*/ 16007901 w 17297399"/>
              <a:gd name="connsiteY27" fmla="*/ 5886639 h 11451929"/>
              <a:gd name="connsiteX28" fmla="*/ 12448019 w 17297399"/>
              <a:gd name="connsiteY28" fmla="*/ 1251821 h 11451929"/>
              <a:gd name="connsiteX29" fmla="*/ 11556075 w 17297399"/>
              <a:gd name="connsiteY29" fmla="*/ 676650 h 11451929"/>
              <a:gd name="connsiteX30" fmla="*/ 10570159 w 17297399"/>
              <a:gd name="connsiteY30" fmla="*/ 452329 h 11451929"/>
              <a:gd name="connsiteX31" fmla="*/ 6030463 w 17297399"/>
              <a:gd name="connsiteY31" fmla="*/ 0 h 11451929"/>
              <a:gd name="connsiteX32" fmla="*/ 12060927 w 17297399"/>
              <a:gd name="connsiteY32" fmla="*/ 5663717 h 11451929"/>
              <a:gd name="connsiteX33" fmla="*/ 6030463 w 17297399"/>
              <a:gd name="connsiteY33" fmla="*/ 11451929 h 11451929"/>
              <a:gd name="connsiteX34" fmla="*/ 0 w 17297399"/>
              <a:gd name="connsiteY34" fmla="*/ 5787196 h 11451929"/>
              <a:gd name="connsiteX35" fmla="*/ 6030463 w 17297399"/>
              <a:gd name="connsiteY35" fmla="*/ 0 h 114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297399" h="11451929">
                <a:moveTo>
                  <a:pt x="14720601" y="11010155"/>
                </a:moveTo>
                <a:lnTo>
                  <a:pt x="14720727" y="11010282"/>
                </a:lnTo>
                <a:lnTo>
                  <a:pt x="14720601" y="11010256"/>
                </a:lnTo>
                <a:close/>
                <a:moveTo>
                  <a:pt x="6030463" y="618027"/>
                </a:moveTo>
                <a:cubicBezTo>
                  <a:pt x="3223910" y="618027"/>
                  <a:pt x="1948181" y="3109971"/>
                  <a:pt x="1948181" y="5725393"/>
                </a:cubicBezTo>
                <a:cubicBezTo>
                  <a:pt x="1948181" y="8774196"/>
                  <a:pt x="3447849" y="10844839"/>
                  <a:pt x="6030463" y="10844839"/>
                </a:cubicBezTo>
                <a:cubicBezTo>
                  <a:pt x="8841339" y="10844839"/>
                  <a:pt x="10119611" y="8347046"/>
                  <a:pt x="10119611" y="5725393"/>
                </a:cubicBezTo>
                <a:cubicBezTo>
                  <a:pt x="10119611" y="2677479"/>
                  <a:pt x="8618671" y="618027"/>
                  <a:pt x="6030463" y="618027"/>
                </a:cubicBezTo>
                <a:close/>
                <a:moveTo>
                  <a:pt x="10570159" y="7248"/>
                </a:moveTo>
                <a:lnTo>
                  <a:pt x="15809267" y="7248"/>
                </a:lnTo>
                <a:lnTo>
                  <a:pt x="15809267" y="452329"/>
                </a:lnTo>
                <a:lnTo>
                  <a:pt x="14687155" y="645367"/>
                </a:lnTo>
                <a:cubicBezTo>
                  <a:pt x="14326513" y="708060"/>
                  <a:pt x="14359959" y="802544"/>
                  <a:pt x="14559355" y="1058402"/>
                </a:cubicBezTo>
                <a:lnTo>
                  <a:pt x="17191055" y="4653765"/>
                </a:lnTo>
                <a:lnTo>
                  <a:pt x="17258071" y="4653765"/>
                </a:lnTo>
                <a:lnTo>
                  <a:pt x="17297399" y="4602936"/>
                </a:lnTo>
                <a:lnTo>
                  <a:pt x="17297399" y="7562483"/>
                </a:lnTo>
                <a:lnTo>
                  <a:pt x="16529791" y="6525266"/>
                </a:lnTo>
                <a:lnTo>
                  <a:pt x="16465063" y="6525266"/>
                </a:lnTo>
                <a:lnTo>
                  <a:pt x="13533379" y="10403827"/>
                </a:lnTo>
                <a:cubicBezTo>
                  <a:pt x="13334363" y="10659050"/>
                  <a:pt x="13302827" y="10723523"/>
                  <a:pt x="13664743" y="10788504"/>
                </a:cubicBezTo>
                <a:lnTo>
                  <a:pt x="14720601" y="11010256"/>
                </a:lnTo>
                <a:lnTo>
                  <a:pt x="14720601" y="11429488"/>
                </a:lnTo>
                <a:lnTo>
                  <a:pt x="10469063" y="11429488"/>
                </a:lnTo>
                <a:lnTo>
                  <a:pt x="10469063" y="11010155"/>
                </a:lnTo>
                <a:lnTo>
                  <a:pt x="11522631" y="10788377"/>
                </a:lnTo>
                <a:cubicBezTo>
                  <a:pt x="11917991" y="10690714"/>
                  <a:pt x="12215559" y="10566345"/>
                  <a:pt x="12448019" y="10274500"/>
                </a:cubicBezTo>
                <a:lnTo>
                  <a:pt x="16007901" y="5886639"/>
                </a:lnTo>
                <a:lnTo>
                  <a:pt x="12448019" y="1251821"/>
                </a:lnTo>
                <a:cubicBezTo>
                  <a:pt x="12215559" y="932126"/>
                  <a:pt x="11917991" y="771388"/>
                  <a:pt x="11556075" y="676650"/>
                </a:cubicBezTo>
                <a:lnTo>
                  <a:pt x="10570159" y="452329"/>
                </a:lnTo>
                <a:close/>
                <a:moveTo>
                  <a:pt x="6030463" y="0"/>
                </a:moveTo>
                <a:cubicBezTo>
                  <a:pt x="9377852" y="0"/>
                  <a:pt x="12060927" y="2460534"/>
                  <a:pt x="12060927" y="5663717"/>
                </a:cubicBezTo>
                <a:cubicBezTo>
                  <a:pt x="12060927" y="9020644"/>
                  <a:pt x="9381666" y="11451929"/>
                  <a:pt x="6030463" y="11451929"/>
                </a:cubicBezTo>
                <a:cubicBezTo>
                  <a:pt x="2679258" y="11451929"/>
                  <a:pt x="0" y="8989488"/>
                  <a:pt x="0" y="5787196"/>
                </a:cubicBezTo>
                <a:cubicBezTo>
                  <a:pt x="0" y="2584902"/>
                  <a:pt x="2683073" y="0"/>
                  <a:pt x="6030463" y="0"/>
                </a:cubicBezTo>
                <a:close/>
              </a:path>
            </a:pathLst>
          </a:custGeom>
          <a:solidFill>
            <a:srgbClr val="F1F4F4"/>
          </a:solidFill>
          <a:ln w="0" cap="flat">
            <a:noFill/>
            <a:prstDash val="solid"/>
            <a:miter/>
          </a:ln>
        </p:spPr>
        <p:txBody>
          <a:bodyPr rtlCol="0" anchor="ctr"/>
          <a:lstStyle/>
          <a:p>
            <a:pPr lvl="0"/>
            <a:endParaRPr lang="en-GB"/>
          </a:p>
        </p:txBody>
      </p:sp>
      <p:sp>
        <p:nvSpPr>
          <p:cNvPr id="5" name="Slide Number Placeholder 4">
            <a:extLst>
              <a:ext uri="{FF2B5EF4-FFF2-40B4-BE49-F238E27FC236}">
                <a16:creationId xmlns:a16="http://schemas.microsoft.com/office/drawing/2014/main" id="{8BA6A4DE-1614-DDC7-9354-BEA7B2252965}"/>
              </a:ext>
            </a:extLst>
          </p:cNvPr>
          <p:cNvSpPr>
            <a:spLocks noGrp="1"/>
          </p:cNvSpPr>
          <p:nvPr>
            <p:ph type="sldNum" sz="quarter" idx="10"/>
          </p:nvPr>
        </p:nvSpPr>
        <p:spPr/>
        <p:txBody>
          <a:bodyPr/>
          <a:lstStyle>
            <a:lvl1pPr>
              <a:defRPr>
                <a:solidFill>
                  <a:schemeClr val="bg1"/>
                </a:solidFill>
              </a:defRPr>
            </a:lvl1pPr>
          </a:lstStyle>
          <a:p>
            <a:fld id="{BC4F9636-13E4-43A0-8806-7B38CCEAC825}" type="slidenum">
              <a:rPr lang="en-GB" smtClean="0"/>
              <a:pPr/>
              <a:t>‹#›</a:t>
            </a:fld>
            <a:endParaRPr lang="en-GB"/>
          </a:p>
        </p:txBody>
      </p:sp>
      <p:sp>
        <p:nvSpPr>
          <p:cNvPr id="10" name="Text Placeholder 9">
            <a:extLst>
              <a:ext uri="{FF2B5EF4-FFF2-40B4-BE49-F238E27FC236}">
                <a16:creationId xmlns:a16="http://schemas.microsoft.com/office/drawing/2014/main" id="{25F660B6-D148-90DB-CF3B-DB69195E5F5F}"/>
              </a:ext>
            </a:extLst>
          </p:cNvPr>
          <p:cNvSpPr>
            <a:spLocks noGrp="1"/>
          </p:cNvSpPr>
          <p:nvPr>
            <p:ph type="body" sz="quarter" idx="11" hasCustomPrompt="1"/>
          </p:nvPr>
        </p:nvSpPr>
        <p:spPr>
          <a:xfrm>
            <a:off x="2032393" y="2249833"/>
            <a:ext cx="6482957" cy="476250"/>
          </a:xfrm>
        </p:spPr>
        <p:txBody>
          <a:bodyPr/>
          <a:lstStyle>
            <a:lvl1pPr>
              <a:defRPr b="1">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Title</a:t>
            </a:r>
          </a:p>
        </p:txBody>
      </p:sp>
      <p:sp>
        <p:nvSpPr>
          <p:cNvPr id="11" name="Text Placeholder 9">
            <a:extLst>
              <a:ext uri="{FF2B5EF4-FFF2-40B4-BE49-F238E27FC236}">
                <a16:creationId xmlns:a16="http://schemas.microsoft.com/office/drawing/2014/main" id="{1CE7F083-F106-2184-8E19-937F0AE056ED}"/>
              </a:ext>
            </a:extLst>
          </p:cNvPr>
          <p:cNvSpPr>
            <a:spLocks noGrp="1"/>
          </p:cNvSpPr>
          <p:nvPr>
            <p:ph type="body" sz="quarter" idx="12" hasCustomPrompt="1"/>
          </p:nvPr>
        </p:nvSpPr>
        <p:spPr>
          <a:xfrm>
            <a:off x="2032393" y="2817989"/>
            <a:ext cx="6482957" cy="1517791"/>
          </a:xfrm>
        </p:spPr>
        <p:txBody>
          <a:bodyPr/>
          <a:lstStyle>
            <a:lvl1pPr>
              <a:lnSpc>
                <a:spcPts val="3900"/>
              </a:lnSpc>
              <a:spcBef>
                <a:spcPts val="180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a:t>Text</a:t>
            </a:r>
          </a:p>
        </p:txBody>
      </p:sp>
      <p:sp>
        <p:nvSpPr>
          <p:cNvPr id="12" name="Text Placeholder 9">
            <a:extLst>
              <a:ext uri="{FF2B5EF4-FFF2-40B4-BE49-F238E27FC236}">
                <a16:creationId xmlns:a16="http://schemas.microsoft.com/office/drawing/2014/main" id="{10A8504B-1D7F-9B66-0D1D-39F705F1552A}"/>
              </a:ext>
            </a:extLst>
          </p:cNvPr>
          <p:cNvSpPr>
            <a:spLocks noGrp="1"/>
          </p:cNvSpPr>
          <p:nvPr>
            <p:ph type="body" sz="quarter" idx="13" hasCustomPrompt="1"/>
          </p:nvPr>
        </p:nvSpPr>
        <p:spPr>
          <a:xfrm>
            <a:off x="2032393" y="4564239"/>
            <a:ext cx="6482957" cy="1517791"/>
          </a:xfrm>
        </p:spPr>
        <p:txBody>
          <a:bodyPr/>
          <a:lstStyle>
            <a:lvl1pPr>
              <a:lnSpc>
                <a:spcPts val="42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Address/ Tel/ Website</a:t>
            </a:r>
            <a:endParaRPr lang="en-US" dirty="0"/>
          </a:p>
        </p:txBody>
      </p:sp>
      <p:sp>
        <p:nvSpPr>
          <p:cNvPr id="13" name="Text Placeholder 9">
            <a:extLst>
              <a:ext uri="{FF2B5EF4-FFF2-40B4-BE49-F238E27FC236}">
                <a16:creationId xmlns:a16="http://schemas.microsoft.com/office/drawing/2014/main" id="{4EDD705A-8B6C-B212-2C42-4E2B7F1D01C5}"/>
              </a:ext>
            </a:extLst>
          </p:cNvPr>
          <p:cNvSpPr>
            <a:spLocks noGrp="1"/>
          </p:cNvSpPr>
          <p:nvPr>
            <p:ph type="body" sz="quarter" idx="14" hasCustomPrompt="1"/>
          </p:nvPr>
        </p:nvSpPr>
        <p:spPr>
          <a:xfrm>
            <a:off x="2588653" y="7442010"/>
            <a:ext cx="3088247" cy="525175"/>
          </a:xfrm>
        </p:spPr>
        <p:txBody>
          <a:bodyPr anchor="ctr" anchorCtr="0"/>
          <a:lstStyle>
            <a:lvl1pPr>
              <a:lnSpc>
                <a:spcPts val="39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@XXX</a:t>
            </a:r>
            <a:endParaRPr lang="en-US" dirty="0"/>
          </a:p>
        </p:txBody>
      </p:sp>
      <p:sp>
        <p:nvSpPr>
          <p:cNvPr id="14" name="Text Placeholder 9">
            <a:extLst>
              <a:ext uri="{FF2B5EF4-FFF2-40B4-BE49-F238E27FC236}">
                <a16:creationId xmlns:a16="http://schemas.microsoft.com/office/drawing/2014/main" id="{9FF225E4-AF85-7680-1E1C-0774447CEFC0}"/>
              </a:ext>
            </a:extLst>
          </p:cNvPr>
          <p:cNvSpPr>
            <a:spLocks noGrp="1"/>
          </p:cNvSpPr>
          <p:nvPr>
            <p:ph type="body" sz="quarter" idx="15" hasCustomPrompt="1"/>
          </p:nvPr>
        </p:nvSpPr>
        <p:spPr>
          <a:xfrm>
            <a:off x="2588653" y="8146044"/>
            <a:ext cx="3088247" cy="525175"/>
          </a:xfrm>
        </p:spPr>
        <p:txBody>
          <a:bodyPr anchor="ctr" anchorCtr="0"/>
          <a:lstStyle>
            <a:lvl1pPr>
              <a:lnSpc>
                <a:spcPts val="39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@XXX</a:t>
            </a:r>
            <a:endParaRPr lang="en-US" dirty="0"/>
          </a:p>
        </p:txBody>
      </p:sp>
      <p:sp>
        <p:nvSpPr>
          <p:cNvPr id="15" name="Text Placeholder 9">
            <a:extLst>
              <a:ext uri="{FF2B5EF4-FFF2-40B4-BE49-F238E27FC236}">
                <a16:creationId xmlns:a16="http://schemas.microsoft.com/office/drawing/2014/main" id="{37B49CBA-4158-8CE8-A260-27CC84A37328}"/>
              </a:ext>
            </a:extLst>
          </p:cNvPr>
          <p:cNvSpPr>
            <a:spLocks noGrp="1"/>
          </p:cNvSpPr>
          <p:nvPr>
            <p:ph type="body" sz="quarter" idx="16" hasCustomPrompt="1"/>
          </p:nvPr>
        </p:nvSpPr>
        <p:spPr>
          <a:xfrm>
            <a:off x="2588653" y="8882473"/>
            <a:ext cx="3435910" cy="525175"/>
          </a:xfrm>
        </p:spPr>
        <p:txBody>
          <a:bodyPr anchor="ctr" anchorCtr="0"/>
          <a:lstStyle>
            <a:lvl1pPr>
              <a:lnSpc>
                <a:spcPts val="39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@XXX</a:t>
            </a:r>
            <a:endParaRPr lang="en-US" dirty="0"/>
          </a:p>
        </p:txBody>
      </p:sp>
      <p:sp>
        <p:nvSpPr>
          <p:cNvPr id="16" name="Text Placeholder 9">
            <a:extLst>
              <a:ext uri="{FF2B5EF4-FFF2-40B4-BE49-F238E27FC236}">
                <a16:creationId xmlns:a16="http://schemas.microsoft.com/office/drawing/2014/main" id="{167D08E7-4D29-35E0-342C-948FEBD2B4E8}"/>
              </a:ext>
            </a:extLst>
          </p:cNvPr>
          <p:cNvSpPr>
            <a:spLocks noGrp="1"/>
          </p:cNvSpPr>
          <p:nvPr>
            <p:ph type="body" sz="quarter" idx="17" hasCustomPrompt="1"/>
          </p:nvPr>
        </p:nvSpPr>
        <p:spPr>
          <a:xfrm>
            <a:off x="6512953" y="7442010"/>
            <a:ext cx="4040747" cy="525175"/>
          </a:xfrm>
        </p:spPr>
        <p:txBody>
          <a:bodyPr anchor="ctr" anchorCtr="0"/>
          <a:lstStyle>
            <a:lvl1pPr>
              <a:lnSpc>
                <a:spcPts val="39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XXX</a:t>
            </a:r>
            <a:endParaRPr lang="en-US" dirty="0"/>
          </a:p>
        </p:txBody>
      </p:sp>
      <p:sp>
        <p:nvSpPr>
          <p:cNvPr id="17" name="Text Placeholder 9">
            <a:extLst>
              <a:ext uri="{FF2B5EF4-FFF2-40B4-BE49-F238E27FC236}">
                <a16:creationId xmlns:a16="http://schemas.microsoft.com/office/drawing/2014/main" id="{646175BB-314E-6C73-5379-40257D798770}"/>
              </a:ext>
            </a:extLst>
          </p:cNvPr>
          <p:cNvSpPr>
            <a:spLocks noGrp="1"/>
          </p:cNvSpPr>
          <p:nvPr>
            <p:ph type="body" sz="quarter" idx="18" hasCustomPrompt="1"/>
          </p:nvPr>
        </p:nvSpPr>
        <p:spPr>
          <a:xfrm>
            <a:off x="6512953" y="8141280"/>
            <a:ext cx="4040747" cy="525175"/>
          </a:xfrm>
        </p:spPr>
        <p:txBody>
          <a:bodyPr anchor="ctr" anchorCtr="0"/>
          <a:lstStyle>
            <a:lvl1pPr>
              <a:lnSpc>
                <a:spcPts val="3900"/>
              </a:lnSpc>
              <a:spcBef>
                <a:spcPts val="0"/>
              </a:spcBef>
              <a:defRPr b="0">
                <a:solidFill>
                  <a:schemeClr val="tx1"/>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GB" dirty="0"/>
              <a:t>XXX</a:t>
            </a:r>
            <a:endParaRPr lang="en-US" dirty="0"/>
          </a:p>
        </p:txBody>
      </p:sp>
      <p:grpSp>
        <p:nvGrpSpPr>
          <p:cNvPr id="21" name="Graphic 18">
            <a:extLst>
              <a:ext uri="{FF2B5EF4-FFF2-40B4-BE49-F238E27FC236}">
                <a16:creationId xmlns:a16="http://schemas.microsoft.com/office/drawing/2014/main" id="{991DA92A-1EA4-4B71-D5C9-990A64F6AFDA}"/>
              </a:ext>
            </a:extLst>
          </p:cNvPr>
          <p:cNvGrpSpPr/>
          <p:nvPr/>
        </p:nvGrpSpPr>
        <p:grpSpPr>
          <a:xfrm>
            <a:off x="2038330" y="8250264"/>
            <a:ext cx="355074" cy="355074"/>
            <a:chOff x="2038330" y="8250264"/>
            <a:chExt cx="355074" cy="355074"/>
          </a:xfrm>
          <a:solidFill>
            <a:schemeClr val="tx1"/>
          </a:solidFill>
        </p:grpSpPr>
        <p:sp>
          <p:nvSpPr>
            <p:cNvPr id="22" name="Freeform: Shape 21">
              <a:extLst>
                <a:ext uri="{FF2B5EF4-FFF2-40B4-BE49-F238E27FC236}">
                  <a16:creationId xmlns:a16="http://schemas.microsoft.com/office/drawing/2014/main" id="{C28D4EAF-F6FE-AB9D-84DE-22C9F3C052FA}"/>
                </a:ext>
              </a:extLst>
            </p:cNvPr>
            <p:cNvSpPr/>
            <p:nvPr/>
          </p:nvSpPr>
          <p:spPr>
            <a:xfrm>
              <a:off x="2038330" y="8250264"/>
              <a:ext cx="355074" cy="355074"/>
            </a:xfrm>
            <a:custGeom>
              <a:avLst/>
              <a:gdLst>
                <a:gd name="connsiteX0" fmla="*/ 177537 w 355074"/>
                <a:gd name="connsiteY0" fmla="*/ 32048 h 355074"/>
                <a:gd name="connsiteX1" fmla="*/ 249392 w 355074"/>
                <a:gd name="connsiteY1" fmla="*/ 33066 h 355074"/>
                <a:gd name="connsiteX2" fmla="*/ 282330 w 355074"/>
                <a:gd name="connsiteY2" fmla="*/ 39170 h 355074"/>
                <a:gd name="connsiteX3" fmla="*/ 302805 w 355074"/>
                <a:gd name="connsiteY3" fmla="*/ 52524 h 355074"/>
                <a:gd name="connsiteX4" fmla="*/ 316159 w 355074"/>
                <a:gd name="connsiteY4" fmla="*/ 72999 h 355074"/>
                <a:gd name="connsiteX5" fmla="*/ 322263 w 355074"/>
                <a:gd name="connsiteY5" fmla="*/ 105937 h 355074"/>
                <a:gd name="connsiteX6" fmla="*/ 323281 w 355074"/>
                <a:gd name="connsiteY6" fmla="*/ 177792 h 355074"/>
                <a:gd name="connsiteX7" fmla="*/ 322263 w 355074"/>
                <a:gd name="connsiteY7" fmla="*/ 249646 h 355074"/>
                <a:gd name="connsiteX8" fmla="*/ 316159 w 355074"/>
                <a:gd name="connsiteY8" fmla="*/ 282584 h 355074"/>
                <a:gd name="connsiteX9" fmla="*/ 302805 w 355074"/>
                <a:gd name="connsiteY9" fmla="*/ 303060 h 355074"/>
                <a:gd name="connsiteX10" fmla="*/ 282330 w 355074"/>
                <a:gd name="connsiteY10" fmla="*/ 316413 h 355074"/>
                <a:gd name="connsiteX11" fmla="*/ 249392 w 355074"/>
                <a:gd name="connsiteY11" fmla="*/ 322518 h 355074"/>
                <a:gd name="connsiteX12" fmla="*/ 177537 w 355074"/>
                <a:gd name="connsiteY12" fmla="*/ 323535 h 355074"/>
                <a:gd name="connsiteX13" fmla="*/ 105683 w 355074"/>
                <a:gd name="connsiteY13" fmla="*/ 322518 h 355074"/>
                <a:gd name="connsiteX14" fmla="*/ 72745 w 355074"/>
                <a:gd name="connsiteY14" fmla="*/ 316413 h 355074"/>
                <a:gd name="connsiteX15" fmla="*/ 52269 w 355074"/>
                <a:gd name="connsiteY15" fmla="*/ 303060 h 355074"/>
                <a:gd name="connsiteX16" fmla="*/ 38916 w 355074"/>
                <a:gd name="connsiteY16" fmla="*/ 282584 h 355074"/>
                <a:gd name="connsiteX17" fmla="*/ 32811 w 355074"/>
                <a:gd name="connsiteY17" fmla="*/ 249646 h 355074"/>
                <a:gd name="connsiteX18" fmla="*/ 31794 w 355074"/>
                <a:gd name="connsiteY18" fmla="*/ 177792 h 355074"/>
                <a:gd name="connsiteX19" fmla="*/ 32811 w 355074"/>
                <a:gd name="connsiteY19" fmla="*/ 105937 h 355074"/>
                <a:gd name="connsiteX20" fmla="*/ 38916 w 355074"/>
                <a:gd name="connsiteY20" fmla="*/ 72999 h 355074"/>
                <a:gd name="connsiteX21" fmla="*/ 52269 w 355074"/>
                <a:gd name="connsiteY21" fmla="*/ 52524 h 355074"/>
                <a:gd name="connsiteX22" fmla="*/ 72745 w 355074"/>
                <a:gd name="connsiteY22" fmla="*/ 39170 h 355074"/>
                <a:gd name="connsiteX23" fmla="*/ 105683 w 355074"/>
                <a:gd name="connsiteY23" fmla="*/ 33066 h 355074"/>
                <a:gd name="connsiteX24" fmla="*/ 177537 w 355074"/>
                <a:gd name="connsiteY24" fmla="*/ 32048 h 355074"/>
                <a:gd name="connsiteX25" fmla="*/ 177537 w 355074"/>
                <a:gd name="connsiteY25" fmla="*/ 0 h 355074"/>
                <a:gd name="connsiteX26" fmla="*/ 104284 w 355074"/>
                <a:gd name="connsiteY26" fmla="*/ 1017 h 355074"/>
                <a:gd name="connsiteX27" fmla="*/ 61172 w 355074"/>
                <a:gd name="connsiteY27" fmla="*/ 9284 h 355074"/>
                <a:gd name="connsiteX28" fmla="*/ 29759 w 355074"/>
                <a:gd name="connsiteY28" fmla="*/ 29759 h 355074"/>
                <a:gd name="connsiteX29" fmla="*/ 9284 w 355074"/>
                <a:gd name="connsiteY29" fmla="*/ 61171 h 355074"/>
                <a:gd name="connsiteX30" fmla="*/ 1017 w 355074"/>
                <a:gd name="connsiteY30" fmla="*/ 104284 h 355074"/>
                <a:gd name="connsiteX31" fmla="*/ 0 w 355074"/>
                <a:gd name="connsiteY31" fmla="*/ 177537 h 355074"/>
                <a:gd name="connsiteX32" fmla="*/ 1017 w 355074"/>
                <a:gd name="connsiteY32" fmla="*/ 250791 h 355074"/>
                <a:gd name="connsiteX33" fmla="*/ 9284 w 355074"/>
                <a:gd name="connsiteY33" fmla="*/ 293903 h 355074"/>
                <a:gd name="connsiteX34" fmla="*/ 29759 w 355074"/>
                <a:gd name="connsiteY34" fmla="*/ 325316 h 355074"/>
                <a:gd name="connsiteX35" fmla="*/ 61172 w 355074"/>
                <a:gd name="connsiteY35" fmla="*/ 345791 h 355074"/>
                <a:gd name="connsiteX36" fmla="*/ 104284 w 355074"/>
                <a:gd name="connsiteY36" fmla="*/ 354057 h 355074"/>
                <a:gd name="connsiteX37" fmla="*/ 177537 w 355074"/>
                <a:gd name="connsiteY37" fmla="*/ 355075 h 355074"/>
                <a:gd name="connsiteX38" fmla="*/ 250791 w 355074"/>
                <a:gd name="connsiteY38" fmla="*/ 354057 h 355074"/>
                <a:gd name="connsiteX39" fmla="*/ 293903 w 355074"/>
                <a:gd name="connsiteY39" fmla="*/ 345791 h 355074"/>
                <a:gd name="connsiteX40" fmla="*/ 325316 w 355074"/>
                <a:gd name="connsiteY40" fmla="*/ 325316 h 355074"/>
                <a:gd name="connsiteX41" fmla="*/ 345791 w 355074"/>
                <a:gd name="connsiteY41" fmla="*/ 293903 h 355074"/>
                <a:gd name="connsiteX42" fmla="*/ 354057 w 355074"/>
                <a:gd name="connsiteY42" fmla="*/ 250791 h 355074"/>
                <a:gd name="connsiteX43" fmla="*/ 355075 w 355074"/>
                <a:gd name="connsiteY43" fmla="*/ 177537 h 355074"/>
                <a:gd name="connsiteX44" fmla="*/ 354057 w 355074"/>
                <a:gd name="connsiteY44" fmla="*/ 104284 h 355074"/>
                <a:gd name="connsiteX45" fmla="*/ 345791 w 355074"/>
                <a:gd name="connsiteY45" fmla="*/ 61171 h 355074"/>
                <a:gd name="connsiteX46" fmla="*/ 325316 w 355074"/>
                <a:gd name="connsiteY46" fmla="*/ 29759 h 355074"/>
                <a:gd name="connsiteX47" fmla="*/ 293903 w 355074"/>
                <a:gd name="connsiteY47" fmla="*/ 9284 h 355074"/>
                <a:gd name="connsiteX48" fmla="*/ 250791 w 355074"/>
                <a:gd name="connsiteY48" fmla="*/ 1017 h 355074"/>
                <a:gd name="connsiteX49" fmla="*/ 177537 w 355074"/>
                <a:gd name="connsiteY49" fmla="*/ 0 h 355074"/>
                <a:gd name="connsiteX50" fmla="*/ 177537 w 355074"/>
                <a:gd name="connsiteY50" fmla="*/ 0 h 355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355074" h="355074">
                  <a:moveTo>
                    <a:pt x="177537" y="32048"/>
                  </a:moveTo>
                  <a:cubicBezTo>
                    <a:pt x="224974" y="32048"/>
                    <a:pt x="230570" y="32175"/>
                    <a:pt x="249392" y="33066"/>
                  </a:cubicBezTo>
                  <a:cubicBezTo>
                    <a:pt x="266687" y="33829"/>
                    <a:pt x="276098" y="36754"/>
                    <a:pt x="282330" y="39170"/>
                  </a:cubicBezTo>
                  <a:cubicBezTo>
                    <a:pt x="290597" y="42350"/>
                    <a:pt x="296574" y="46292"/>
                    <a:pt x="302805" y="52524"/>
                  </a:cubicBezTo>
                  <a:cubicBezTo>
                    <a:pt x="309037" y="58755"/>
                    <a:pt x="312852" y="64605"/>
                    <a:pt x="316159" y="72999"/>
                  </a:cubicBezTo>
                  <a:cubicBezTo>
                    <a:pt x="318575" y="79231"/>
                    <a:pt x="321500" y="88641"/>
                    <a:pt x="322263" y="105937"/>
                  </a:cubicBezTo>
                  <a:cubicBezTo>
                    <a:pt x="323154" y="124632"/>
                    <a:pt x="323281" y="130228"/>
                    <a:pt x="323281" y="177792"/>
                  </a:cubicBezTo>
                  <a:cubicBezTo>
                    <a:pt x="323281" y="225355"/>
                    <a:pt x="323154" y="230824"/>
                    <a:pt x="322263" y="249646"/>
                  </a:cubicBezTo>
                  <a:cubicBezTo>
                    <a:pt x="321500" y="266942"/>
                    <a:pt x="318575" y="276353"/>
                    <a:pt x="316159" y="282584"/>
                  </a:cubicBezTo>
                  <a:cubicBezTo>
                    <a:pt x="312979" y="290851"/>
                    <a:pt x="309037" y="296828"/>
                    <a:pt x="302805" y="303060"/>
                  </a:cubicBezTo>
                  <a:cubicBezTo>
                    <a:pt x="296574" y="309291"/>
                    <a:pt x="290724" y="313107"/>
                    <a:pt x="282330" y="316413"/>
                  </a:cubicBezTo>
                  <a:cubicBezTo>
                    <a:pt x="276098" y="318830"/>
                    <a:pt x="266687" y="321755"/>
                    <a:pt x="249392" y="322518"/>
                  </a:cubicBezTo>
                  <a:cubicBezTo>
                    <a:pt x="230697" y="323408"/>
                    <a:pt x="225101" y="323535"/>
                    <a:pt x="177537" y="323535"/>
                  </a:cubicBezTo>
                  <a:cubicBezTo>
                    <a:pt x="129974" y="323535"/>
                    <a:pt x="124505" y="323408"/>
                    <a:pt x="105683" y="322518"/>
                  </a:cubicBezTo>
                  <a:cubicBezTo>
                    <a:pt x="88387" y="321755"/>
                    <a:pt x="78976" y="318830"/>
                    <a:pt x="72745" y="316413"/>
                  </a:cubicBezTo>
                  <a:cubicBezTo>
                    <a:pt x="64478" y="313234"/>
                    <a:pt x="58501" y="309291"/>
                    <a:pt x="52269" y="303060"/>
                  </a:cubicBezTo>
                  <a:cubicBezTo>
                    <a:pt x="46038" y="296828"/>
                    <a:pt x="42222" y="290978"/>
                    <a:pt x="38916" y="282584"/>
                  </a:cubicBezTo>
                  <a:cubicBezTo>
                    <a:pt x="36499" y="276353"/>
                    <a:pt x="33574" y="266942"/>
                    <a:pt x="32811" y="249646"/>
                  </a:cubicBezTo>
                  <a:cubicBezTo>
                    <a:pt x="31921" y="230951"/>
                    <a:pt x="31794" y="225355"/>
                    <a:pt x="31794" y="177792"/>
                  </a:cubicBezTo>
                  <a:cubicBezTo>
                    <a:pt x="31794" y="130228"/>
                    <a:pt x="31921" y="124759"/>
                    <a:pt x="32811" y="105937"/>
                  </a:cubicBezTo>
                  <a:cubicBezTo>
                    <a:pt x="33574" y="88641"/>
                    <a:pt x="36499" y="79231"/>
                    <a:pt x="38916" y="72999"/>
                  </a:cubicBezTo>
                  <a:cubicBezTo>
                    <a:pt x="42095" y="64732"/>
                    <a:pt x="46038" y="58755"/>
                    <a:pt x="52269" y="52524"/>
                  </a:cubicBezTo>
                  <a:cubicBezTo>
                    <a:pt x="58501" y="46292"/>
                    <a:pt x="64351" y="42477"/>
                    <a:pt x="72745" y="39170"/>
                  </a:cubicBezTo>
                  <a:cubicBezTo>
                    <a:pt x="78976" y="36754"/>
                    <a:pt x="88387" y="33829"/>
                    <a:pt x="105683" y="33066"/>
                  </a:cubicBezTo>
                  <a:cubicBezTo>
                    <a:pt x="124378" y="32175"/>
                    <a:pt x="129974" y="32048"/>
                    <a:pt x="177537" y="32048"/>
                  </a:cubicBezTo>
                  <a:moveTo>
                    <a:pt x="177537" y="0"/>
                  </a:moveTo>
                  <a:cubicBezTo>
                    <a:pt x="129338" y="0"/>
                    <a:pt x="123233" y="254"/>
                    <a:pt x="104284" y="1017"/>
                  </a:cubicBezTo>
                  <a:cubicBezTo>
                    <a:pt x="85335" y="1908"/>
                    <a:pt x="72490" y="4833"/>
                    <a:pt x="61172" y="9284"/>
                  </a:cubicBezTo>
                  <a:cubicBezTo>
                    <a:pt x="49471" y="13862"/>
                    <a:pt x="39552" y="19839"/>
                    <a:pt x="29759" y="29759"/>
                  </a:cubicBezTo>
                  <a:cubicBezTo>
                    <a:pt x="19839" y="39679"/>
                    <a:pt x="13862" y="49599"/>
                    <a:pt x="9284" y="61171"/>
                  </a:cubicBezTo>
                  <a:cubicBezTo>
                    <a:pt x="4833" y="72490"/>
                    <a:pt x="1908" y="85335"/>
                    <a:pt x="1017" y="104284"/>
                  </a:cubicBezTo>
                  <a:cubicBezTo>
                    <a:pt x="127" y="123233"/>
                    <a:pt x="0" y="129338"/>
                    <a:pt x="0" y="177537"/>
                  </a:cubicBezTo>
                  <a:cubicBezTo>
                    <a:pt x="0" y="225737"/>
                    <a:pt x="254" y="231841"/>
                    <a:pt x="1017" y="250791"/>
                  </a:cubicBezTo>
                  <a:cubicBezTo>
                    <a:pt x="1908" y="269740"/>
                    <a:pt x="4833" y="282584"/>
                    <a:pt x="9284" y="293903"/>
                  </a:cubicBezTo>
                  <a:cubicBezTo>
                    <a:pt x="13862" y="305603"/>
                    <a:pt x="19839" y="315523"/>
                    <a:pt x="29759" y="325316"/>
                  </a:cubicBezTo>
                  <a:cubicBezTo>
                    <a:pt x="39679" y="335235"/>
                    <a:pt x="49599" y="341212"/>
                    <a:pt x="61172" y="345791"/>
                  </a:cubicBezTo>
                  <a:cubicBezTo>
                    <a:pt x="72490" y="350242"/>
                    <a:pt x="85335" y="353167"/>
                    <a:pt x="104284" y="354057"/>
                  </a:cubicBezTo>
                  <a:cubicBezTo>
                    <a:pt x="123233" y="354947"/>
                    <a:pt x="129338" y="355075"/>
                    <a:pt x="177537" y="355075"/>
                  </a:cubicBezTo>
                  <a:cubicBezTo>
                    <a:pt x="225737" y="355075"/>
                    <a:pt x="231841" y="354820"/>
                    <a:pt x="250791" y="354057"/>
                  </a:cubicBezTo>
                  <a:cubicBezTo>
                    <a:pt x="269740" y="353167"/>
                    <a:pt x="282584" y="350242"/>
                    <a:pt x="293903" y="345791"/>
                  </a:cubicBezTo>
                  <a:cubicBezTo>
                    <a:pt x="305603" y="341212"/>
                    <a:pt x="315523" y="335235"/>
                    <a:pt x="325316" y="325316"/>
                  </a:cubicBezTo>
                  <a:cubicBezTo>
                    <a:pt x="335235" y="315396"/>
                    <a:pt x="341212" y="305476"/>
                    <a:pt x="345791" y="293903"/>
                  </a:cubicBezTo>
                  <a:cubicBezTo>
                    <a:pt x="350242" y="282584"/>
                    <a:pt x="353167" y="269740"/>
                    <a:pt x="354057" y="250791"/>
                  </a:cubicBezTo>
                  <a:cubicBezTo>
                    <a:pt x="354947" y="231841"/>
                    <a:pt x="355075" y="225737"/>
                    <a:pt x="355075" y="177537"/>
                  </a:cubicBezTo>
                  <a:cubicBezTo>
                    <a:pt x="355075" y="129338"/>
                    <a:pt x="354820" y="123233"/>
                    <a:pt x="354057" y="104284"/>
                  </a:cubicBezTo>
                  <a:cubicBezTo>
                    <a:pt x="353167" y="85335"/>
                    <a:pt x="350242" y="72490"/>
                    <a:pt x="345791" y="61171"/>
                  </a:cubicBezTo>
                  <a:cubicBezTo>
                    <a:pt x="341212" y="49471"/>
                    <a:pt x="335235" y="39552"/>
                    <a:pt x="325316" y="29759"/>
                  </a:cubicBezTo>
                  <a:cubicBezTo>
                    <a:pt x="315396" y="19839"/>
                    <a:pt x="305476" y="13862"/>
                    <a:pt x="293903" y="9284"/>
                  </a:cubicBezTo>
                  <a:cubicBezTo>
                    <a:pt x="282584" y="4833"/>
                    <a:pt x="269740" y="1908"/>
                    <a:pt x="250791" y="1017"/>
                  </a:cubicBezTo>
                  <a:cubicBezTo>
                    <a:pt x="231841" y="127"/>
                    <a:pt x="225737" y="0"/>
                    <a:pt x="177537" y="0"/>
                  </a:cubicBezTo>
                  <a:lnTo>
                    <a:pt x="177537" y="0"/>
                  </a:lnTo>
                  <a:close/>
                </a:path>
              </a:pathLst>
            </a:custGeom>
            <a:grpFill/>
            <a:ln w="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DFE565B3-DB41-050E-116A-19EFCB6371CF}"/>
                </a:ext>
              </a:extLst>
            </p:cNvPr>
            <p:cNvSpPr/>
            <p:nvPr/>
          </p:nvSpPr>
          <p:spPr>
            <a:xfrm>
              <a:off x="2124682" y="8336743"/>
              <a:ext cx="182369" cy="182369"/>
            </a:xfrm>
            <a:custGeom>
              <a:avLst/>
              <a:gdLst>
                <a:gd name="connsiteX0" fmla="*/ 91185 w 182369"/>
                <a:gd name="connsiteY0" fmla="*/ 0 h 182369"/>
                <a:gd name="connsiteX1" fmla="*/ 0 w 182369"/>
                <a:gd name="connsiteY1" fmla="*/ 91185 h 182369"/>
                <a:gd name="connsiteX2" fmla="*/ 91185 w 182369"/>
                <a:gd name="connsiteY2" fmla="*/ 182370 h 182369"/>
                <a:gd name="connsiteX3" fmla="*/ 182370 w 182369"/>
                <a:gd name="connsiteY3" fmla="*/ 91185 h 182369"/>
                <a:gd name="connsiteX4" fmla="*/ 91185 w 182369"/>
                <a:gd name="connsiteY4" fmla="*/ 0 h 182369"/>
                <a:gd name="connsiteX5" fmla="*/ 91185 w 182369"/>
                <a:gd name="connsiteY5" fmla="*/ 150449 h 182369"/>
                <a:gd name="connsiteX6" fmla="*/ 31921 w 182369"/>
                <a:gd name="connsiteY6" fmla="*/ 91185 h 182369"/>
                <a:gd name="connsiteX7" fmla="*/ 91185 w 182369"/>
                <a:gd name="connsiteY7" fmla="*/ 31921 h 182369"/>
                <a:gd name="connsiteX8" fmla="*/ 150449 w 182369"/>
                <a:gd name="connsiteY8" fmla="*/ 91185 h 182369"/>
                <a:gd name="connsiteX9" fmla="*/ 91185 w 182369"/>
                <a:gd name="connsiteY9" fmla="*/ 150449 h 18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369" h="182369">
                  <a:moveTo>
                    <a:pt x="91185" y="0"/>
                  </a:moveTo>
                  <a:cubicBezTo>
                    <a:pt x="40823" y="0"/>
                    <a:pt x="0" y="40823"/>
                    <a:pt x="0" y="91185"/>
                  </a:cubicBezTo>
                  <a:cubicBezTo>
                    <a:pt x="0" y="141547"/>
                    <a:pt x="40823" y="182370"/>
                    <a:pt x="91185" y="182370"/>
                  </a:cubicBezTo>
                  <a:cubicBezTo>
                    <a:pt x="141547" y="182370"/>
                    <a:pt x="182370" y="141547"/>
                    <a:pt x="182370" y="91185"/>
                  </a:cubicBezTo>
                  <a:cubicBezTo>
                    <a:pt x="182370" y="40823"/>
                    <a:pt x="141547" y="0"/>
                    <a:pt x="91185" y="0"/>
                  </a:cubicBezTo>
                  <a:close/>
                  <a:moveTo>
                    <a:pt x="91185" y="150449"/>
                  </a:moveTo>
                  <a:cubicBezTo>
                    <a:pt x="58501" y="150449"/>
                    <a:pt x="31921" y="123996"/>
                    <a:pt x="31921" y="91185"/>
                  </a:cubicBezTo>
                  <a:cubicBezTo>
                    <a:pt x="31921" y="58374"/>
                    <a:pt x="58374" y="31921"/>
                    <a:pt x="91185" y="31921"/>
                  </a:cubicBezTo>
                  <a:cubicBezTo>
                    <a:pt x="123996" y="31921"/>
                    <a:pt x="150449" y="58374"/>
                    <a:pt x="150449" y="91185"/>
                  </a:cubicBezTo>
                  <a:cubicBezTo>
                    <a:pt x="150449" y="123996"/>
                    <a:pt x="123996" y="150449"/>
                    <a:pt x="91185" y="150449"/>
                  </a:cubicBezTo>
                  <a:close/>
                </a:path>
              </a:pathLst>
            </a:custGeom>
            <a:grpFill/>
            <a:ln w="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02F6207D-A1FD-0581-F63F-18F3E3533A04}"/>
                </a:ext>
              </a:extLst>
            </p:cNvPr>
            <p:cNvSpPr/>
            <p:nvPr/>
          </p:nvSpPr>
          <p:spPr>
            <a:xfrm>
              <a:off x="2289248" y="8311817"/>
              <a:ext cx="42731" cy="42731"/>
            </a:xfrm>
            <a:custGeom>
              <a:avLst/>
              <a:gdLst>
                <a:gd name="connsiteX0" fmla="*/ 42731 w 42731"/>
                <a:gd name="connsiteY0" fmla="*/ 21366 h 42731"/>
                <a:gd name="connsiteX1" fmla="*/ 21366 w 42731"/>
                <a:gd name="connsiteY1" fmla="*/ 42731 h 42731"/>
                <a:gd name="connsiteX2" fmla="*/ 0 w 42731"/>
                <a:gd name="connsiteY2" fmla="*/ 21366 h 42731"/>
                <a:gd name="connsiteX3" fmla="*/ 21366 w 42731"/>
                <a:gd name="connsiteY3" fmla="*/ 0 h 42731"/>
                <a:gd name="connsiteX4" fmla="*/ 42731 w 42731"/>
                <a:gd name="connsiteY4" fmla="*/ 21366 h 42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1" h="42731">
                  <a:moveTo>
                    <a:pt x="42731" y="21366"/>
                  </a:moveTo>
                  <a:cubicBezTo>
                    <a:pt x="42731" y="33165"/>
                    <a:pt x="33165" y="42731"/>
                    <a:pt x="21366" y="42731"/>
                  </a:cubicBezTo>
                  <a:cubicBezTo>
                    <a:pt x="9566" y="42731"/>
                    <a:pt x="0" y="33165"/>
                    <a:pt x="0" y="21366"/>
                  </a:cubicBezTo>
                  <a:cubicBezTo>
                    <a:pt x="0" y="9566"/>
                    <a:pt x="9566" y="0"/>
                    <a:pt x="21366" y="0"/>
                  </a:cubicBezTo>
                  <a:cubicBezTo>
                    <a:pt x="33165" y="0"/>
                    <a:pt x="42731" y="9566"/>
                    <a:pt x="42731" y="21366"/>
                  </a:cubicBezTo>
                  <a:close/>
                </a:path>
              </a:pathLst>
            </a:custGeom>
            <a:grpFill/>
            <a:ln w="0" cap="flat">
              <a:noFill/>
              <a:prstDash val="solid"/>
              <a:miter/>
            </a:ln>
          </p:spPr>
          <p:txBody>
            <a:bodyPr rtlCol="0" anchor="ctr"/>
            <a:lstStyle/>
            <a:p>
              <a:endParaRPr lang="en-GB"/>
            </a:p>
          </p:txBody>
        </p:sp>
      </p:grpSp>
      <p:sp>
        <p:nvSpPr>
          <p:cNvPr id="25" name="Freeform: Shape 24">
            <a:extLst>
              <a:ext uri="{FF2B5EF4-FFF2-40B4-BE49-F238E27FC236}">
                <a16:creationId xmlns:a16="http://schemas.microsoft.com/office/drawing/2014/main" id="{6D45B8A5-4786-1848-C260-345CA78267C4}"/>
              </a:ext>
            </a:extLst>
          </p:cNvPr>
          <p:cNvSpPr/>
          <p:nvPr/>
        </p:nvSpPr>
        <p:spPr>
          <a:xfrm>
            <a:off x="6025925" y="8174336"/>
            <a:ext cx="203099" cy="387889"/>
          </a:xfrm>
          <a:custGeom>
            <a:avLst/>
            <a:gdLst>
              <a:gd name="connsiteX0" fmla="*/ 162022 w 203099"/>
              <a:gd name="connsiteY0" fmla="*/ 64609 h 387889"/>
              <a:gd name="connsiteX1" fmla="*/ 203099 w 203099"/>
              <a:gd name="connsiteY1" fmla="*/ 64609 h 387889"/>
              <a:gd name="connsiteX2" fmla="*/ 203099 w 203099"/>
              <a:gd name="connsiteY2" fmla="*/ 4 h 387889"/>
              <a:gd name="connsiteX3" fmla="*/ 141419 w 203099"/>
              <a:gd name="connsiteY3" fmla="*/ 4 h 387889"/>
              <a:gd name="connsiteX4" fmla="*/ 77958 w 203099"/>
              <a:gd name="connsiteY4" fmla="*/ 31162 h 387889"/>
              <a:gd name="connsiteX5" fmla="*/ 60917 w 203099"/>
              <a:gd name="connsiteY5" fmla="*/ 93478 h 387889"/>
              <a:gd name="connsiteX6" fmla="*/ 60917 w 203099"/>
              <a:gd name="connsiteY6" fmla="*/ 93478 h 387889"/>
              <a:gd name="connsiteX7" fmla="*/ 60917 w 203099"/>
              <a:gd name="connsiteY7" fmla="*/ 141932 h 387889"/>
              <a:gd name="connsiteX8" fmla="*/ 0 w 203099"/>
              <a:gd name="connsiteY8" fmla="*/ 141932 h 387889"/>
              <a:gd name="connsiteX9" fmla="*/ 0 w 203099"/>
              <a:gd name="connsiteY9" fmla="*/ 210607 h 387889"/>
              <a:gd name="connsiteX10" fmla="*/ 60917 w 203099"/>
              <a:gd name="connsiteY10" fmla="*/ 210607 h 387889"/>
              <a:gd name="connsiteX11" fmla="*/ 60917 w 203099"/>
              <a:gd name="connsiteY11" fmla="*/ 387889 h 387889"/>
              <a:gd name="connsiteX12" fmla="*/ 131118 w 203099"/>
              <a:gd name="connsiteY12" fmla="*/ 387889 h 387889"/>
              <a:gd name="connsiteX13" fmla="*/ 131118 w 203099"/>
              <a:gd name="connsiteY13" fmla="*/ 210607 h 387889"/>
              <a:gd name="connsiteX14" fmla="*/ 191527 w 203099"/>
              <a:gd name="connsiteY14" fmla="*/ 210607 h 387889"/>
              <a:gd name="connsiteX15" fmla="*/ 199920 w 203099"/>
              <a:gd name="connsiteY15" fmla="*/ 141932 h 387889"/>
              <a:gd name="connsiteX16" fmla="*/ 131118 w 203099"/>
              <a:gd name="connsiteY16" fmla="*/ 141932 h 387889"/>
              <a:gd name="connsiteX17" fmla="*/ 131118 w 203099"/>
              <a:gd name="connsiteY17" fmla="*/ 93478 h 387889"/>
              <a:gd name="connsiteX18" fmla="*/ 131118 w 203099"/>
              <a:gd name="connsiteY18" fmla="*/ 93478 h 387889"/>
              <a:gd name="connsiteX19" fmla="*/ 161894 w 203099"/>
              <a:gd name="connsiteY19" fmla="*/ 64609 h 387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03099" h="387889">
                <a:moveTo>
                  <a:pt x="162022" y="64609"/>
                </a:moveTo>
                <a:lnTo>
                  <a:pt x="203099" y="64609"/>
                </a:lnTo>
                <a:lnTo>
                  <a:pt x="203099" y="4"/>
                </a:lnTo>
                <a:lnTo>
                  <a:pt x="141419" y="4"/>
                </a:lnTo>
                <a:cubicBezTo>
                  <a:pt x="141419" y="4"/>
                  <a:pt x="102631" y="-1014"/>
                  <a:pt x="77958" y="31162"/>
                </a:cubicBezTo>
                <a:cubicBezTo>
                  <a:pt x="77958" y="31162"/>
                  <a:pt x="61171" y="47059"/>
                  <a:pt x="60917" y="93478"/>
                </a:cubicBezTo>
                <a:lnTo>
                  <a:pt x="60917" y="93478"/>
                </a:lnTo>
                <a:lnTo>
                  <a:pt x="60917" y="141932"/>
                </a:lnTo>
                <a:lnTo>
                  <a:pt x="0" y="141932"/>
                </a:lnTo>
                <a:lnTo>
                  <a:pt x="0" y="210607"/>
                </a:lnTo>
                <a:lnTo>
                  <a:pt x="60917" y="210607"/>
                </a:lnTo>
                <a:lnTo>
                  <a:pt x="60917" y="387889"/>
                </a:lnTo>
                <a:lnTo>
                  <a:pt x="131118" y="387889"/>
                </a:lnTo>
                <a:lnTo>
                  <a:pt x="131118" y="210607"/>
                </a:lnTo>
                <a:lnTo>
                  <a:pt x="191527" y="210607"/>
                </a:lnTo>
                <a:lnTo>
                  <a:pt x="199920" y="141932"/>
                </a:lnTo>
                <a:lnTo>
                  <a:pt x="131118" y="141932"/>
                </a:lnTo>
                <a:lnTo>
                  <a:pt x="131118" y="93478"/>
                </a:lnTo>
                <a:lnTo>
                  <a:pt x="131118" y="93478"/>
                </a:lnTo>
                <a:cubicBezTo>
                  <a:pt x="131245" y="88009"/>
                  <a:pt x="133661" y="64227"/>
                  <a:pt x="161894" y="64609"/>
                </a:cubicBezTo>
                <a:close/>
              </a:path>
            </a:pathLst>
          </a:custGeom>
          <a:solidFill>
            <a:schemeClr val="tx1"/>
          </a:solidFill>
          <a:ln w="0" cap="flat">
            <a:noFill/>
            <a:prstDash val="solid"/>
            <a:miter/>
          </a:ln>
        </p:spPr>
        <p:txBody>
          <a:bodyPr rtlCol="0" anchor="ctr"/>
          <a:lstStyle/>
          <a:p>
            <a:endParaRPr lang="en-GB"/>
          </a:p>
        </p:txBody>
      </p:sp>
      <p:grpSp>
        <p:nvGrpSpPr>
          <p:cNvPr id="26" name="Graphic 18">
            <a:extLst>
              <a:ext uri="{FF2B5EF4-FFF2-40B4-BE49-F238E27FC236}">
                <a16:creationId xmlns:a16="http://schemas.microsoft.com/office/drawing/2014/main" id="{51BCE835-09FB-6402-DBB3-BB908039A744}"/>
              </a:ext>
            </a:extLst>
          </p:cNvPr>
          <p:cNvGrpSpPr/>
          <p:nvPr/>
        </p:nvGrpSpPr>
        <p:grpSpPr>
          <a:xfrm>
            <a:off x="5932451" y="7449566"/>
            <a:ext cx="389412" cy="387885"/>
            <a:chOff x="5932451" y="7449566"/>
            <a:chExt cx="389412" cy="387885"/>
          </a:xfrm>
          <a:solidFill>
            <a:schemeClr val="tx1"/>
          </a:solidFill>
        </p:grpSpPr>
        <p:sp>
          <p:nvSpPr>
            <p:cNvPr id="27" name="Freeform: Shape 26">
              <a:extLst>
                <a:ext uri="{FF2B5EF4-FFF2-40B4-BE49-F238E27FC236}">
                  <a16:creationId xmlns:a16="http://schemas.microsoft.com/office/drawing/2014/main" id="{A9DF0491-A28C-E70D-549E-FEB01BEFDBAF}"/>
                </a:ext>
              </a:extLst>
            </p:cNvPr>
            <p:cNvSpPr/>
            <p:nvPr/>
          </p:nvSpPr>
          <p:spPr>
            <a:xfrm>
              <a:off x="5932451" y="7449566"/>
              <a:ext cx="93601" cy="387885"/>
            </a:xfrm>
            <a:custGeom>
              <a:avLst/>
              <a:gdLst>
                <a:gd name="connsiteX0" fmla="*/ 6486 w 93601"/>
                <a:gd name="connsiteY0" fmla="*/ 128829 h 387885"/>
                <a:gd name="connsiteX1" fmla="*/ 87115 w 93601"/>
                <a:gd name="connsiteY1" fmla="*/ 128829 h 387885"/>
                <a:gd name="connsiteX2" fmla="*/ 87115 w 93601"/>
                <a:gd name="connsiteY2" fmla="*/ 387886 h 387885"/>
                <a:gd name="connsiteX3" fmla="*/ 6486 w 93601"/>
                <a:gd name="connsiteY3" fmla="*/ 387886 h 387885"/>
                <a:gd name="connsiteX4" fmla="*/ 6486 w 93601"/>
                <a:gd name="connsiteY4" fmla="*/ 128829 h 387885"/>
                <a:gd name="connsiteX5" fmla="*/ 46801 w 93601"/>
                <a:gd name="connsiteY5" fmla="*/ 0 h 387885"/>
                <a:gd name="connsiteX6" fmla="*/ 93601 w 93601"/>
                <a:gd name="connsiteY6" fmla="*/ 46673 h 387885"/>
                <a:gd name="connsiteX7" fmla="*/ 46801 w 93601"/>
                <a:gd name="connsiteY7" fmla="*/ 93347 h 387885"/>
                <a:gd name="connsiteX8" fmla="*/ 0 w 93601"/>
                <a:gd name="connsiteY8" fmla="*/ 46673 h 387885"/>
                <a:gd name="connsiteX9" fmla="*/ 46801 w 93601"/>
                <a:gd name="connsiteY9" fmla="*/ 0 h 38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601" h="387885">
                  <a:moveTo>
                    <a:pt x="6486" y="128829"/>
                  </a:moveTo>
                  <a:lnTo>
                    <a:pt x="87115" y="128829"/>
                  </a:lnTo>
                  <a:lnTo>
                    <a:pt x="87115" y="387886"/>
                  </a:lnTo>
                  <a:lnTo>
                    <a:pt x="6486" y="387886"/>
                  </a:lnTo>
                  <a:lnTo>
                    <a:pt x="6486" y="128829"/>
                  </a:lnTo>
                  <a:close/>
                  <a:moveTo>
                    <a:pt x="46801" y="0"/>
                  </a:moveTo>
                  <a:cubicBezTo>
                    <a:pt x="72617" y="0"/>
                    <a:pt x="93601" y="20984"/>
                    <a:pt x="93601" y="46673"/>
                  </a:cubicBezTo>
                  <a:cubicBezTo>
                    <a:pt x="93601" y="72363"/>
                    <a:pt x="72617" y="93347"/>
                    <a:pt x="46801" y="93347"/>
                  </a:cubicBezTo>
                  <a:cubicBezTo>
                    <a:pt x="20984" y="93347"/>
                    <a:pt x="0" y="72490"/>
                    <a:pt x="0" y="46673"/>
                  </a:cubicBezTo>
                  <a:cubicBezTo>
                    <a:pt x="0" y="20857"/>
                    <a:pt x="20857" y="0"/>
                    <a:pt x="46801" y="0"/>
                  </a:cubicBezTo>
                </a:path>
              </a:pathLst>
            </a:custGeom>
            <a:grp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03641298-FB0D-3AAA-0CE0-D9AB1FDD135F}"/>
                </a:ext>
              </a:extLst>
            </p:cNvPr>
            <p:cNvSpPr/>
            <p:nvPr/>
          </p:nvSpPr>
          <p:spPr>
            <a:xfrm>
              <a:off x="6070182" y="7572036"/>
              <a:ext cx="251680" cy="265415"/>
            </a:xfrm>
            <a:custGeom>
              <a:avLst/>
              <a:gdLst>
                <a:gd name="connsiteX0" fmla="*/ 0 w 251680"/>
                <a:gd name="connsiteY0" fmla="*/ 6359 h 265415"/>
                <a:gd name="connsiteX1" fmla="*/ 77450 w 251680"/>
                <a:gd name="connsiteY1" fmla="*/ 6359 h 265415"/>
                <a:gd name="connsiteX2" fmla="*/ 77450 w 251680"/>
                <a:gd name="connsiteY2" fmla="*/ 41841 h 265415"/>
                <a:gd name="connsiteX3" fmla="*/ 78595 w 251680"/>
                <a:gd name="connsiteY3" fmla="*/ 41841 h 265415"/>
                <a:gd name="connsiteX4" fmla="*/ 154900 w 251680"/>
                <a:gd name="connsiteY4" fmla="*/ 0 h 265415"/>
                <a:gd name="connsiteX5" fmla="*/ 251681 w 251680"/>
                <a:gd name="connsiteY5" fmla="*/ 123360 h 265415"/>
                <a:gd name="connsiteX6" fmla="*/ 251681 w 251680"/>
                <a:gd name="connsiteY6" fmla="*/ 265416 h 265415"/>
                <a:gd name="connsiteX7" fmla="*/ 171052 w 251680"/>
                <a:gd name="connsiteY7" fmla="*/ 265416 h 265415"/>
                <a:gd name="connsiteX8" fmla="*/ 171052 w 251680"/>
                <a:gd name="connsiteY8" fmla="*/ 139385 h 265415"/>
                <a:gd name="connsiteX9" fmla="*/ 129083 w 251680"/>
                <a:gd name="connsiteY9" fmla="*/ 70710 h 265415"/>
                <a:gd name="connsiteX10" fmla="*/ 80757 w 251680"/>
                <a:gd name="connsiteY10" fmla="*/ 137223 h 265415"/>
                <a:gd name="connsiteX11" fmla="*/ 80757 w 251680"/>
                <a:gd name="connsiteY11" fmla="*/ 265416 h 265415"/>
                <a:gd name="connsiteX12" fmla="*/ 127 w 251680"/>
                <a:gd name="connsiteY12" fmla="*/ 265416 h 265415"/>
                <a:gd name="connsiteX13" fmla="*/ 127 w 251680"/>
                <a:gd name="connsiteY13" fmla="*/ 6359 h 26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680" h="265415">
                  <a:moveTo>
                    <a:pt x="0" y="6359"/>
                  </a:moveTo>
                  <a:lnTo>
                    <a:pt x="77450" y="6359"/>
                  </a:lnTo>
                  <a:lnTo>
                    <a:pt x="77450" y="41841"/>
                  </a:lnTo>
                  <a:lnTo>
                    <a:pt x="78595" y="41841"/>
                  </a:lnTo>
                  <a:cubicBezTo>
                    <a:pt x="89405" y="21493"/>
                    <a:pt x="115730" y="0"/>
                    <a:pt x="154900" y="0"/>
                  </a:cubicBezTo>
                  <a:cubicBezTo>
                    <a:pt x="236547" y="0"/>
                    <a:pt x="251681" y="53668"/>
                    <a:pt x="251681" y="123360"/>
                  </a:cubicBezTo>
                  <a:lnTo>
                    <a:pt x="251681" y="265416"/>
                  </a:lnTo>
                  <a:lnTo>
                    <a:pt x="171052" y="265416"/>
                  </a:lnTo>
                  <a:lnTo>
                    <a:pt x="171052" y="139385"/>
                  </a:lnTo>
                  <a:cubicBezTo>
                    <a:pt x="171052" y="109371"/>
                    <a:pt x="170543" y="70710"/>
                    <a:pt x="129083" y="70710"/>
                  </a:cubicBezTo>
                  <a:cubicBezTo>
                    <a:pt x="87624" y="70710"/>
                    <a:pt x="80757" y="103521"/>
                    <a:pt x="80757" y="137223"/>
                  </a:cubicBezTo>
                  <a:lnTo>
                    <a:pt x="80757" y="265416"/>
                  </a:lnTo>
                  <a:lnTo>
                    <a:pt x="127" y="265416"/>
                  </a:lnTo>
                  <a:lnTo>
                    <a:pt x="127" y="6359"/>
                  </a:lnTo>
                  <a:close/>
                </a:path>
              </a:pathLst>
            </a:custGeom>
            <a:grpFill/>
            <a:ln w="0" cap="flat">
              <a:noFill/>
              <a:prstDash val="solid"/>
              <a:miter/>
            </a:ln>
          </p:spPr>
          <p:txBody>
            <a:bodyPr rtlCol="0" anchor="ctr"/>
            <a:lstStyle/>
            <a:p>
              <a:endParaRPr lang="en-GB"/>
            </a:p>
          </p:txBody>
        </p:sp>
      </p:grpSp>
      <p:sp>
        <p:nvSpPr>
          <p:cNvPr id="30" name="Freeform: Shape 29">
            <a:extLst>
              <a:ext uri="{FF2B5EF4-FFF2-40B4-BE49-F238E27FC236}">
                <a16:creationId xmlns:a16="http://schemas.microsoft.com/office/drawing/2014/main" id="{78049C59-1D1D-DB09-DEAD-E3BAFABD2AAC}"/>
              </a:ext>
            </a:extLst>
          </p:cNvPr>
          <p:cNvSpPr/>
          <p:nvPr/>
        </p:nvSpPr>
        <p:spPr>
          <a:xfrm>
            <a:off x="2021670" y="9041805"/>
            <a:ext cx="388140" cy="271647"/>
          </a:xfrm>
          <a:custGeom>
            <a:avLst/>
            <a:gdLst>
              <a:gd name="connsiteX0" fmla="*/ 380001 w 388140"/>
              <a:gd name="connsiteY0" fmla="*/ 42477 h 271647"/>
              <a:gd name="connsiteX1" fmla="*/ 345664 w 388140"/>
              <a:gd name="connsiteY1" fmla="*/ 8139 h 271647"/>
              <a:gd name="connsiteX2" fmla="*/ 194070 w 388140"/>
              <a:gd name="connsiteY2" fmla="*/ 0 h 271647"/>
              <a:gd name="connsiteX3" fmla="*/ 42477 w 388140"/>
              <a:gd name="connsiteY3" fmla="*/ 8139 h 271647"/>
              <a:gd name="connsiteX4" fmla="*/ 8139 w 388140"/>
              <a:gd name="connsiteY4" fmla="*/ 42477 h 271647"/>
              <a:gd name="connsiteX5" fmla="*/ 0 w 388140"/>
              <a:gd name="connsiteY5" fmla="*/ 135824 h 271647"/>
              <a:gd name="connsiteX6" fmla="*/ 8139 w 388140"/>
              <a:gd name="connsiteY6" fmla="*/ 229171 h 271647"/>
              <a:gd name="connsiteX7" fmla="*/ 42477 w 388140"/>
              <a:gd name="connsiteY7" fmla="*/ 263508 h 271647"/>
              <a:gd name="connsiteX8" fmla="*/ 194070 w 388140"/>
              <a:gd name="connsiteY8" fmla="*/ 271647 h 271647"/>
              <a:gd name="connsiteX9" fmla="*/ 345664 w 388140"/>
              <a:gd name="connsiteY9" fmla="*/ 263508 h 271647"/>
              <a:gd name="connsiteX10" fmla="*/ 380001 w 388140"/>
              <a:gd name="connsiteY10" fmla="*/ 229171 h 271647"/>
              <a:gd name="connsiteX11" fmla="*/ 388140 w 388140"/>
              <a:gd name="connsiteY11" fmla="*/ 135824 h 271647"/>
              <a:gd name="connsiteX12" fmla="*/ 380001 w 388140"/>
              <a:gd name="connsiteY12" fmla="*/ 42477 h 271647"/>
              <a:gd name="connsiteX13" fmla="*/ 155409 w 388140"/>
              <a:gd name="connsiteY13" fmla="*/ 194070 h 271647"/>
              <a:gd name="connsiteX14" fmla="*/ 155409 w 388140"/>
              <a:gd name="connsiteY14" fmla="*/ 77704 h 271647"/>
              <a:gd name="connsiteX15" fmla="*/ 256132 w 388140"/>
              <a:gd name="connsiteY15" fmla="*/ 135951 h 271647"/>
              <a:gd name="connsiteX16" fmla="*/ 155409 w 388140"/>
              <a:gd name="connsiteY16" fmla="*/ 194070 h 271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8140" h="271647">
                <a:moveTo>
                  <a:pt x="380001" y="42477"/>
                </a:moveTo>
                <a:cubicBezTo>
                  <a:pt x="375550" y="25817"/>
                  <a:pt x="362451" y="12590"/>
                  <a:pt x="345664" y="8139"/>
                </a:cubicBezTo>
                <a:cubicBezTo>
                  <a:pt x="315396" y="0"/>
                  <a:pt x="194070" y="0"/>
                  <a:pt x="194070" y="0"/>
                </a:cubicBezTo>
                <a:cubicBezTo>
                  <a:pt x="194070" y="0"/>
                  <a:pt x="72745" y="0"/>
                  <a:pt x="42477" y="8139"/>
                </a:cubicBezTo>
                <a:cubicBezTo>
                  <a:pt x="25817" y="12590"/>
                  <a:pt x="12590" y="25690"/>
                  <a:pt x="8139" y="42477"/>
                </a:cubicBezTo>
                <a:cubicBezTo>
                  <a:pt x="0" y="72745"/>
                  <a:pt x="0" y="135824"/>
                  <a:pt x="0" y="135824"/>
                </a:cubicBezTo>
                <a:cubicBezTo>
                  <a:pt x="0" y="135824"/>
                  <a:pt x="0" y="198903"/>
                  <a:pt x="8139" y="229171"/>
                </a:cubicBezTo>
                <a:cubicBezTo>
                  <a:pt x="12590" y="245831"/>
                  <a:pt x="25689" y="259057"/>
                  <a:pt x="42477" y="263508"/>
                </a:cubicBezTo>
                <a:cubicBezTo>
                  <a:pt x="72745" y="271647"/>
                  <a:pt x="194070" y="271647"/>
                  <a:pt x="194070" y="271647"/>
                </a:cubicBezTo>
                <a:cubicBezTo>
                  <a:pt x="194070" y="271647"/>
                  <a:pt x="315396" y="271647"/>
                  <a:pt x="345664" y="263508"/>
                </a:cubicBezTo>
                <a:cubicBezTo>
                  <a:pt x="362324" y="259057"/>
                  <a:pt x="375550" y="245958"/>
                  <a:pt x="380001" y="229171"/>
                </a:cubicBezTo>
                <a:cubicBezTo>
                  <a:pt x="388140" y="198903"/>
                  <a:pt x="388140" y="135824"/>
                  <a:pt x="388140" y="135824"/>
                </a:cubicBezTo>
                <a:cubicBezTo>
                  <a:pt x="388140" y="135824"/>
                  <a:pt x="388140" y="72745"/>
                  <a:pt x="380001" y="42477"/>
                </a:cubicBezTo>
                <a:close/>
                <a:moveTo>
                  <a:pt x="155409" y="194070"/>
                </a:moveTo>
                <a:lnTo>
                  <a:pt x="155409" y="77704"/>
                </a:lnTo>
                <a:lnTo>
                  <a:pt x="256132" y="135951"/>
                </a:lnTo>
                <a:lnTo>
                  <a:pt x="155409" y="194070"/>
                </a:lnTo>
                <a:close/>
              </a:path>
            </a:pathLst>
          </a:custGeom>
          <a:solidFill>
            <a:schemeClr val="tx1"/>
          </a:solidFill>
          <a:ln w="0" cap="flat">
            <a:noFill/>
            <a:prstDash val="solid"/>
            <a:miter/>
          </a:ln>
        </p:spPr>
        <p:txBody>
          <a:bodyPr rtlCol="0" anchor="ctr"/>
          <a:lstStyle/>
          <a:p>
            <a:endParaRPr lang="en-GB"/>
          </a:p>
        </p:txBody>
      </p:sp>
      <p:grpSp>
        <p:nvGrpSpPr>
          <p:cNvPr id="2" name="object 4">
            <a:extLst>
              <a:ext uri="{FF2B5EF4-FFF2-40B4-BE49-F238E27FC236}">
                <a16:creationId xmlns:a16="http://schemas.microsoft.com/office/drawing/2014/main" id="{6BDEDC9F-B664-1389-6BE6-D4F9A89011F1}"/>
              </a:ext>
            </a:extLst>
          </p:cNvPr>
          <p:cNvGrpSpPr>
            <a:grpSpLocks/>
          </p:cNvGrpSpPr>
          <p:nvPr userDrawn="1"/>
        </p:nvGrpSpPr>
        <p:grpSpPr>
          <a:xfrm>
            <a:off x="2044700" y="10626725"/>
            <a:ext cx="1612900" cy="1612900"/>
            <a:chOff x="1675341" y="756689"/>
            <a:chExt cx="2275205" cy="2272030"/>
          </a:xfrm>
        </p:grpSpPr>
        <p:sp>
          <p:nvSpPr>
            <p:cNvPr id="3" name="object 5">
              <a:extLst>
                <a:ext uri="{FF2B5EF4-FFF2-40B4-BE49-F238E27FC236}">
                  <a16:creationId xmlns:a16="http://schemas.microsoft.com/office/drawing/2014/main" id="{D3BF2969-A446-E114-3297-33F3F7801E1C}"/>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8" name="object 6">
              <a:extLst>
                <a:ext uri="{FF2B5EF4-FFF2-40B4-BE49-F238E27FC236}">
                  <a16:creationId xmlns:a16="http://schemas.microsoft.com/office/drawing/2014/main" id="{3A19D4AE-3FB9-B9FF-BCFD-DACEF079A18F}"/>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9" name="object 7">
              <a:extLst>
                <a:ext uri="{FF2B5EF4-FFF2-40B4-BE49-F238E27FC236}">
                  <a16:creationId xmlns:a16="http://schemas.microsoft.com/office/drawing/2014/main" id="{A13A303D-0069-79A5-D675-2B4A36803695}"/>
                </a:ext>
              </a:extLst>
            </p:cNvPr>
            <p:cNvPicPr/>
            <p:nvPr/>
          </p:nvPicPr>
          <p:blipFill>
            <a:blip r:embed="rId2" cstate="print"/>
            <a:stretch>
              <a:fillRect/>
            </a:stretch>
          </p:blipFill>
          <p:spPr>
            <a:xfrm>
              <a:off x="1913232" y="2234279"/>
              <a:ext cx="97546" cy="136760"/>
            </a:xfrm>
            <a:prstGeom prst="rect">
              <a:avLst/>
            </a:prstGeom>
          </p:spPr>
        </p:pic>
        <p:pic>
          <p:nvPicPr>
            <p:cNvPr id="18" name="object 8">
              <a:extLst>
                <a:ext uri="{FF2B5EF4-FFF2-40B4-BE49-F238E27FC236}">
                  <a16:creationId xmlns:a16="http://schemas.microsoft.com/office/drawing/2014/main" id="{55E43E12-640E-E398-7352-B5537674D0DB}"/>
                </a:ext>
              </a:extLst>
            </p:cNvPr>
            <p:cNvPicPr/>
            <p:nvPr/>
          </p:nvPicPr>
          <p:blipFill>
            <a:blip r:embed="rId3" cstate="print"/>
            <a:stretch>
              <a:fillRect/>
            </a:stretch>
          </p:blipFill>
          <p:spPr>
            <a:xfrm>
              <a:off x="2060611" y="2234280"/>
              <a:ext cx="97337" cy="134142"/>
            </a:xfrm>
            <a:prstGeom prst="rect">
              <a:avLst/>
            </a:prstGeom>
          </p:spPr>
        </p:pic>
        <p:sp>
          <p:nvSpPr>
            <p:cNvPr id="19" name="object 9">
              <a:extLst>
                <a:ext uri="{FF2B5EF4-FFF2-40B4-BE49-F238E27FC236}">
                  <a16:creationId xmlns:a16="http://schemas.microsoft.com/office/drawing/2014/main" id="{CF05C3ED-0838-4386-C40C-0E604BCB645D}"/>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0" name="object 10">
              <a:extLst>
                <a:ext uri="{FF2B5EF4-FFF2-40B4-BE49-F238E27FC236}">
                  <a16:creationId xmlns:a16="http://schemas.microsoft.com/office/drawing/2014/main" id="{6449F760-74B1-8520-25F7-D8F08EDE0B21}"/>
                </a:ext>
              </a:extLst>
            </p:cNvPr>
            <p:cNvPicPr/>
            <p:nvPr/>
          </p:nvPicPr>
          <p:blipFill>
            <a:blip r:embed="rId4" cstate="print"/>
            <a:stretch>
              <a:fillRect/>
            </a:stretch>
          </p:blipFill>
          <p:spPr>
            <a:xfrm>
              <a:off x="2264586" y="2234280"/>
              <a:ext cx="113221" cy="134142"/>
            </a:xfrm>
            <a:prstGeom prst="rect">
              <a:avLst/>
            </a:prstGeom>
          </p:spPr>
        </p:pic>
        <p:sp>
          <p:nvSpPr>
            <p:cNvPr id="31" name="object 11">
              <a:extLst>
                <a:ext uri="{FF2B5EF4-FFF2-40B4-BE49-F238E27FC236}">
                  <a16:creationId xmlns:a16="http://schemas.microsoft.com/office/drawing/2014/main" id="{02D3BBD3-3383-F0E0-6427-4C7AECD0836E}"/>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32" name="object 12">
              <a:extLst>
                <a:ext uri="{FF2B5EF4-FFF2-40B4-BE49-F238E27FC236}">
                  <a16:creationId xmlns:a16="http://schemas.microsoft.com/office/drawing/2014/main" id="{F930F93F-CA85-13FF-EB8D-3A8C67E6ACCD}"/>
                </a:ext>
              </a:extLst>
            </p:cNvPr>
            <p:cNvPicPr/>
            <p:nvPr/>
          </p:nvPicPr>
          <p:blipFill>
            <a:blip r:embed="rId5" cstate="print"/>
            <a:stretch>
              <a:fillRect/>
            </a:stretch>
          </p:blipFill>
          <p:spPr>
            <a:xfrm>
              <a:off x="2530110" y="2234284"/>
              <a:ext cx="92311" cy="134142"/>
            </a:xfrm>
            <a:prstGeom prst="rect">
              <a:avLst/>
            </a:prstGeom>
          </p:spPr>
        </p:pic>
        <p:pic>
          <p:nvPicPr>
            <p:cNvPr id="33" name="object 13">
              <a:extLst>
                <a:ext uri="{FF2B5EF4-FFF2-40B4-BE49-F238E27FC236}">
                  <a16:creationId xmlns:a16="http://schemas.microsoft.com/office/drawing/2014/main" id="{F34B2A3E-95C7-5810-EB8C-E66F669D044A}"/>
                </a:ext>
              </a:extLst>
            </p:cNvPr>
            <p:cNvPicPr/>
            <p:nvPr/>
          </p:nvPicPr>
          <p:blipFill>
            <a:blip r:embed="rId6" cstate="print"/>
            <a:stretch>
              <a:fillRect/>
            </a:stretch>
          </p:blipFill>
          <p:spPr>
            <a:xfrm>
              <a:off x="2650302" y="2231664"/>
              <a:ext cx="85264" cy="139576"/>
            </a:xfrm>
            <a:prstGeom prst="rect">
              <a:avLst/>
            </a:prstGeom>
          </p:spPr>
        </p:pic>
        <p:sp>
          <p:nvSpPr>
            <p:cNvPr id="34" name="object 14">
              <a:extLst>
                <a:ext uri="{FF2B5EF4-FFF2-40B4-BE49-F238E27FC236}">
                  <a16:creationId xmlns:a16="http://schemas.microsoft.com/office/drawing/2014/main" id="{FA3B4BB8-436D-0D9A-4E01-9A407F25FDA2}"/>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35" name="object 15">
              <a:extLst>
                <a:ext uri="{FF2B5EF4-FFF2-40B4-BE49-F238E27FC236}">
                  <a16:creationId xmlns:a16="http://schemas.microsoft.com/office/drawing/2014/main" id="{B8258FA1-B8D8-C5C8-2F13-7481DC524E2A}"/>
                </a:ext>
              </a:extLst>
            </p:cNvPr>
            <p:cNvPicPr/>
            <p:nvPr/>
          </p:nvPicPr>
          <p:blipFill>
            <a:blip r:embed="rId7" cstate="print"/>
            <a:stretch>
              <a:fillRect/>
            </a:stretch>
          </p:blipFill>
          <p:spPr>
            <a:xfrm>
              <a:off x="2830980" y="2233925"/>
              <a:ext cx="217271" cy="134620"/>
            </a:xfrm>
            <a:prstGeom prst="rect">
              <a:avLst/>
            </a:prstGeom>
          </p:spPr>
        </p:pic>
        <p:pic>
          <p:nvPicPr>
            <p:cNvPr id="36" name="object 16">
              <a:extLst>
                <a:ext uri="{FF2B5EF4-FFF2-40B4-BE49-F238E27FC236}">
                  <a16:creationId xmlns:a16="http://schemas.microsoft.com/office/drawing/2014/main" id="{ED815061-EFB0-9B0E-5A02-B0AF80EA59E2}"/>
                </a:ext>
              </a:extLst>
            </p:cNvPr>
            <p:cNvPicPr/>
            <p:nvPr/>
          </p:nvPicPr>
          <p:blipFill>
            <a:blip r:embed="rId8" cstate="print"/>
            <a:stretch>
              <a:fillRect/>
            </a:stretch>
          </p:blipFill>
          <p:spPr>
            <a:xfrm>
              <a:off x="3137399" y="2231666"/>
              <a:ext cx="122581" cy="139377"/>
            </a:xfrm>
            <a:prstGeom prst="rect">
              <a:avLst/>
            </a:prstGeom>
          </p:spPr>
        </p:pic>
        <p:pic>
          <p:nvPicPr>
            <p:cNvPr id="37" name="object 17">
              <a:extLst>
                <a:ext uri="{FF2B5EF4-FFF2-40B4-BE49-F238E27FC236}">
                  <a16:creationId xmlns:a16="http://schemas.microsoft.com/office/drawing/2014/main" id="{0587118D-0124-85D8-B306-D112B912B5FF}"/>
                </a:ext>
              </a:extLst>
            </p:cNvPr>
            <p:cNvPicPr/>
            <p:nvPr/>
          </p:nvPicPr>
          <p:blipFill>
            <a:blip r:embed="rId9" cstate="print"/>
            <a:stretch>
              <a:fillRect/>
            </a:stretch>
          </p:blipFill>
          <p:spPr>
            <a:xfrm>
              <a:off x="3302992" y="2234285"/>
              <a:ext cx="72594" cy="134132"/>
            </a:xfrm>
            <a:prstGeom prst="rect">
              <a:avLst/>
            </a:prstGeom>
          </p:spPr>
        </p:pic>
        <p:sp>
          <p:nvSpPr>
            <p:cNvPr id="38" name="object 18">
              <a:extLst>
                <a:ext uri="{FF2B5EF4-FFF2-40B4-BE49-F238E27FC236}">
                  <a16:creationId xmlns:a16="http://schemas.microsoft.com/office/drawing/2014/main" id="{5BCBC6D2-187A-410E-F8EA-CB392CC6255A}"/>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39" name="object 19">
              <a:extLst>
                <a:ext uri="{FF2B5EF4-FFF2-40B4-BE49-F238E27FC236}">
                  <a16:creationId xmlns:a16="http://schemas.microsoft.com/office/drawing/2014/main" id="{CCAF373E-E3E1-E8BB-A10C-2320FB36694E}"/>
                </a:ext>
              </a:extLst>
            </p:cNvPr>
            <p:cNvPicPr/>
            <p:nvPr/>
          </p:nvPicPr>
          <p:blipFill>
            <a:blip r:embed="rId10" cstate="print"/>
            <a:stretch>
              <a:fillRect/>
            </a:stretch>
          </p:blipFill>
          <p:spPr>
            <a:xfrm>
              <a:off x="2821167" y="926515"/>
              <a:ext cx="915186" cy="1092200"/>
            </a:xfrm>
            <a:prstGeom prst="rect">
              <a:avLst/>
            </a:prstGeom>
          </p:spPr>
        </p:pic>
      </p:grpSp>
      <p:pic>
        <p:nvPicPr>
          <p:cNvPr id="6" name="Picture 5" descr="A blue x on a black background&#10;&#10;Description automatically generated">
            <a:extLst>
              <a:ext uri="{FF2B5EF4-FFF2-40B4-BE49-F238E27FC236}">
                <a16:creationId xmlns:a16="http://schemas.microsoft.com/office/drawing/2014/main" id="{A4FF7DF3-6A7D-83B3-4CCA-3914006FEE82}"/>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17484" r="17073"/>
          <a:stretch/>
        </p:blipFill>
        <p:spPr>
          <a:xfrm>
            <a:off x="2027561" y="7522714"/>
            <a:ext cx="384646" cy="367348"/>
          </a:xfrm>
          <a:prstGeom prst="rect">
            <a:avLst/>
          </a:prstGeom>
        </p:spPr>
      </p:pic>
    </p:spTree>
    <p:extLst>
      <p:ext uri="{BB962C8B-B14F-4D97-AF65-F5344CB8AC3E}">
        <p14:creationId xmlns:p14="http://schemas.microsoft.com/office/powerpoint/2010/main" val="2522726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52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648C25F-5F87-8627-60D6-91179D97EC45}"/>
              </a:ext>
            </a:extLst>
          </p:cNvPr>
          <p:cNvSpPr/>
          <p:nvPr userDrawn="1"/>
        </p:nvSpPr>
        <p:spPr>
          <a:xfrm>
            <a:off x="855" y="2286513"/>
            <a:ext cx="24384000" cy="11429487"/>
          </a:xfrm>
          <a:custGeom>
            <a:avLst/>
            <a:gdLst/>
            <a:ahLst/>
            <a:cxnLst/>
            <a:rect l="l" t="t" r="r" b="b"/>
            <a:pathLst>
              <a:path w="20104100" h="9424035">
                <a:moveTo>
                  <a:pt x="20104099" y="0"/>
                </a:moveTo>
                <a:lnTo>
                  <a:pt x="0" y="0"/>
                </a:lnTo>
                <a:lnTo>
                  <a:pt x="0" y="9423482"/>
                </a:lnTo>
                <a:lnTo>
                  <a:pt x="20104099" y="9423482"/>
                </a:lnTo>
                <a:lnTo>
                  <a:pt x="20104099" y="0"/>
                </a:lnTo>
                <a:close/>
              </a:path>
            </a:pathLst>
          </a:custGeom>
          <a:solidFill>
            <a:srgbClr val="002147"/>
          </a:solidFill>
        </p:spPr>
        <p:txBody>
          <a:bodyPr wrap="square" lIns="0" tIns="0" rIns="0" bIns="0" rtlCol="0"/>
          <a:lstStyle/>
          <a:p>
            <a:endParaRPr/>
          </a:p>
        </p:txBody>
      </p:sp>
      <p:sp>
        <p:nvSpPr>
          <p:cNvPr id="38" name="Freeform: Shape 37">
            <a:extLst>
              <a:ext uri="{FF2B5EF4-FFF2-40B4-BE49-F238E27FC236}">
                <a16:creationId xmlns:a16="http://schemas.microsoft.com/office/drawing/2014/main" id="{60F752A4-9620-D91E-7B32-C5781C400D2E}"/>
              </a:ext>
            </a:extLst>
          </p:cNvPr>
          <p:cNvSpPr/>
          <p:nvPr userDrawn="1"/>
        </p:nvSpPr>
        <p:spPr>
          <a:xfrm>
            <a:off x="7086601" y="2286513"/>
            <a:ext cx="17297399" cy="11451929"/>
          </a:xfrm>
          <a:custGeom>
            <a:avLst/>
            <a:gdLst>
              <a:gd name="connsiteX0" fmla="*/ 14720601 w 17297399"/>
              <a:gd name="connsiteY0" fmla="*/ 11010155 h 11451929"/>
              <a:gd name="connsiteX1" fmla="*/ 14720727 w 17297399"/>
              <a:gd name="connsiteY1" fmla="*/ 11010282 h 11451929"/>
              <a:gd name="connsiteX2" fmla="*/ 14720601 w 17297399"/>
              <a:gd name="connsiteY2" fmla="*/ 11010256 h 11451929"/>
              <a:gd name="connsiteX3" fmla="*/ 6030463 w 17297399"/>
              <a:gd name="connsiteY3" fmla="*/ 618027 h 11451929"/>
              <a:gd name="connsiteX4" fmla="*/ 1948181 w 17297399"/>
              <a:gd name="connsiteY4" fmla="*/ 5725393 h 11451929"/>
              <a:gd name="connsiteX5" fmla="*/ 6030463 w 17297399"/>
              <a:gd name="connsiteY5" fmla="*/ 10844839 h 11451929"/>
              <a:gd name="connsiteX6" fmla="*/ 10119611 w 17297399"/>
              <a:gd name="connsiteY6" fmla="*/ 5725393 h 11451929"/>
              <a:gd name="connsiteX7" fmla="*/ 6030463 w 17297399"/>
              <a:gd name="connsiteY7" fmla="*/ 618027 h 11451929"/>
              <a:gd name="connsiteX8" fmla="*/ 10570159 w 17297399"/>
              <a:gd name="connsiteY8" fmla="*/ 7248 h 11451929"/>
              <a:gd name="connsiteX9" fmla="*/ 15809267 w 17297399"/>
              <a:gd name="connsiteY9" fmla="*/ 7248 h 11451929"/>
              <a:gd name="connsiteX10" fmla="*/ 15809267 w 17297399"/>
              <a:gd name="connsiteY10" fmla="*/ 452329 h 11451929"/>
              <a:gd name="connsiteX11" fmla="*/ 14687155 w 17297399"/>
              <a:gd name="connsiteY11" fmla="*/ 645367 h 11451929"/>
              <a:gd name="connsiteX12" fmla="*/ 14559355 w 17297399"/>
              <a:gd name="connsiteY12" fmla="*/ 1058402 h 11451929"/>
              <a:gd name="connsiteX13" fmla="*/ 17191055 w 17297399"/>
              <a:gd name="connsiteY13" fmla="*/ 4653765 h 11451929"/>
              <a:gd name="connsiteX14" fmla="*/ 17258071 w 17297399"/>
              <a:gd name="connsiteY14" fmla="*/ 4653765 h 11451929"/>
              <a:gd name="connsiteX15" fmla="*/ 17297399 w 17297399"/>
              <a:gd name="connsiteY15" fmla="*/ 4602936 h 11451929"/>
              <a:gd name="connsiteX16" fmla="*/ 17297399 w 17297399"/>
              <a:gd name="connsiteY16" fmla="*/ 7562483 h 11451929"/>
              <a:gd name="connsiteX17" fmla="*/ 16529791 w 17297399"/>
              <a:gd name="connsiteY17" fmla="*/ 6525266 h 11451929"/>
              <a:gd name="connsiteX18" fmla="*/ 16465063 w 17297399"/>
              <a:gd name="connsiteY18" fmla="*/ 6525266 h 11451929"/>
              <a:gd name="connsiteX19" fmla="*/ 13533379 w 17297399"/>
              <a:gd name="connsiteY19" fmla="*/ 10403827 h 11451929"/>
              <a:gd name="connsiteX20" fmla="*/ 13664743 w 17297399"/>
              <a:gd name="connsiteY20" fmla="*/ 10788504 h 11451929"/>
              <a:gd name="connsiteX21" fmla="*/ 14720601 w 17297399"/>
              <a:gd name="connsiteY21" fmla="*/ 11010256 h 11451929"/>
              <a:gd name="connsiteX22" fmla="*/ 14720601 w 17297399"/>
              <a:gd name="connsiteY22" fmla="*/ 11429488 h 11451929"/>
              <a:gd name="connsiteX23" fmla="*/ 10469063 w 17297399"/>
              <a:gd name="connsiteY23" fmla="*/ 11429488 h 11451929"/>
              <a:gd name="connsiteX24" fmla="*/ 10469063 w 17297399"/>
              <a:gd name="connsiteY24" fmla="*/ 11010155 h 11451929"/>
              <a:gd name="connsiteX25" fmla="*/ 11522631 w 17297399"/>
              <a:gd name="connsiteY25" fmla="*/ 10788377 h 11451929"/>
              <a:gd name="connsiteX26" fmla="*/ 12448019 w 17297399"/>
              <a:gd name="connsiteY26" fmla="*/ 10274500 h 11451929"/>
              <a:gd name="connsiteX27" fmla="*/ 16007901 w 17297399"/>
              <a:gd name="connsiteY27" fmla="*/ 5886639 h 11451929"/>
              <a:gd name="connsiteX28" fmla="*/ 12448019 w 17297399"/>
              <a:gd name="connsiteY28" fmla="*/ 1251821 h 11451929"/>
              <a:gd name="connsiteX29" fmla="*/ 11556075 w 17297399"/>
              <a:gd name="connsiteY29" fmla="*/ 676650 h 11451929"/>
              <a:gd name="connsiteX30" fmla="*/ 10570159 w 17297399"/>
              <a:gd name="connsiteY30" fmla="*/ 452329 h 11451929"/>
              <a:gd name="connsiteX31" fmla="*/ 6030463 w 17297399"/>
              <a:gd name="connsiteY31" fmla="*/ 0 h 11451929"/>
              <a:gd name="connsiteX32" fmla="*/ 12060927 w 17297399"/>
              <a:gd name="connsiteY32" fmla="*/ 5663717 h 11451929"/>
              <a:gd name="connsiteX33" fmla="*/ 6030463 w 17297399"/>
              <a:gd name="connsiteY33" fmla="*/ 11451929 h 11451929"/>
              <a:gd name="connsiteX34" fmla="*/ 0 w 17297399"/>
              <a:gd name="connsiteY34" fmla="*/ 5787196 h 11451929"/>
              <a:gd name="connsiteX35" fmla="*/ 6030463 w 17297399"/>
              <a:gd name="connsiteY35" fmla="*/ 0 h 114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297399" h="11451929">
                <a:moveTo>
                  <a:pt x="14720601" y="11010155"/>
                </a:moveTo>
                <a:lnTo>
                  <a:pt x="14720727" y="11010282"/>
                </a:lnTo>
                <a:lnTo>
                  <a:pt x="14720601" y="11010256"/>
                </a:lnTo>
                <a:close/>
                <a:moveTo>
                  <a:pt x="6030463" y="618027"/>
                </a:moveTo>
                <a:cubicBezTo>
                  <a:pt x="3223910" y="618027"/>
                  <a:pt x="1948181" y="3109971"/>
                  <a:pt x="1948181" y="5725393"/>
                </a:cubicBezTo>
                <a:cubicBezTo>
                  <a:pt x="1948181" y="8774196"/>
                  <a:pt x="3447849" y="10844839"/>
                  <a:pt x="6030463" y="10844839"/>
                </a:cubicBezTo>
                <a:cubicBezTo>
                  <a:pt x="8841339" y="10844839"/>
                  <a:pt x="10119611" y="8347046"/>
                  <a:pt x="10119611" y="5725393"/>
                </a:cubicBezTo>
                <a:cubicBezTo>
                  <a:pt x="10119611" y="2677479"/>
                  <a:pt x="8618671" y="618027"/>
                  <a:pt x="6030463" y="618027"/>
                </a:cubicBezTo>
                <a:close/>
                <a:moveTo>
                  <a:pt x="10570159" y="7248"/>
                </a:moveTo>
                <a:lnTo>
                  <a:pt x="15809267" y="7248"/>
                </a:lnTo>
                <a:lnTo>
                  <a:pt x="15809267" y="452329"/>
                </a:lnTo>
                <a:lnTo>
                  <a:pt x="14687155" y="645367"/>
                </a:lnTo>
                <a:cubicBezTo>
                  <a:pt x="14326513" y="708060"/>
                  <a:pt x="14359959" y="802544"/>
                  <a:pt x="14559355" y="1058402"/>
                </a:cubicBezTo>
                <a:lnTo>
                  <a:pt x="17191055" y="4653765"/>
                </a:lnTo>
                <a:lnTo>
                  <a:pt x="17258071" y="4653765"/>
                </a:lnTo>
                <a:lnTo>
                  <a:pt x="17297399" y="4602936"/>
                </a:lnTo>
                <a:lnTo>
                  <a:pt x="17297399" y="7562483"/>
                </a:lnTo>
                <a:lnTo>
                  <a:pt x="16529791" y="6525266"/>
                </a:lnTo>
                <a:lnTo>
                  <a:pt x="16465063" y="6525266"/>
                </a:lnTo>
                <a:lnTo>
                  <a:pt x="13533379" y="10403827"/>
                </a:lnTo>
                <a:cubicBezTo>
                  <a:pt x="13334363" y="10659050"/>
                  <a:pt x="13302827" y="10723523"/>
                  <a:pt x="13664743" y="10788504"/>
                </a:cubicBezTo>
                <a:lnTo>
                  <a:pt x="14720601" y="11010256"/>
                </a:lnTo>
                <a:lnTo>
                  <a:pt x="14720601" y="11429488"/>
                </a:lnTo>
                <a:lnTo>
                  <a:pt x="10469063" y="11429488"/>
                </a:lnTo>
                <a:lnTo>
                  <a:pt x="10469063" y="11010155"/>
                </a:lnTo>
                <a:lnTo>
                  <a:pt x="11522631" y="10788377"/>
                </a:lnTo>
                <a:cubicBezTo>
                  <a:pt x="11917991" y="10690714"/>
                  <a:pt x="12215559" y="10566345"/>
                  <a:pt x="12448019" y="10274500"/>
                </a:cubicBezTo>
                <a:lnTo>
                  <a:pt x="16007901" y="5886639"/>
                </a:lnTo>
                <a:lnTo>
                  <a:pt x="12448019" y="1251821"/>
                </a:lnTo>
                <a:cubicBezTo>
                  <a:pt x="12215559" y="932126"/>
                  <a:pt x="11917991" y="771388"/>
                  <a:pt x="11556075" y="676650"/>
                </a:cubicBezTo>
                <a:lnTo>
                  <a:pt x="10570159" y="452329"/>
                </a:lnTo>
                <a:close/>
                <a:moveTo>
                  <a:pt x="6030463" y="0"/>
                </a:moveTo>
                <a:cubicBezTo>
                  <a:pt x="9377852" y="0"/>
                  <a:pt x="12060927" y="2460534"/>
                  <a:pt x="12060927" y="5663717"/>
                </a:cubicBezTo>
                <a:cubicBezTo>
                  <a:pt x="12060927" y="9020644"/>
                  <a:pt x="9381666" y="11451929"/>
                  <a:pt x="6030463" y="11451929"/>
                </a:cubicBezTo>
                <a:cubicBezTo>
                  <a:pt x="2679258" y="11451929"/>
                  <a:pt x="0" y="8989488"/>
                  <a:pt x="0" y="5787196"/>
                </a:cubicBezTo>
                <a:cubicBezTo>
                  <a:pt x="0" y="2584902"/>
                  <a:pt x="2683073" y="0"/>
                  <a:pt x="6030463" y="0"/>
                </a:cubicBezTo>
                <a:close/>
              </a:path>
            </a:pathLst>
          </a:custGeom>
          <a:solidFill>
            <a:srgbClr val="193759"/>
          </a:solidFill>
          <a:ln w="0" cap="flat">
            <a:noFill/>
            <a:prstDash val="solid"/>
            <a:miter/>
          </a:ln>
        </p:spPr>
        <p:txBody>
          <a:bodyPr rtlCol="0" anchor="ctr"/>
          <a:lstStyle/>
          <a:p>
            <a:endParaRPr lang="en-GB"/>
          </a:p>
        </p:txBody>
      </p:sp>
      <p:grpSp>
        <p:nvGrpSpPr>
          <p:cNvPr id="7" name="object 4">
            <a:extLst>
              <a:ext uri="{FF2B5EF4-FFF2-40B4-BE49-F238E27FC236}">
                <a16:creationId xmlns:a16="http://schemas.microsoft.com/office/drawing/2014/main" id="{F24E19B8-C345-CDB2-4CD3-6222E8F87872}"/>
              </a:ext>
            </a:extLst>
          </p:cNvPr>
          <p:cNvGrpSpPr/>
          <p:nvPr userDrawn="1"/>
        </p:nvGrpSpPr>
        <p:grpSpPr>
          <a:xfrm>
            <a:off x="2032713" y="917714"/>
            <a:ext cx="2759373" cy="2755522"/>
            <a:chOff x="1675341" y="756689"/>
            <a:chExt cx="2275205" cy="2272030"/>
          </a:xfrm>
        </p:grpSpPr>
        <p:sp>
          <p:nvSpPr>
            <p:cNvPr id="9" name="object 5">
              <a:extLst>
                <a:ext uri="{FF2B5EF4-FFF2-40B4-BE49-F238E27FC236}">
                  <a16:creationId xmlns:a16="http://schemas.microsoft.com/office/drawing/2014/main" id="{F024CC0E-E5BE-B95C-3E91-4E3E2C9AF735}"/>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2" name="object 6">
              <a:extLst>
                <a:ext uri="{FF2B5EF4-FFF2-40B4-BE49-F238E27FC236}">
                  <a16:creationId xmlns:a16="http://schemas.microsoft.com/office/drawing/2014/main" id="{F76FE19D-1A72-53E6-F7EE-A0D4E58E5EF3}"/>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3" name="object 7">
              <a:extLst>
                <a:ext uri="{FF2B5EF4-FFF2-40B4-BE49-F238E27FC236}">
                  <a16:creationId xmlns:a16="http://schemas.microsoft.com/office/drawing/2014/main" id="{94F6E90F-308B-4F2B-462D-EF2E852E4DD8}"/>
                </a:ext>
              </a:extLst>
            </p:cNvPr>
            <p:cNvPicPr/>
            <p:nvPr/>
          </p:nvPicPr>
          <p:blipFill>
            <a:blip r:embed="rId2" cstate="print"/>
            <a:stretch>
              <a:fillRect/>
            </a:stretch>
          </p:blipFill>
          <p:spPr>
            <a:xfrm>
              <a:off x="1913232" y="2234279"/>
              <a:ext cx="97546" cy="136760"/>
            </a:xfrm>
            <a:prstGeom prst="rect">
              <a:avLst/>
            </a:prstGeom>
          </p:spPr>
        </p:pic>
        <p:pic>
          <p:nvPicPr>
            <p:cNvPr id="14" name="object 8">
              <a:extLst>
                <a:ext uri="{FF2B5EF4-FFF2-40B4-BE49-F238E27FC236}">
                  <a16:creationId xmlns:a16="http://schemas.microsoft.com/office/drawing/2014/main" id="{5DEB18E0-3AB0-58AD-14EB-F065BD386E00}"/>
                </a:ext>
              </a:extLst>
            </p:cNvPr>
            <p:cNvPicPr/>
            <p:nvPr/>
          </p:nvPicPr>
          <p:blipFill>
            <a:blip r:embed="rId3" cstate="print"/>
            <a:stretch>
              <a:fillRect/>
            </a:stretch>
          </p:blipFill>
          <p:spPr>
            <a:xfrm>
              <a:off x="2060611" y="2234280"/>
              <a:ext cx="97337" cy="134142"/>
            </a:xfrm>
            <a:prstGeom prst="rect">
              <a:avLst/>
            </a:prstGeom>
          </p:spPr>
        </p:pic>
        <p:sp>
          <p:nvSpPr>
            <p:cNvPr id="15" name="object 9">
              <a:extLst>
                <a:ext uri="{FF2B5EF4-FFF2-40B4-BE49-F238E27FC236}">
                  <a16:creationId xmlns:a16="http://schemas.microsoft.com/office/drawing/2014/main" id="{432C503B-4A47-08C8-1D2E-5839870C88B2}"/>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6" name="object 10">
              <a:extLst>
                <a:ext uri="{FF2B5EF4-FFF2-40B4-BE49-F238E27FC236}">
                  <a16:creationId xmlns:a16="http://schemas.microsoft.com/office/drawing/2014/main" id="{5E72D531-95F7-9584-0C4B-76DD0D9E879D}"/>
                </a:ext>
              </a:extLst>
            </p:cNvPr>
            <p:cNvPicPr/>
            <p:nvPr/>
          </p:nvPicPr>
          <p:blipFill>
            <a:blip r:embed="rId4" cstate="print"/>
            <a:stretch>
              <a:fillRect/>
            </a:stretch>
          </p:blipFill>
          <p:spPr>
            <a:xfrm>
              <a:off x="2264586" y="2234280"/>
              <a:ext cx="113221" cy="134142"/>
            </a:xfrm>
            <a:prstGeom prst="rect">
              <a:avLst/>
            </a:prstGeom>
          </p:spPr>
        </p:pic>
        <p:sp>
          <p:nvSpPr>
            <p:cNvPr id="17" name="object 11">
              <a:extLst>
                <a:ext uri="{FF2B5EF4-FFF2-40B4-BE49-F238E27FC236}">
                  <a16:creationId xmlns:a16="http://schemas.microsoft.com/office/drawing/2014/main" id="{B7AD32C3-7060-19EA-8E28-96A8584FECD2}"/>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18" name="object 12">
              <a:extLst>
                <a:ext uri="{FF2B5EF4-FFF2-40B4-BE49-F238E27FC236}">
                  <a16:creationId xmlns:a16="http://schemas.microsoft.com/office/drawing/2014/main" id="{2A9BCCA0-3859-B1E5-BC88-14C631A83BFD}"/>
                </a:ext>
              </a:extLst>
            </p:cNvPr>
            <p:cNvPicPr/>
            <p:nvPr/>
          </p:nvPicPr>
          <p:blipFill>
            <a:blip r:embed="rId5" cstate="print"/>
            <a:stretch>
              <a:fillRect/>
            </a:stretch>
          </p:blipFill>
          <p:spPr>
            <a:xfrm>
              <a:off x="2530110" y="2234284"/>
              <a:ext cx="92311" cy="134142"/>
            </a:xfrm>
            <a:prstGeom prst="rect">
              <a:avLst/>
            </a:prstGeom>
          </p:spPr>
        </p:pic>
        <p:pic>
          <p:nvPicPr>
            <p:cNvPr id="19" name="object 13">
              <a:extLst>
                <a:ext uri="{FF2B5EF4-FFF2-40B4-BE49-F238E27FC236}">
                  <a16:creationId xmlns:a16="http://schemas.microsoft.com/office/drawing/2014/main" id="{A7B071CA-F115-775C-8872-D0A436F35DDA}"/>
                </a:ext>
              </a:extLst>
            </p:cNvPr>
            <p:cNvPicPr/>
            <p:nvPr/>
          </p:nvPicPr>
          <p:blipFill>
            <a:blip r:embed="rId6" cstate="print"/>
            <a:stretch>
              <a:fillRect/>
            </a:stretch>
          </p:blipFill>
          <p:spPr>
            <a:xfrm>
              <a:off x="2650302" y="2231664"/>
              <a:ext cx="85264" cy="139576"/>
            </a:xfrm>
            <a:prstGeom prst="rect">
              <a:avLst/>
            </a:prstGeom>
          </p:spPr>
        </p:pic>
        <p:sp>
          <p:nvSpPr>
            <p:cNvPr id="20" name="object 14">
              <a:extLst>
                <a:ext uri="{FF2B5EF4-FFF2-40B4-BE49-F238E27FC236}">
                  <a16:creationId xmlns:a16="http://schemas.microsoft.com/office/drawing/2014/main" id="{E214B573-C51F-BAE7-8C9F-E29EB64831BD}"/>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1" name="object 15">
              <a:extLst>
                <a:ext uri="{FF2B5EF4-FFF2-40B4-BE49-F238E27FC236}">
                  <a16:creationId xmlns:a16="http://schemas.microsoft.com/office/drawing/2014/main" id="{EAA3A2ED-57C4-926E-6F77-832567746474}"/>
                </a:ext>
              </a:extLst>
            </p:cNvPr>
            <p:cNvPicPr/>
            <p:nvPr/>
          </p:nvPicPr>
          <p:blipFill>
            <a:blip r:embed="rId7" cstate="print"/>
            <a:stretch>
              <a:fillRect/>
            </a:stretch>
          </p:blipFill>
          <p:spPr>
            <a:xfrm>
              <a:off x="2830980" y="2233925"/>
              <a:ext cx="217271" cy="134620"/>
            </a:xfrm>
            <a:prstGeom prst="rect">
              <a:avLst/>
            </a:prstGeom>
          </p:spPr>
        </p:pic>
        <p:pic>
          <p:nvPicPr>
            <p:cNvPr id="22" name="object 16">
              <a:extLst>
                <a:ext uri="{FF2B5EF4-FFF2-40B4-BE49-F238E27FC236}">
                  <a16:creationId xmlns:a16="http://schemas.microsoft.com/office/drawing/2014/main" id="{770AA6EC-D832-6076-AFA6-91069EB63D15}"/>
                </a:ext>
              </a:extLst>
            </p:cNvPr>
            <p:cNvPicPr/>
            <p:nvPr/>
          </p:nvPicPr>
          <p:blipFill>
            <a:blip r:embed="rId8" cstate="print"/>
            <a:stretch>
              <a:fillRect/>
            </a:stretch>
          </p:blipFill>
          <p:spPr>
            <a:xfrm>
              <a:off x="3137399" y="2231666"/>
              <a:ext cx="122581" cy="139377"/>
            </a:xfrm>
            <a:prstGeom prst="rect">
              <a:avLst/>
            </a:prstGeom>
          </p:spPr>
        </p:pic>
        <p:pic>
          <p:nvPicPr>
            <p:cNvPr id="23" name="object 17">
              <a:extLst>
                <a:ext uri="{FF2B5EF4-FFF2-40B4-BE49-F238E27FC236}">
                  <a16:creationId xmlns:a16="http://schemas.microsoft.com/office/drawing/2014/main" id="{6630B7C7-8568-CDA6-27F2-5B4D42F60833}"/>
                </a:ext>
              </a:extLst>
            </p:cNvPr>
            <p:cNvPicPr/>
            <p:nvPr/>
          </p:nvPicPr>
          <p:blipFill>
            <a:blip r:embed="rId9" cstate="print"/>
            <a:stretch>
              <a:fillRect/>
            </a:stretch>
          </p:blipFill>
          <p:spPr>
            <a:xfrm>
              <a:off x="3302992" y="2234285"/>
              <a:ext cx="72594" cy="134132"/>
            </a:xfrm>
            <a:prstGeom prst="rect">
              <a:avLst/>
            </a:prstGeom>
          </p:spPr>
        </p:pic>
        <p:sp>
          <p:nvSpPr>
            <p:cNvPr id="24" name="object 18">
              <a:extLst>
                <a:ext uri="{FF2B5EF4-FFF2-40B4-BE49-F238E27FC236}">
                  <a16:creationId xmlns:a16="http://schemas.microsoft.com/office/drawing/2014/main" id="{150790B4-415C-BA92-5FD3-D30ABF741537}"/>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5" name="object 19">
              <a:extLst>
                <a:ext uri="{FF2B5EF4-FFF2-40B4-BE49-F238E27FC236}">
                  <a16:creationId xmlns:a16="http://schemas.microsoft.com/office/drawing/2014/main" id="{CD8C4E4E-CB4F-365F-8603-B114D6D47E9B}"/>
                </a:ext>
              </a:extLst>
            </p:cNvPr>
            <p:cNvPicPr/>
            <p:nvPr/>
          </p:nvPicPr>
          <p:blipFill>
            <a:blip r:embed="rId10" cstate="print"/>
            <a:stretch>
              <a:fillRect/>
            </a:stretch>
          </p:blipFill>
          <p:spPr>
            <a:xfrm>
              <a:off x="2821167" y="926515"/>
              <a:ext cx="915186" cy="1092200"/>
            </a:xfrm>
            <a:prstGeom prst="rect">
              <a:avLst/>
            </a:prstGeom>
          </p:spPr>
        </p:pic>
      </p:grpSp>
      <p:sp>
        <p:nvSpPr>
          <p:cNvPr id="2" name="Title 1"/>
          <p:cNvSpPr>
            <a:spLocks noGrp="1"/>
          </p:cNvSpPr>
          <p:nvPr>
            <p:ph type="ctrTitle" hasCustomPrompt="1"/>
          </p:nvPr>
        </p:nvSpPr>
        <p:spPr>
          <a:xfrm>
            <a:off x="2032000" y="5817802"/>
            <a:ext cx="12636500" cy="2581660"/>
          </a:xfrm>
        </p:spPr>
        <p:txBody>
          <a:bodyPr anchor="b"/>
          <a:lstStyle>
            <a:lvl1pPr algn="l">
              <a:lnSpc>
                <a:spcPts val="7800"/>
              </a:lnSpc>
              <a:defRPr sz="6800">
                <a:solidFill>
                  <a:schemeClr val="bg1"/>
                </a:solidFill>
              </a:defRPr>
            </a:lvl1pPr>
          </a:lstStyle>
          <a:p>
            <a:r>
              <a:rPr lang="en-GB" dirty="0"/>
              <a:t>Title</a:t>
            </a:r>
            <a:endParaRPr lang="en-US" dirty="0"/>
          </a:p>
        </p:txBody>
      </p:sp>
      <p:sp>
        <p:nvSpPr>
          <p:cNvPr id="3" name="Subtitle 2"/>
          <p:cNvSpPr>
            <a:spLocks noGrp="1"/>
          </p:cNvSpPr>
          <p:nvPr>
            <p:ph type="subTitle" idx="1" hasCustomPrompt="1"/>
          </p:nvPr>
        </p:nvSpPr>
        <p:spPr>
          <a:xfrm>
            <a:off x="2032000" y="8651172"/>
            <a:ext cx="8591549" cy="682058"/>
          </a:xfrm>
        </p:spPr>
        <p:txBody>
          <a:bodyPr/>
          <a:lstStyle>
            <a:lvl1pPr marL="0" indent="0" algn="l">
              <a:lnSpc>
                <a:spcPts val="3600"/>
              </a:lnSpc>
              <a:spcBef>
                <a:spcPts val="0"/>
              </a:spcBef>
              <a:buNone/>
              <a:defRPr sz="3400" cap="all" spc="130" baseline="0">
                <a:solidFill>
                  <a:schemeClr val="bg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dirty="0"/>
              <a:t>Speaker name | Date</a:t>
            </a:r>
            <a:endParaRPr lang="en-US" dirty="0"/>
          </a:p>
        </p:txBody>
      </p:sp>
    </p:spTree>
    <p:extLst>
      <p:ext uri="{BB962C8B-B14F-4D97-AF65-F5344CB8AC3E}">
        <p14:creationId xmlns:p14="http://schemas.microsoft.com/office/powerpoint/2010/main" val="317965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5" userDrawn="1">
          <p15:clr>
            <a:srgbClr val="FBAE40"/>
          </p15:clr>
        </p15:guide>
        <p15:guide id="2" pos="76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648C25F-5F87-8627-60D6-91179D97EC45}"/>
              </a:ext>
            </a:extLst>
          </p:cNvPr>
          <p:cNvSpPr/>
          <p:nvPr userDrawn="1"/>
        </p:nvSpPr>
        <p:spPr>
          <a:xfrm>
            <a:off x="855" y="2286513"/>
            <a:ext cx="24384000" cy="11429487"/>
          </a:xfrm>
          <a:custGeom>
            <a:avLst/>
            <a:gdLst/>
            <a:ahLst/>
            <a:cxnLst/>
            <a:rect l="l" t="t" r="r" b="b"/>
            <a:pathLst>
              <a:path w="20104100" h="9424035">
                <a:moveTo>
                  <a:pt x="20104099" y="0"/>
                </a:moveTo>
                <a:lnTo>
                  <a:pt x="0" y="0"/>
                </a:lnTo>
                <a:lnTo>
                  <a:pt x="0" y="9423482"/>
                </a:lnTo>
                <a:lnTo>
                  <a:pt x="20104099" y="9423482"/>
                </a:lnTo>
                <a:lnTo>
                  <a:pt x="20104099" y="0"/>
                </a:lnTo>
                <a:close/>
              </a:path>
            </a:pathLst>
          </a:custGeom>
          <a:solidFill>
            <a:schemeClr val="bg1"/>
          </a:solidFill>
        </p:spPr>
        <p:txBody>
          <a:bodyPr wrap="square" lIns="0" tIns="0" rIns="0" bIns="0" rtlCol="0"/>
          <a:lstStyle/>
          <a:p>
            <a:endParaRPr/>
          </a:p>
        </p:txBody>
      </p:sp>
      <p:sp>
        <p:nvSpPr>
          <p:cNvPr id="38" name="Freeform: Shape 37">
            <a:extLst>
              <a:ext uri="{FF2B5EF4-FFF2-40B4-BE49-F238E27FC236}">
                <a16:creationId xmlns:a16="http://schemas.microsoft.com/office/drawing/2014/main" id="{60F752A4-9620-D91E-7B32-C5781C400D2E}"/>
              </a:ext>
            </a:extLst>
          </p:cNvPr>
          <p:cNvSpPr/>
          <p:nvPr userDrawn="1"/>
        </p:nvSpPr>
        <p:spPr>
          <a:xfrm>
            <a:off x="7086601" y="2286513"/>
            <a:ext cx="17297399" cy="11451929"/>
          </a:xfrm>
          <a:custGeom>
            <a:avLst/>
            <a:gdLst>
              <a:gd name="connsiteX0" fmla="*/ 14720601 w 17297399"/>
              <a:gd name="connsiteY0" fmla="*/ 11010155 h 11451929"/>
              <a:gd name="connsiteX1" fmla="*/ 14720727 w 17297399"/>
              <a:gd name="connsiteY1" fmla="*/ 11010282 h 11451929"/>
              <a:gd name="connsiteX2" fmla="*/ 14720601 w 17297399"/>
              <a:gd name="connsiteY2" fmla="*/ 11010256 h 11451929"/>
              <a:gd name="connsiteX3" fmla="*/ 6030463 w 17297399"/>
              <a:gd name="connsiteY3" fmla="*/ 618027 h 11451929"/>
              <a:gd name="connsiteX4" fmla="*/ 1948181 w 17297399"/>
              <a:gd name="connsiteY4" fmla="*/ 5725393 h 11451929"/>
              <a:gd name="connsiteX5" fmla="*/ 6030463 w 17297399"/>
              <a:gd name="connsiteY5" fmla="*/ 10844839 h 11451929"/>
              <a:gd name="connsiteX6" fmla="*/ 10119611 w 17297399"/>
              <a:gd name="connsiteY6" fmla="*/ 5725393 h 11451929"/>
              <a:gd name="connsiteX7" fmla="*/ 6030463 w 17297399"/>
              <a:gd name="connsiteY7" fmla="*/ 618027 h 11451929"/>
              <a:gd name="connsiteX8" fmla="*/ 10570159 w 17297399"/>
              <a:gd name="connsiteY8" fmla="*/ 7248 h 11451929"/>
              <a:gd name="connsiteX9" fmla="*/ 15809267 w 17297399"/>
              <a:gd name="connsiteY9" fmla="*/ 7248 h 11451929"/>
              <a:gd name="connsiteX10" fmla="*/ 15809267 w 17297399"/>
              <a:gd name="connsiteY10" fmla="*/ 452329 h 11451929"/>
              <a:gd name="connsiteX11" fmla="*/ 14687155 w 17297399"/>
              <a:gd name="connsiteY11" fmla="*/ 645367 h 11451929"/>
              <a:gd name="connsiteX12" fmla="*/ 14559355 w 17297399"/>
              <a:gd name="connsiteY12" fmla="*/ 1058402 h 11451929"/>
              <a:gd name="connsiteX13" fmla="*/ 17191055 w 17297399"/>
              <a:gd name="connsiteY13" fmla="*/ 4653765 h 11451929"/>
              <a:gd name="connsiteX14" fmla="*/ 17258071 w 17297399"/>
              <a:gd name="connsiteY14" fmla="*/ 4653765 h 11451929"/>
              <a:gd name="connsiteX15" fmla="*/ 17297399 w 17297399"/>
              <a:gd name="connsiteY15" fmla="*/ 4602936 h 11451929"/>
              <a:gd name="connsiteX16" fmla="*/ 17297399 w 17297399"/>
              <a:gd name="connsiteY16" fmla="*/ 7562483 h 11451929"/>
              <a:gd name="connsiteX17" fmla="*/ 16529791 w 17297399"/>
              <a:gd name="connsiteY17" fmla="*/ 6525266 h 11451929"/>
              <a:gd name="connsiteX18" fmla="*/ 16465063 w 17297399"/>
              <a:gd name="connsiteY18" fmla="*/ 6525266 h 11451929"/>
              <a:gd name="connsiteX19" fmla="*/ 13533379 w 17297399"/>
              <a:gd name="connsiteY19" fmla="*/ 10403827 h 11451929"/>
              <a:gd name="connsiteX20" fmla="*/ 13664743 w 17297399"/>
              <a:gd name="connsiteY20" fmla="*/ 10788504 h 11451929"/>
              <a:gd name="connsiteX21" fmla="*/ 14720601 w 17297399"/>
              <a:gd name="connsiteY21" fmla="*/ 11010256 h 11451929"/>
              <a:gd name="connsiteX22" fmla="*/ 14720601 w 17297399"/>
              <a:gd name="connsiteY22" fmla="*/ 11429488 h 11451929"/>
              <a:gd name="connsiteX23" fmla="*/ 10469063 w 17297399"/>
              <a:gd name="connsiteY23" fmla="*/ 11429488 h 11451929"/>
              <a:gd name="connsiteX24" fmla="*/ 10469063 w 17297399"/>
              <a:gd name="connsiteY24" fmla="*/ 11010155 h 11451929"/>
              <a:gd name="connsiteX25" fmla="*/ 11522631 w 17297399"/>
              <a:gd name="connsiteY25" fmla="*/ 10788377 h 11451929"/>
              <a:gd name="connsiteX26" fmla="*/ 12448019 w 17297399"/>
              <a:gd name="connsiteY26" fmla="*/ 10274500 h 11451929"/>
              <a:gd name="connsiteX27" fmla="*/ 16007901 w 17297399"/>
              <a:gd name="connsiteY27" fmla="*/ 5886639 h 11451929"/>
              <a:gd name="connsiteX28" fmla="*/ 12448019 w 17297399"/>
              <a:gd name="connsiteY28" fmla="*/ 1251821 h 11451929"/>
              <a:gd name="connsiteX29" fmla="*/ 11556075 w 17297399"/>
              <a:gd name="connsiteY29" fmla="*/ 676650 h 11451929"/>
              <a:gd name="connsiteX30" fmla="*/ 10570159 w 17297399"/>
              <a:gd name="connsiteY30" fmla="*/ 452329 h 11451929"/>
              <a:gd name="connsiteX31" fmla="*/ 6030463 w 17297399"/>
              <a:gd name="connsiteY31" fmla="*/ 0 h 11451929"/>
              <a:gd name="connsiteX32" fmla="*/ 12060927 w 17297399"/>
              <a:gd name="connsiteY32" fmla="*/ 5663717 h 11451929"/>
              <a:gd name="connsiteX33" fmla="*/ 6030463 w 17297399"/>
              <a:gd name="connsiteY33" fmla="*/ 11451929 h 11451929"/>
              <a:gd name="connsiteX34" fmla="*/ 0 w 17297399"/>
              <a:gd name="connsiteY34" fmla="*/ 5787196 h 11451929"/>
              <a:gd name="connsiteX35" fmla="*/ 6030463 w 17297399"/>
              <a:gd name="connsiteY35" fmla="*/ 0 h 11451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7297399" h="11451929">
                <a:moveTo>
                  <a:pt x="14720601" y="11010155"/>
                </a:moveTo>
                <a:lnTo>
                  <a:pt x="14720727" y="11010282"/>
                </a:lnTo>
                <a:lnTo>
                  <a:pt x="14720601" y="11010256"/>
                </a:lnTo>
                <a:close/>
                <a:moveTo>
                  <a:pt x="6030463" y="618027"/>
                </a:moveTo>
                <a:cubicBezTo>
                  <a:pt x="3223910" y="618027"/>
                  <a:pt x="1948181" y="3109971"/>
                  <a:pt x="1948181" y="5725393"/>
                </a:cubicBezTo>
                <a:cubicBezTo>
                  <a:pt x="1948181" y="8774196"/>
                  <a:pt x="3447849" y="10844839"/>
                  <a:pt x="6030463" y="10844839"/>
                </a:cubicBezTo>
                <a:cubicBezTo>
                  <a:pt x="8841339" y="10844839"/>
                  <a:pt x="10119611" y="8347046"/>
                  <a:pt x="10119611" y="5725393"/>
                </a:cubicBezTo>
                <a:cubicBezTo>
                  <a:pt x="10119611" y="2677479"/>
                  <a:pt x="8618671" y="618027"/>
                  <a:pt x="6030463" y="618027"/>
                </a:cubicBezTo>
                <a:close/>
                <a:moveTo>
                  <a:pt x="10570159" y="7248"/>
                </a:moveTo>
                <a:lnTo>
                  <a:pt x="15809267" y="7248"/>
                </a:lnTo>
                <a:lnTo>
                  <a:pt x="15809267" y="452329"/>
                </a:lnTo>
                <a:lnTo>
                  <a:pt x="14687155" y="645367"/>
                </a:lnTo>
                <a:cubicBezTo>
                  <a:pt x="14326513" y="708060"/>
                  <a:pt x="14359959" y="802544"/>
                  <a:pt x="14559355" y="1058402"/>
                </a:cubicBezTo>
                <a:lnTo>
                  <a:pt x="17191055" y="4653765"/>
                </a:lnTo>
                <a:lnTo>
                  <a:pt x="17258071" y="4653765"/>
                </a:lnTo>
                <a:lnTo>
                  <a:pt x="17297399" y="4602936"/>
                </a:lnTo>
                <a:lnTo>
                  <a:pt x="17297399" y="7562483"/>
                </a:lnTo>
                <a:lnTo>
                  <a:pt x="16529791" y="6525266"/>
                </a:lnTo>
                <a:lnTo>
                  <a:pt x="16465063" y="6525266"/>
                </a:lnTo>
                <a:lnTo>
                  <a:pt x="13533379" y="10403827"/>
                </a:lnTo>
                <a:cubicBezTo>
                  <a:pt x="13334363" y="10659050"/>
                  <a:pt x="13302827" y="10723523"/>
                  <a:pt x="13664743" y="10788504"/>
                </a:cubicBezTo>
                <a:lnTo>
                  <a:pt x="14720601" y="11010256"/>
                </a:lnTo>
                <a:lnTo>
                  <a:pt x="14720601" y="11429488"/>
                </a:lnTo>
                <a:lnTo>
                  <a:pt x="10469063" y="11429488"/>
                </a:lnTo>
                <a:lnTo>
                  <a:pt x="10469063" y="11010155"/>
                </a:lnTo>
                <a:lnTo>
                  <a:pt x="11522631" y="10788377"/>
                </a:lnTo>
                <a:cubicBezTo>
                  <a:pt x="11917991" y="10690714"/>
                  <a:pt x="12215559" y="10566345"/>
                  <a:pt x="12448019" y="10274500"/>
                </a:cubicBezTo>
                <a:lnTo>
                  <a:pt x="16007901" y="5886639"/>
                </a:lnTo>
                <a:lnTo>
                  <a:pt x="12448019" y="1251821"/>
                </a:lnTo>
                <a:cubicBezTo>
                  <a:pt x="12215559" y="932126"/>
                  <a:pt x="11917991" y="771388"/>
                  <a:pt x="11556075" y="676650"/>
                </a:cubicBezTo>
                <a:lnTo>
                  <a:pt x="10570159" y="452329"/>
                </a:lnTo>
                <a:close/>
                <a:moveTo>
                  <a:pt x="6030463" y="0"/>
                </a:moveTo>
                <a:cubicBezTo>
                  <a:pt x="9377852" y="0"/>
                  <a:pt x="12060927" y="2460534"/>
                  <a:pt x="12060927" y="5663717"/>
                </a:cubicBezTo>
                <a:cubicBezTo>
                  <a:pt x="12060927" y="9020644"/>
                  <a:pt x="9381666" y="11451929"/>
                  <a:pt x="6030463" y="11451929"/>
                </a:cubicBezTo>
                <a:cubicBezTo>
                  <a:pt x="2679258" y="11451929"/>
                  <a:pt x="0" y="8989488"/>
                  <a:pt x="0" y="5787196"/>
                </a:cubicBezTo>
                <a:cubicBezTo>
                  <a:pt x="0" y="2584902"/>
                  <a:pt x="2683073" y="0"/>
                  <a:pt x="6030463" y="0"/>
                </a:cubicBezTo>
                <a:close/>
              </a:path>
            </a:pathLst>
          </a:custGeom>
          <a:solidFill>
            <a:srgbClr val="F1F4F4"/>
          </a:solidFill>
          <a:ln w="0" cap="flat">
            <a:noFill/>
            <a:prstDash val="solid"/>
            <a:miter/>
          </a:ln>
        </p:spPr>
        <p:txBody>
          <a:bodyPr rtlCol="0" anchor="ctr"/>
          <a:lstStyle/>
          <a:p>
            <a:endParaRPr lang="en-GB"/>
          </a:p>
        </p:txBody>
      </p:sp>
      <p:grpSp>
        <p:nvGrpSpPr>
          <p:cNvPr id="7" name="object 4">
            <a:extLst>
              <a:ext uri="{FF2B5EF4-FFF2-40B4-BE49-F238E27FC236}">
                <a16:creationId xmlns:a16="http://schemas.microsoft.com/office/drawing/2014/main" id="{F24E19B8-C345-CDB2-4CD3-6222E8F87872}"/>
              </a:ext>
            </a:extLst>
          </p:cNvPr>
          <p:cNvGrpSpPr/>
          <p:nvPr userDrawn="1"/>
        </p:nvGrpSpPr>
        <p:grpSpPr>
          <a:xfrm>
            <a:off x="2032713" y="917714"/>
            <a:ext cx="2759373" cy="2755522"/>
            <a:chOff x="1675341" y="756689"/>
            <a:chExt cx="2275205" cy="2272030"/>
          </a:xfrm>
        </p:grpSpPr>
        <p:sp>
          <p:nvSpPr>
            <p:cNvPr id="9" name="object 5">
              <a:extLst>
                <a:ext uri="{FF2B5EF4-FFF2-40B4-BE49-F238E27FC236}">
                  <a16:creationId xmlns:a16="http://schemas.microsoft.com/office/drawing/2014/main" id="{F024CC0E-E5BE-B95C-3E91-4E3E2C9AF735}"/>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2" name="object 6">
              <a:extLst>
                <a:ext uri="{FF2B5EF4-FFF2-40B4-BE49-F238E27FC236}">
                  <a16:creationId xmlns:a16="http://schemas.microsoft.com/office/drawing/2014/main" id="{F76FE19D-1A72-53E6-F7EE-A0D4E58E5EF3}"/>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3" name="object 7">
              <a:extLst>
                <a:ext uri="{FF2B5EF4-FFF2-40B4-BE49-F238E27FC236}">
                  <a16:creationId xmlns:a16="http://schemas.microsoft.com/office/drawing/2014/main" id="{94F6E90F-308B-4F2B-462D-EF2E852E4DD8}"/>
                </a:ext>
              </a:extLst>
            </p:cNvPr>
            <p:cNvPicPr/>
            <p:nvPr/>
          </p:nvPicPr>
          <p:blipFill>
            <a:blip r:embed="rId2" cstate="print"/>
            <a:stretch>
              <a:fillRect/>
            </a:stretch>
          </p:blipFill>
          <p:spPr>
            <a:xfrm>
              <a:off x="1913232" y="2234279"/>
              <a:ext cx="97546" cy="136760"/>
            </a:xfrm>
            <a:prstGeom prst="rect">
              <a:avLst/>
            </a:prstGeom>
          </p:spPr>
        </p:pic>
        <p:pic>
          <p:nvPicPr>
            <p:cNvPr id="14" name="object 8">
              <a:extLst>
                <a:ext uri="{FF2B5EF4-FFF2-40B4-BE49-F238E27FC236}">
                  <a16:creationId xmlns:a16="http://schemas.microsoft.com/office/drawing/2014/main" id="{5DEB18E0-3AB0-58AD-14EB-F065BD386E00}"/>
                </a:ext>
              </a:extLst>
            </p:cNvPr>
            <p:cNvPicPr/>
            <p:nvPr/>
          </p:nvPicPr>
          <p:blipFill>
            <a:blip r:embed="rId3" cstate="print"/>
            <a:stretch>
              <a:fillRect/>
            </a:stretch>
          </p:blipFill>
          <p:spPr>
            <a:xfrm>
              <a:off x="2060611" y="2234280"/>
              <a:ext cx="97337" cy="134142"/>
            </a:xfrm>
            <a:prstGeom prst="rect">
              <a:avLst/>
            </a:prstGeom>
          </p:spPr>
        </p:pic>
        <p:sp>
          <p:nvSpPr>
            <p:cNvPr id="15" name="object 9">
              <a:extLst>
                <a:ext uri="{FF2B5EF4-FFF2-40B4-BE49-F238E27FC236}">
                  <a16:creationId xmlns:a16="http://schemas.microsoft.com/office/drawing/2014/main" id="{432C503B-4A47-08C8-1D2E-5839870C88B2}"/>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6" name="object 10">
              <a:extLst>
                <a:ext uri="{FF2B5EF4-FFF2-40B4-BE49-F238E27FC236}">
                  <a16:creationId xmlns:a16="http://schemas.microsoft.com/office/drawing/2014/main" id="{5E72D531-95F7-9584-0C4B-76DD0D9E879D}"/>
                </a:ext>
              </a:extLst>
            </p:cNvPr>
            <p:cNvPicPr/>
            <p:nvPr/>
          </p:nvPicPr>
          <p:blipFill>
            <a:blip r:embed="rId4" cstate="print"/>
            <a:stretch>
              <a:fillRect/>
            </a:stretch>
          </p:blipFill>
          <p:spPr>
            <a:xfrm>
              <a:off x="2264586" y="2234280"/>
              <a:ext cx="113221" cy="134142"/>
            </a:xfrm>
            <a:prstGeom prst="rect">
              <a:avLst/>
            </a:prstGeom>
          </p:spPr>
        </p:pic>
        <p:sp>
          <p:nvSpPr>
            <p:cNvPr id="17" name="object 11">
              <a:extLst>
                <a:ext uri="{FF2B5EF4-FFF2-40B4-BE49-F238E27FC236}">
                  <a16:creationId xmlns:a16="http://schemas.microsoft.com/office/drawing/2014/main" id="{B7AD32C3-7060-19EA-8E28-96A8584FECD2}"/>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18" name="object 12">
              <a:extLst>
                <a:ext uri="{FF2B5EF4-FFF2-40B4-BE49-F238E27FC236}">
                  <a16:creationId xmlns:a16="http://schemas.microsoft.com/office/drawing/2014/main" id="{2A9BCCA0-3859-B1E5-BC88-14C631A83BFD}"/>
                </a:ext>
              </a:extLst>
            </p:cNvPr>
            <p:cNvPicPr/>
            <p:nvPr/>
          </p:nvPicPr>
          <p:blipFill>
            <a:blip r:embed="rId5" cstate="print"/>
            <a:stretch>
              <a:fillRect/>
            </a:stretch>
          </p:blipFill>
          <p:spPr>
            <a:xfrm>
              <a:off x="2530110" y="2234284"/>
              <a:ext cx="92311" cy="134142"/>
            </a:xfrm>
            <a:prstGeom prst="rect">
              <a:avLst/>
            </a:prstGeom>
          </p:spPr>
        </p:pic>
        <p:pic>
          <p:nvPicPr>
            <p:cNvPr id="19" name="object 13">
              <a:extLst>
                <a:ext uri="{FF2B5EF4-FFF2-40B4-BE49-F238E27FC236}">
                  <a16:creationId xmlns:a16="http://schemas.microsoft.com/office/drawing/2014/main" id="{A7B071CA-F115-775C-8872-D0A436F35DDA}"/>
                </a:ext>
              </a:extLst>
            </p:cNvPr>
            <p:cNvPicPr/>
            <p:nvPr/>
          </p:nvPicPr>
          <p:blipFill>
            <a:blip r:embed="rId6" cstate="print"/>
            <a:stretch>
              <a:fillRect/>
            </a:stretch>
          </p:blipFill>
          <p:spPr>
            <a:xfrm>
              <a:off x="2650302" y="2231664"/>
              <a:ext cx="85264" cy="139576"/>
            </a:xfrm>
            <a:prstGeom prst="rect">
              <a:avLst/>
            </a:prstGeom>
          </p:spPr>
        </p:pic>
        <p:sp>
          <p:nvSpPr>
            <p:cNvPr id="20" name="object 14">
              <a:extLst>
                <a:ext uri="{FF2B5EF4-FFF2-40B4-BE49-F238E27FC236}">
                  <a16:creationId xmlns:a16="http://schemas.microsoft.com/office/drawing/2014/main" id="{E214B573-C51F-BAE7-8C9F-E29EB64831BD}"/>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1" name="object 15">
              <a:extLst>
                <a:ext uri="{FF2B5EF4-FFF2-40B4-BE49-F238E27FC236}">
                  <a16:creationId xmlns:a16="http://schemas.microsoft.com/office/drawing/2014/main" id="{EAA3A2ED-57C4-926E-6F77-832567746474}"/>
                </a:ext>
              </a:extLst>
            </p:cNvPr>
            <p:cNvPicPr/>
            <p:nvPr/>
          </p:nvPicPr>
          <p:blipFill>
            <a:blip r:embed="rId7" cstate="print"/>
            <a:stretch>
              <a:fillRect/>
            </a:stretch>
          </p:blipFill>
          <p:spPr>
            <a:xfrm>
              <a:off x="2830980" y="2233925"/>
              <a:ext cx="217271" cy="134620"/>
            </a:xfrm>
            <a:prstGeom prst="rect">
              <a:avLst/>
            </a:prstGeom>
          </p:spPr>
        </p:pic>
        <p:pic>
          <p:nvPicPr>
            <p:cNvPr id="22" name="object 16">
              <a:extLst>
                <a:ext uri="{FF2B5EF4-FFF2-40B4-BE49-F238E27FC236}">
                  <a16:creationId xmlns:a16="http://schemas.microsoft.com/office/drawing/2014/main" id="{770AA6EC-D832-6076-AFA6-91069EB63D15}"/>
                </a:ext>
              </a:extLst>
            </p:cNvPr>
            <p:cNvPicPr/>
            <p:nvPr/>
          </p:nvPicPr>
          <p:blipFill>
            <a:blip r:embed="rId8" cstate="print"/>
            <a:stretch>
              <a:fillRect/>
            </a:stretch>
          </p:blipFill>
          <p:spPr>
            <a:xfrm>
              <a:off x="3137399" y="2231666"/>
              <a:ext cx="122581" cy="139377"/>
            </a:xfrm>
            <a:prstGeom prst="rect">
              <a:avLst/>
            </a:prstGeom>
          </p:spPr>
        </p:pic>
        <p:pic>
          <p:nvPicPr>
            <p:cNvPr id="23" name="object 17">
              <a:extLst>
                <a:ext uri="{FF2B5EF4-FFF2-40B4-BE49-F238E27FC236}">
                  <a16:creationId xmlns:a16="http://schemas.microsoft.com/office/drawing/2014/main" id="{6630B7C7-8568-CDA6-27F2-5B4D42F60833}"/>
                </a:ext>
              </a:extLst>
            </p:cNvPr>
            <p:cNvPicPr/>
            <p:nvPr/>
          </p:nvPicPr>
          <p:blipFill>
            <a:blip r:embed="rId9" cstate="print"/>
            <a:stretch>
              <a:fillRect/>
            </a:stretch>
          </p:blipFill>
          <p:spPr>
            <a:xfrm>
              <a:off x="3302992" y="2234285"/>
              <a:ext cx="72594" cy="134132"/>
            </a:xfrm>
            <a:prstGeom prst="rect">
              <a:avLst/>
            </a:prstGeom>
          </p:spPr>
        </p:pic>
        <p:sp>
          <p:nvSpPr>
            <p:cNvPr id="24" name="object 18">
              <a:extLst>
                <a:ext uri="{FF2B5EF4-FFF2-40B4-BE49-F238E27FC236}">
                  <a16:creationId xmlns:a16="http://schemas.microsoft.com/office/drawing/2014/main" id="{150790B4-415C-BA92-5FD3-D30ABF741537}"/>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5" name="object 19">
              <a:extLst>
                <a:ext uri="{FF2B5EF4-FFF2-40B4-BE49-F238E27FC236}">
                  <a16:creationId xmlns:a16="http://schemas.microsoft.com/office/drawing/2014/main" id="{CD8C4E4E-CB4F-365F-8603-B114D6D47E9B}"/>
                </a:ext>
              </a:extLst>
            </p:cNvPr>
            <p:cNvPicPr/>
            <p:nvPr/>
          </p:nvPicPr>
          <p:blipFill>
            <a:blip r:embed="rId10" cstate="print"/>
            <a:stretch>
              <a:fillRect/>
            </a:stretch>
          </p:blipFill>
          <p:spPr>
            <a:xfrm>
              <a:off x="2821167" y="926515"/>
              <a:ext cx="915186" cy="1092200"/>
            </a:xfrm>
            <a:prstGeom prst="rect">
              <a:avLst/>
            </a:prstGeom>
          </p:spPr>
        </p:pic>
      </p:grpSp>
      <p:sp>
        <p:nvSpPr>
          <p:cNvPr id="2" name="Title 1"/>
          <p:cNvSpPr>
            <a:spLocks noGrp="1"/>
          </p:cNvSpPr>
          <p:nvPr>
            <p:ph type="ctrTitle" hasCustomPrompt="1"/>
          </p:nvPr>
        </p:nvSpPr>
        <p:spPr>
          <a:xfrm>
            <a:off x="2032000" y="5817802"/>
            <a:ext cx="12636500" cy="2581660"/>
          </a:xfrm>
        </p:spPr>
        <p:txBody>
          <a:bodyPr anchor="b"/>
          <a:lstStyle>
            <a:lvl1pPr algn="l">
              <a:lnSpc>
                <a:spcPts val="7800"/>
              </a:lnSpc>
              <a:defRPr sz="6800">
                <a:solidFill>
                  <a:schemeClr val="tx1"/>
                </a:solidFill>
              </a:defRPr>
            </a:lvl1pPr>
          </a:lstStyle>
          <a:p>
            <a:r>
              <a:rPr lang="en-GB" dirty="0"/>
              <a:t>Title</a:t>
            </a:r>
            <a:endParaRPr lang="en-US" dirty="0"/>
          </a:p>
        </p:txBody>
      </p:sp>
      <p:sp>
        <p:nvSpPr>
          <p:cNvPr id="3" name="Subtitle 2"/>
          <p:cNvSpPr>
            <a:spLocks noGrp="1"/>
          </p:cNvSpPr>
          <p:nvPr>
            <p:ph type="subTitle" idx="1" hasCustomPrompt="1"/>
          </p:nvPr>
        </p:nvSpPr>
        <p:spPr>
          <a:xfrm>
            <a:off x="2032000" y="8651172"/>
            <a:ext cx="8591549" cy="682058"/>
          </a:xfrm>
        </p:spPr>
        <p:txBody>
          <a:bodyPr/>
          <a:lstStyle>
            <a:lvl1pPr marL="0" indent="0" algn="l">
              <a:lnSpc>
                <a:spcPts val="3600"/>
              </a:lnSpc>
              <a:spcBef>
                <a:spcPts val="0"/>
              </a:spcBef>
              <a:buNone/>
              <a:defRPr sz="3400" cap="all" spc="130" baseline="0">
                <a:solidFill>
                  <a:schemeClr val="tx1"/>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GB" dirty="0"/>
              <a:t>Speaker name | Date</a:t>
            </a:r>
            <a:endParaRPr lang="en-US" dirty="0"/>
          </a:p>
        </p:txBody>
      </p:sp>
    </p:spTree>
    <p:extLst>
      <p:ext uri="{BB962C8B-B14F-4D97-AF65-F5344CB8AC3E}">
        <p14:creationId xmlns:p14="http://schemas.microsoft.com/office/powerpoint/2010/main" val="11228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365" userDrawn="1">
          <p15:clr>
            <a:srgbClr val="FBAE40"/>
          </p15:clr>
        </p15:guide>
        <p15:guide id="2" pos="7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6" name="bg object 16">
            <a:extLst>
              <a:ext uri="{FF2B5EF4-FFF2-40B4-BE49-F238E27FC236}">
                <a16:creationId xmlns:a16="http://schemas.microsoft.com/office/drawing/2014/main" id="{1A0DDDB1-52DB-DC78-3C38-CA810AD340EC}"/>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1F4F4"/>
          </a:solidFill>
        </p:spPr>
        <p:txBody>
          <a:bodyPr wrap="square" lIns="0" tIns="0" rIns="0" bIns="0" rtlCol="0"/>
          <a:lstStyle/>
          <a:p>
            <a:endParaRPr/>
          </a:p>
        </p:txBody>
      </p:sp>
      <p:sp>
        <p:nvSpPr>
          <p:cNvPr id="8" name="bg object 17">
            <a:extLst>
              <a:ext uri="{FF2B5EF4-FFF2-40B4-BE49-F238E27FC236}">
                <a16:creationId xmlns:a16="http://schemas.microsoft.com/office/drawing/2014/main" id="{0513E0A2-AF41-A414-087B-7569662369BB}"/>
              </a:ext>
            </a:extLst>
          </p:cNvPr>
          <p:cNvSpPr/>
          <p:nvPr userDrawn="1"/>
        </p:nvSpPr>
        <p:spPr>
          <a:xfrm>
            <a:off x="8278222" y="2276710"/>
            <a:ext cx="16106070" cy="10295856"/>
          </a:xfrm>
          <a:custGeom>
            <a:avLst/>
            <a:gdLst/>
            <a:ahLst/>
            <a:cxnLst/>
            <a:rect l="l" t="t" r="r" b="b"/>
            <a:pathLst>
              <a:path w="13279119" h="8489315">
                <a:moveTo>
                  <a:pt x="8939162" y="4203700"/>
                </a:moveTo>
                <a:lnTo>
                  <a:pt x="8938895" y="4152900"/>
                </a:lnTo>
                <a:lnTo>
                  <a:pt x="8938120" y="4102100"/>
                </a:lnTo>
                <a:lnTo>
                  <a:pt x="8936812" y="4051300"/>
                </a:lnTo>
                <a:lnTo>
                  <a:pt x="8934996" y="4013200"/>
                </a:lnTo>
                <a:lnTo>
                  <a:pt x="8932672" y="3962400"/>
                </a:lnTo>
                <a:lnTo>
                  <a:pt x="8929827" y="3911600"/>
                </a:lnTo>
                <a:lnTo>
                  <a:pt x="8926474" y="3873500"/>
                </a:lnTo>
                <a:lnTo>
                  <a:pt x="8922614" y="3822700"/>
                </a:lnTo>
                <a:lnTo>
                  <a:pt x="8918245" y="3771900"/>
                </a:lnTo>
                <a:lnTo>
                  <a:pt x="8913381" y="3733800"/>
                </a:lnTo>
                <a:lnTo>
                  <a:pt x="8908021" y="3683000"/>
                </a:lnTo>
                <a:lnTo>
                  <a:pt x="8902154" y="3632200"/>
                </a:lnTo>
                <a:lnTo>
                  <a:pt x="8895804" y="3594100"/>
                </a:lnTo>
                <a:lnTo>
                  <a:pt x="8888959" y="3543300"/>
                </a:lnTo>
                <a:lnTo>
                  <a:pt x="8881618" y="3505200"/>
                </a:lnTo>
                <a:lnTo>
                  <a:pt x="8873795" y="3454400"/>
                </a:lnTo>
                <a:lnTo>
                  <a:pt x="8865489" y="3416300"/>
                </a:lnTo>
                <a:lnTo>
                  <a:pt x="8856688" y="3365500"/>
                </a:lnTo>
                <a:lnTo>
                  <a:pt x="8847417" y="3327400"/>
                </a:lnTo>
                <a:lnTo>
                  <a:pt x="8837676" y="3276600"/>
                </a:lnTo>
                <a:lnTo>
                  <a:pt x="8827452" y="3238500"/>
                </a:lnTo>
                <a:lnTo>
                  <a:pt x="8816759" y="3187700"/>
                </a:lnTo>
                <a:lnTo>
                  <a:pt x="8805583" y="3149600"/>
                </a:lnTo>
                <a:lnTo>
                  <a:pt x="8793950" y="3098800"/>
                </a:lnTo>
                <a:lnTo>
                  <a:pt x="8781859" y="3060700"/>
                </a:lnTo>
                <a:lnTo>
                  <a:pt x="8769299" y="3009900"/>
                </a:lnTo>
                <a:lnTo>
                  <a:pt x="8756269" y="2971800"/>
                </a:lnTo>
                <a:lnTo>
                  <a:pt x="8742794" y="2933700"/>
                </a:lnTo>
                <a:lnTo>
                  <a:pt x="8728862" y="2882900"/>
                </a:lnTo>
                <a:lnTo>
                  <a:pt x="8714473" y="2844800"/>
                </a:lnTo>
                <a:lnTo>
                  <a:pt x="8699627" y="2806700"/>
                </a:lnTo>
                <a:lnTo>
                  <a:pt x="8684336" y="2755900"/>
                </a:lnTo>
                <a:lnTo>
                  <a:pt x="8668614" y="2717800"/>
                </a:lnTo>
                <a:lnTo>
                  <a:pt x="8652434" y="2679700"/>
                </a:lnTo>
                <a:lnTo>
                  <a:pt x="8635822" y="2628900"/>
                </a:lnTo>
                <a:lnTo>
                  <a:pt x="8618766" y="2590800"/>
                </a:lnTo>
                <a:lnTo>
                  <a:pt x="8601265" y="2552700"/>
                </a:lnTo>
                <a:lnTo>
                  <a:pt x="8583346" y="2514600"/>
                </a:lnTo>
                <a:lnTo>
                  <a:pt x="8564994" y="2476500"/>
                </a:lnTo>
                <a:lnTo>
                  <a:pt x="8546211" y="2425700"/>
                </a:lnTo>
                <a:lnTo>
                  <a:pt x="8526996" y="2387600"/>
                </a:lnTo>
                <a:lnTo>
                  <a:pt x="8507362" y="2349500"/>
                </a:lnTo>
                <a:lnTo>
                  <a:pt x="8487308" y="2311400"/>
                </a:lnTo>
                <a:lnTo>
                  <a:pt x="8466836" y="2273300"/>
                </a:lnTo>
                <a:lnTo>
                  <a:pt x="8445944" y="2235200"/>
                </a:lnTo>
                <a:lnTo>
                  <a:pt x="8424634" y="2197100"/>
                </a:lnTo>
                <a:lnTo>
                  <a:pt x="8402917" y="2159000"/>
                </a:lnTo>
                <a:lnTo>
                  <a:pt x="8380793" y="2120900"/>
                </a:lnTo>
                <a:lnTo>
                  <a:pt x="8358264" y="2082800"/>
                </a:lnTo>
                <a:lnTo>
                  <a:pt x="8335327" y="2044700"/>
                </a:lnTo>
                <a:lnTo>
                  <a:pt x="8311985" y="2006600"/>
                </a:lnTo>
                <a:lnTo>
                  <a:pt x="8288248" y="1968500"/>
                </a:lnTo>
                <a:lnTo>
                  <a:pt x="8264106" y="1930400"/>
                </a:lnTo>
                <a:lnTo>
                  <a:pt x="8239582" y="1892300"/>
                </a:lnTo>
                <a:lnTo>
                  <a:pt x="8214665" y="1854200"/>
                </a:lnTo>
                <a:lnTo>
                  <a:pt x="8189354" y="1828800"/>
                </a:lnTo>
                <a:lnTo>
                  <a:pt x="8163649" y="1790700"/>
                </a:lnTo>
                <a:lnTo>
                  <a:pt x="8137563" y="1752600"/>
                </a:lnTo>
                <a:lnTo>
                  <a:pt x="8111096" y="1714500"/>
                </a:lnTo>
                <a:lnTo>
                  <a:pt x="8084261" y="1689100"/>
                </a:lnTo>
                <a:lnTo>
                  <a:pt x="8057032" y="1651000"/>
                </a:lnTo>
                <a:lnTo>
                  <a:pt x="8029435" y="1612900"/>
                </a:lnTo>
                <a:lnTo>
                  <a:pt x="8001470" y="1574800"/>
                </a:lnTo>
                <a:lnTo>
                  <a:pt x="7973123" y="1549400"/>
                </a:lnTo>
                <a:lnTo>
                  <a:pt x="7944409" y="1511300"/>
                </a:lnTo>
                <a:lnTo>
                  <a:pt x="7915338" y="1485900"/>
                </a:lnTo>
                <a:lnTo>
                  <a:pt x="7885900" y="1447800"/>
                </a:lnTo>
                <a:lnTo>
                  <a:pt x="7856106" y="1409700"/>
                </a:lnTo>
                <a:lnTo>
                  <a:pt x="7825956" y="1384300"/>
                </a:lnTo>
                <a:lnTo>
                  <a:pt x="7795438" y="1346200"/>
                </a:lnTo>
                <a:lnTo>
                  <a:pt x="7764577" y="1320800"/>
                </a:lnTo>
                <a:lnTo>
                  <a:pt x="7733360" y="1282700"/>
                </a:lnTo>
                <a:lnTo>
                  <a:pt x="7669898" y="1231900"/>
                </a:lnTo>
                <a:lnTo>
                  <a:pt x="7637640" y="1193800"/>
                </a:lnTo>
                <a:lnTo>
                  <a:pt x="7605052" y="1168400"/>
                </a:lnTo>
                <a:lnTo>
                  <a:pt x="7572121" y="1130300"/>
                </a:lnTo>
                <a:lnTo>
                  <a:pt x="7505255" y="1079500"/>
                </a:lnTo>
                <a:lnTo>
                  <a:pt x="7500290" y="1075791"/>
                </a:lnTo>
                <a:lnTo>
                  <a:pt x="7500290" y="4241800"/>
                </a:lnTo>
                <a:lnTo>
                  <a:pt x="7500099" y="4292600"/>
                </a:lnTo>
                <a:lnTo>
                  <a:pt x="7499502" y="4343400"/>
                </a:lnTo>
                <a:lnTo>
                  <a:pt x="7498512" y="4394200"/>
                </a:lnTo>
                <a:lnTo>
                  <a:pt x="7497127" y="4445000"/>
                </a:lnTo>
                <a:lnTo>
                  <a:pt x="7495349" y="4483100"/>
                </a:lnTo>
                <a:lnTo>
                  <a:pt x="7493165" y="4533900"/>
                </a:lnTo>
                <a:lnTo>
                  <a:pt x="7490587" y="4584700"/>
                </a:lnTo>
                <a:lnTo>
                  <a:pt x="7487602" y="4635500"/>
                </a:lnTo>
                <a:lnTo>
                  <a:pt x="7484224" y="4686300"/>
                </a:lnTo>
                <a:lnTo>
                  <a:pt x="7480452" y="4724400"/>
                </a:lnTo>
                <a:lnTo>
                  <a:pt x="7476274" y="4775200"/>
                </a:lnTo>
                <a:lnTo>
                  <a:pt x="7471689" y="4826000"/>
                </a:lnTo>
                <a:lnTo>
                  <a:pt x="7466698" y="4876800"/>
                </a:lnTo>
                <a:lnTo>
                  <a:pt x="7461313" y="4914900"/>
                </a:lnTo>
                <a:lnTo>
                  <a:pt x="7455522" y="4965700"/>
                </a:lnTo>
                <a:lnTo>
                  <a:pt x="7449325" y="5016500"/>
                </a:lnTo>
                <a:lnTo>
                  <a:pt x="7442721" y="5054600"/>
                </a:lnTo>
                <a:lnTo>
                  <a:pt x="7435710" y="5105400"/>
                </a:lnTo>
                <a:lnTo>
                  <a:pt x="7428293" y="5156200"/>
                </a:lnTo>
                <a:lnTo>
                  <a:pt x="7420470" y="5207000"/>
                </a:lnTo>
                <a:lnTo>
                  <a:pt x="7412241" y="5245100"/>
                </a:lnTo>
                <a:lnTo>
                  <a:pt x="7403605" y="5295900"/>
                </a:lnTo>
                <a:lnTo>
                  <a:pt x="7394562" y="5346700"/>
                </a:lnTo>
                <a:lnTo>
                  <a:pt x="7385101" y="5384800"/>
                </a:lnTo>
                <a:lnTo>
                  <a:pt x="7375233" y="5435600"/>
                </a:lnTo>
                <a:lnTo>
                  <a:pt x="7364958" y="5473700"/>
                </a:lnTo>
                <a:lnTo>
                  <a:pt x="7354265" y="5524500"/>
                </a:lnTo>
                <a:lnTo>
                  <a:pt x="7343165" y="5562600"/>
                </a:lnTo>
                <a:lnTo>
                  <a:pt x="7331646" y="5613400"/>
                </a:lnTo>
                <a:lnTo>
                  <a:pt x="7319721" y="5664200"/>
                </a:lnTo>
                <a:lnTo>
                  <a:pt x="7307377" y="5702300"/>
                </a:lnTo>
                <a:lnTo>
                  <a:pt x="7294613" y="5753100"/>
                </a:lnTo>
                <a:lnTo>
                  <a:pt x="7281443" y="5791200"/>
                </a:lnTo>
                <a:lnTo>
                  <a:pt x="7267854" y="5829300"/>
                </a:lnTo>
                <a:lnTo>
                  <a:pt x="7253846" y="5880100"/>
                </a:lnTo>
                <a:lnTo>
                  <a:pt x="7239419" y="5918200"/>
                </a:lnTo>
                <a:lnTo>
                  <a:pt x="7224573" y="5969000"/>
                </a:lnTo>
                <a:lnTo>
                  <a:pt x="7209307" y="6007100"/>
                </a:lnTo>
                <a:lnTo>
                  <a:pt x="7193623" y="6045200"/>
                </a:lnTo>
                <a:lnTo>
                  <a:pt x="7177519" y="6096000"/>
                </a:lnTo>
                <a:lnTo>
                  <a:pt x="7160996" y="6134100"/>
                </a:lnTo>
                <a:lnTo>
                  <a:pt x="7144055" y="6172200"/>
                </a:lnTo>
                <a:lnTo>
                  <a:pt x="7126681" y="6223000"/>
                </a:lnTo>
                <a:lnTo>
                  <a:pt x="7108901" y="6261100"/>
                </a:lnTo>
                <a:lnTo>
                  <a:pt x="7090677" y="6299200"/>
                </a:lnTo>
                <a:lnTo>
                  <a:pt x="7072046" y="6337300"/>
                </a:lnTo>
                <a:lnTo>
                  <a:pt x="7052983" y="6375400"/>
                </a:lnTo>
                <a:lnTo>
                  <a:pt x="7033488" y="6426200"/>
                </a:lnTo>
                <a:lnTo>
                  <a:pt x="7013575" y="6464300"/>
                </a:lnTo>
                <a:lnTo>
                  <a:pt x="6993229" y="6502400"/>
                </a:lnTo>
                <a:lnTo>
                  <a:pt x="6972465" y="6540500"/>
                </a:lnTo>
                <a:lnTo>
                  <a:pt x="6951269" y="6578600"/>
                </a:lnTo>
                <a:lnTo>
                  <a:pt x="6929641" y="6616700"/>
                </a:lnTo>
                <a:lnTo>
                  <a:pt x="6907581" y="6654800"/>
                </a:lnTo>
                <a:lnTo>
                  <a:pt x="6885102" y="6692900"/>
                </a:lnTo>
                <a:lnTo>
                  <a:pt x="6862178" y="6731000"/>
                </a:lnTo>
                <a:lnTo>
                  <a:pt x="6838836" y="6769100"/>
                </a:lnTo>
                <a:lnTo>
                  <a:pt x="6815061" y="6794500"/>
                </a:lnTo>
                <a:lnTo>
                  <a:pt x="6790842" y="6832600"/>
                </a:lnTo>
                <a:lnTo>
                  <a:pt x="6766192" y="6870700"/>
                </a:lnTo>
                <a:lnTo>
                  <a:pt x="6741122" y="6908800"/>
                </a:lnTo>
                <a:lnTo>
                  <a:pt x="6715607" y="6946900"/>
                </a:lnTo>
                <a:lnTo>
                  <a:pt x="6689649" y="6972300"/>
                </a:lnTo>
                <a:lnTo>
                  <a:pt x="6663271" y="7010400"/>
                </a:lnTo>
                <a:lnTo>
                  <a:pt x="6636448" y="7048500"/>
                </a:lnTo>
                <a:lnTo>
                  <a:pt x="6609181" y="7073900"/>
                </a:lnTo>
                <a:lnTo>
                  <a:pt x="6581483" y="7112000"/>
                </a:lnTo>
                <a:lnTo>
                  <a:pt x="6553352" y="7137400"/>
                </a:lnTo>
                <a:lnTo>
                  <a:pt x="6524777" y="7175500"/>
                </a:lnTo>
                <a:lnTo>
                  <a:pt x="6495758" y="7200900"/>
                </a:lnTo>
                <a:lnTo>
                  <a:pt x="6466306" y="7239000"/>
                </a:lnTo>
                <a:lnTo>
                  <a:pt x="6436398" y="7264400"/>
                </a:lnTo>
                <a:lnTo>
                  <a:pt x="6406058" y="7289800"/>
                </a:lnTo>
                <a:lnTo>
                  <a:pt x="6375286" y="7327900"/>
                </a:lnTo>
                <a:lnTo>
                  <a:pt x="6344056" y="7353300"/>
                </a:lnTo>
                <a:lnTo>
                  <a:pt x="6312382" y="7378700"/>
                </a:lnTo>
                <a:lnTo>
                  <a:pt x="6280277" y="7404100"/>
                </a:lnTo>
                <a:lnTo>
                  <a:pt x="6247714" y="7429500"/>
                </a:lnTo>
                <a:lnTo>
                  <a:pt x="6214707" y="7467600"/>
                </a:lnTo>
                <a:lnTo>
                  <a:pt x="6181255" y="7493000"/>
                </a:lnTo>
                <a:lnTo>
                  <a:pt x="6147359" y="7518400"/>
                </a:lnTo>
                <a:lnTo>
                  <a:pt x="6078220" y="7569200"/>
                </a:lnTo>
                <a:lnTo>
                  <a:pt x="6042977" y="7581900"/>
                </a:lnTo>
                <a:lnTo>
                  <a:pt x="5971133" y="7632700"/>
                </a:lnTo>
                <a:lnTo>
                  <a:pt x="5897499" y="7683500"/>
                </a:lnTo>
                <a:lnTo>
                  <a:pt x="5859996" y="7696200"/>
                </a:lnTo>
                <a:lnTo>
                  <a:pt x="5822048" y="7721600"/>
                </a:lnTo>
                <a:lnTo>
                  <a:pt x="5783643" y="7734300"/>
                </a:lnTo>
                <a:lnTo>
                  <a:pt x="5705462" y="7785100"/>
                </a:lnTo>
                <a:lnTo>
                  <a:pt x="5625465" y="7810500"/>
                </a:lnTo>
                <a:lnTo>
                  <a:pt x="5584787" y="7835900"/>
                </a:lnTo>
                <a:lnTo>
                  <a:pt x="5459984" y="7874000"/>
                </a:lnTo>
                <a:lnTo>
                  <a:pt x="5417464" y="7899400"/>
                </a:lnTo>
                <a:lnTo>
                  <a:pt x="5197957" y="7962900"/>
                </a:lnTo>
                <a:lnTo>
                  <a:pt x="5152669" y="7962900"/>
                </a:lnTo>
                <a:lnTo>
                  <a:pt x="5014011" y="8001000"/>
                </a:lnTo>
                <a:lnTo>
                  <a:pt x="4966868" y="8001000"/>
                </a:lnTo>
                <a:lnTo>
                  <a:pt x="4919243" y="8013700"/>
                </a:lnTo>
                <a:lnTo>
                  <a:pt x="4871161" y="8013700"/>
                </a:lnTo>
                <a:lnTo>
                  <a:pt x="4822609" y="8026400"/>
                </a:lnTo>
                <a:lnTo>
                  <a:pt x="4724095" y="8026400"/>
                </a:lnTo>
                <a:lnTo>
                  <a:pt x="4674133" y="8039100"/>
                </a:lnTo>
                <a:lnTo>
                  <a:pt x="4279290" y="8039100"/>
                </a:lnTo>
                <a:lnTo>
                  <a:pt x="4232580" y="8026400"/>
                </a:lnTo>
                <a:lnTo>
                  <a:pt x="4140187" y="8026400"/>
                </a:lnTo>
                <a:lnTo>
                  <a:pt x="4094505" y="8013700"/>
                </a:lnTo>
                <a:lnTo>
                  <a:pt x="4004208" y="8013700"/>
                </a:lnTo>
                <a:lnTo>
                  <a:pt x="3915321" y="7988300"/>
                </a:lnTo>
                <a:lnTo>
                  <a:pt x="3871391" y="7988300"/>
                </a:lnTo>
                <a:lnTo>
                  <a:pt x="3784625" y="7962900"/>
                </a:lnTo>
                <a:lnTo>
                  <a:pt x="3741775" y="7962900"/>
                </a:lnTo>
                <a:lnTo>
                  <a:pt x="3451885" y="7874000"/>
                </a:lnTo>
                <a:lnTo>
                  <a:pt x="3372332" y="7848600"/>
                </a:lnTo>
                <a:lnTo>
                  <a:pt x="3333102" y="7823200"/>
                </a:lnTo>
                <a:lnTo>
                  <a:pt x="3255759" y="7797800"/>
                </a:lnTo>
                <a:lnTo>
                  <a:pt x="3217634" y="7772400"/>
                </a:lnTo>
                <a:lnTo>
                  <a:pt x="3142526" y="7747000"/>
                </a:lnTo>
                <a:lnTo>
                  <a:pt x="3105531" y="7721600"/>
                </a:lnTo>
                <a:lnTo>
                  <a:pt x="3068904" y="7708900"/>
                </a:lnTo>
                <a:lnTo>
                  <a:pt x="2996793" y="7658100"/>
                </a:lnTo>
                <a:lnTo>
                  <a:pt x="2961297" y="7645400"/>
                </a:lnTo>
                <a:lnTo>
                  <a:pt x="2891459" y="7594600"/>
                </a:lnTo>
                <a:lnTo>
                  <a:pt x="2857106" y="7569200"/>
                </a:lnTo>
                <a:lnTo>
                  <a:pt x="2823146" y="7556500"/>
                </a:lnTo>
                <a:lnTo>
                  <a:pt x="2756370" y="7505700"/>
                </a:lnTo>
                <a:lnTo>
                  <a:pt x="2691142" y="7454900"/>
                </a:lnTo>
                <a:lnTo>
                  <a:pt x="2627465" y="7404100"/>
                </a:lnTo>
                <a:lnTo>
                  <a:pt x="2596210" y="7366000"/>
                </a:lnTo>
                <a:lnTo>
                  <a:pt x="2565349" y="7340600"/>
                </a:lnTo>
                <a:lnTo>
                  <a:pt x="2534882" y="7315200"/>
                </a:lnTo>
                <a:lnTo>
                  <a:pt x="2504808" y="7289800"/>
                </a:lnTo>
                <a:lnTo>
                  <a:pt x="2475128" y="7264400"/>
                </a:lnTo>
                <a:lnTo>
                  <a:pt x="2445842" y="7226300"/>
                </a:lnTo>
                <a:lnTo>
                  <a:pt x="2416962" y="7200900"/>
                </a:lnTo>
                <a:lnTo>
                  <a:pt x="2388476" y="7162800"/>
                </a:lnTo>
                <a:lnTo>
                  <a:pt x="2360384" y="7137400"/>
                </a:lnTo>
                <a:lnTo>
                  <a:pt x="2332698" y="7099300"/>
                </a:lnTo>
                <a:lnTo>
                  <a:pt x="2305405" y="7073900"/>
                </a:lnTo>
                <a:lnTo>
                  <a:pt x="2278532" y="7035800"/>
                </a:lnTo>
                <a:lnTo>
                  <a:pt x="2252053" y="7010400"/>
                </a:lnTo>
                <a:lnTo>
                  <a:pt x="2225967" y="6972300"/>
                </a:lnTo>
                <a:lnTo>
                  <a:pt x="2200300" y="6934200"/>
                </a:lnTo>
                <a:lnTo>
                  <a:pt x="2175040" y="6908800"/>
                </a:lnTo>
                <a:lnTo>
                  <a:pt x="2150186" y="6870700"/>
                </a:lnTo>
                <a:lnTo>
                  <a:pt x="2125751" y="6832600"/>
                </a:lnTo>
                <a:lnTo>
                  <a:pt x="2101710" y="6794500"/>
                </a:lnTo>
                <a:lnTo>
                  <a:pt x="2078088" y="6756400"/>
                </a:lnTo>
                <a:lnTo>
                  <a:pt x="2054885" y="6731000"/>
                </a:lnTo>
                <a:lnTo>
                  <a:pt x="2032088" y="6692900"/>
                </a:lnTo>
                <a:lnTo>
                  <a:pt x="2009711" y="6654800"/>
                </a:lnTo>
                <a:lnTo>
                  <a:pt x="1987740" y="6616700"/>
                </a:lnTo>
                <a:lnTo>
                  <a:pt x="1966201" y="6578600"/>
                </a:lnTo>
                <a:lnTo>
                  <a:pt x="1945068" y="6527800"/>
                </a:lnTo>
                <a:lnTo>
                  <a:pt x="1924354" y="6489700"/>
                </a:lnTo>
                <a:lnTo>
                  <a:pt x="1904072" y="6451600"/>
                </a:lnTo>
                <a:lnTo>
                  <a:pt x="1884197" y="6413500"/>
                </a:lnTo>
                <a:lnTo>
                  <a:pt x="1864753" y="6375400"/>
                </a:lnTo>
                <a:lnTo>
                  <a:pt x="1845729" y="6337300"/>
                </a:lnTo>
                <a:lnTo>
                  <a:pt x="1827136" y="6286500"/>
                </a:lnTo>
                <a:lnTo>
                  <a:pt x="1808962" y="6248400"/>
                </a:lnTo>
                <a:lnTo>
                  <a:pt x="1791220" y="6210300"/>
                </a:lnTo>
                <a:lnTo>
                  <a:pt x="1773910" y="6159500"/>
                </a:lnTo>
                <a:lnTo>
                  <a:pt x="1757019" y="6121400"/>
                </a:lnTo>
                <a:lnTo>
                  <a:pt x="1740560" y="6070600"/>
                </a:lnTo>
                <a:lnTo>
                  <a:pt x="1724533" y="6032500"/>
                </a:lnTo>
                <a:lnTo>
                  <a:pt x="1708950" y="5981700"/>
                </a:lnTo>
                <a:lnTo>
                  <a:pt x="1693786" y="5943600"/>
                </a:lnTo>
                <a:lnTo>
                  <a:pt x="1679054" y="5892800"/>
                </a:lnTo>
                <a:lnTo>
                  <a:pt x="1664766" y="5854700"/>
                </a:lnTo>
                <a:lnTo>
                  <a:pt x="1650923" y="5803900"/>
                </a:lnTo>
                <a:lnTo>
                  <a:pt x="1637499" y="5753100"/>
                </a:lnTo>
                <a:lnTo>
                  <a:pt x="1624533" y="5715000"/>
                </a:lnTo>
                <a:lnTo>
                  <a:pt x="1611998" y="5664200"/>
                </a:lnTo>
                <a:lnTo>
                  <a:pt x="1599895" y="5613400"/>
                </a:lnTo>
                <a:lnTo>
                  <a:pt x="1588249" y="5562600"/>
                </a:lnTo>
                <a:lnTo>
                  <a:pt x="1577035" y="5511800"/>
                </a:lnTo>
                <a:lnTo>
                  <a:pt x="1566278" y="5473700"/>
                </a:lnTo>
                <a:lnTo>
                  <a:pt x="1555965" y="5422900"/>
                </a:lnTo>
                <a:lnTo>
                  <a:pt x="1546085" y="5372100"/>
                </a:lnTo>
                <a:lnTo>
                  <a:pt x="1536661" y="5321300"/>
                </a:lnTo>
                <a:lnTo>
                  <a:pt x="1527695" y="5270500"/>
                </a:lnTo>
                <a:lnTo>
                  <a:pt x="1519174" y="5219700"/>
                </a:lnTo>
                <a:lnTo>
                  <a:pt x="1511096" y="5168900"/>
                </a:lnTo>
                <a:lnTo>
                  <a:pt x="1503476" y="5118100"/>
                </a:lnTo>
                <a:lnTo>
                  <a:pt x="1496301" y="5067300"/>
                </a:lnTo>
                <a:lnTo>
                  <a:pt x="1489595" y="5016500"/>
                </a:lnTo>
                <a:lnTo>
                  <a:pt x="1483334" y="4953000"/>
                </a:lnTo>
                <a:lnTo>
                  <a:pt x="1477530" y="4902200"/>
                </a:lnTo>
                <a:lnTo>
                  <a:pt x="1472196" y="4851400"/>
                </a:lnTo>
                <a:lnTo>
                  <a:pt x="1467307" y="4800600"/>
                </a:lnTo>
                <a:lnTo>
                  <a:pt x="1462887" y="4749800"/>
                </a:lnTo>
                <a:lnTo>
                  <a:pt x="1458925" y="4686300"/>
                </a:lnTo>
                <a:lnTo>
                  <a:pt x="1455420" y="4635500"/>
                </a:lnTo>
                <a:lnTo>
                  <a:pt x="1452384" y="4584700"/>
                </a:lnTo>
                <a:lnTo>
                  <a:pt x="1449806" y="4521200"/>
                </a:lnTo>
                <a:lnTo>
                  <a:pt x="1447698" y="4470400"/>
                </a:lnTo>
                <a:lnTo>
                  <a:pt x="1446060" y="4419600"/>
                </a:lnTo>
                <a:lnTo>
                  <a:pt x="1444879" y="4356100"/>
                </a:lnTo>
                <a:lnTo>
                  <a:pt x="1444180" y="4305300"/>
                </a:lnTo>
                <a:lnTo>
                  <a:pt x="1443939" y="4241800"/>
                </a:lnTo>
                <a:lnTo>
                  <a:pt x="1444142" y="4191000"/>
                </a:lnTo>
                <a:lnTo>
                  <a:pt x="1444739" y="4152900"/>
                </a:lnTo>
                <a:lnTo>
                  <a:pt x="1445717" y="4102100"/>
                </a:lnTo>
                <a:lnTo>
                  <a:pt x="1447101" y="4051300"/>
                </a:lnTo>
                <a:lnTo>
                  <a:pt x="1448879" y="4000500"/>
                </a:lnTo>
                <a:lnTo>
                  <a:pt x="1451063" y="3949700"/>
                </a:lnTo>
                <a:lnTo>
                  <a:pt x="1453629" y="3911600"/>
                </a:lnTo>
                <a:lnTo>
                  <a:pt x="1456601" y="3860800"/>
                </a:lnTo>
                <a:lnTo>
                  <a:pt x="1459979" y="3810000"/>
                </a:lnTo>
                <a:lnTo>
                  <a:pt x="1463751" y="3759200"/>
                </a:lnTo>
                <a:lnTo>
                  <a:pt x="1467929" y="3721100"/>
                </a:lnTo>
                <a:lnTo>
                  <a:pt x="1472501" y="3670300"/>
                </a:lnTo>
                <a:lnTo>
                  <a:pt x="1477479" y="3619500"/>
                </a:lnTo>
                <a:lnTo>
                  <a:pt x="1482852" y="3568700"/>
                </a:lnTo>
                <a:lnTo>
                  <a:pt x="1488630" y="3530600"/>
                </a:lnTo>
                <a:lnTo>
                  <a:pt x="1494815" y="3479800"/>
                </a:lnTo>
                <a:lnTo>
                  <a:pt x="1501406" y="3429000"/>
                </a:lnTo>
                <a:lnTo>
                  <a:pt x="1508404" y="3390900"/>
                </a:lnTo>
                <a:lnTo>
                  <a:pt x="1515808" y="3340100"/>
                </a:lnTo>
                <a:lnTo>
                  <a:pt x="1523606" y="3289300"/>
                </a:lnTo>
                <a:lnTo>
                  <a:pt x="1531823" y="3251200"/>
                </a:lnTo>
                <a:lnTo>
                  <a:pt x="1540446" y="3200400"/>
                </a:lnTo>
                <a:lnTo>
                  <a:pt x="1549476" y="3149600"/>
                </a:lnTo>
                <a:lnTo>
                  <a:pt x="1558912" y="3111500"/>
                </a:lnTo>
                <a:lnTo>
                  <a:pt x="1568767" y="3060700"/>
                </a:lnTo>
                <a:lnTo>
                  <a:pt x="1579029" y="3022600"/>
                </a:lnTo>
                <a:lnTo>
                  <a:pt x="1589697" y="2971800"/>
                </a:lnTo>
                <a:lnTo>
                  <a:pt x="1600784" y="2921000"/>
                </a:lnTo>
                <a:lnTo>
                  <a:pt x="1612277" y="2882900"/>
                </a:lnTo>
                <a:lnTo>
                  <a:pt x="1624177" y="2832100"/>
                </a:lnTo>
                <a:lnTo>
                  <a:pt x="1636509" y="2794000"/>
                </a:lnTo>
                <a:lnTo>
                  <a:pt x="1649234" y="2743200"/>
                </a:lnTo>
                <a:lnTo>
                  <a:pt x="1662391" y="2705100"/>
                </a:lnTo>
                <a:lnTo>
                  <a:pt x="1675955" y="2654300"/>
                </a:lnTo>
                <a:lnTo>
                  <a:pt x="1689938" y="2616200"/>
                </a:lnTo>
                <a:lnTo>
                  <a:pt x="1704340" y="2578100"/>
                </a:lnTo>
                <a:lnTo>
                  <a:pt x="1719160" y="2527300"/>
                </a:lnTo>
                <a:lnTo>
                  <a:pt x="1734388" y="2489200"/>
                </a:lnTo>
                <a:lnTo>
                  <a:pt x="1750047" y="2451100"/>
                </a:lnTo>
                <a:lnTo>
                  <a:pt x="1766112" y="2400300"/>
                </a:lnTo>
                <a:lnTo>
                  <a:pt x="1782610" y="2362200"/>
                </a:lnTo>
                <a:lnTo>
                  <a:pt x="1799526" y="2324100"/>
                </a:lnTo>
                <a:lnTo>
                  <a:pt x="1816862" y="2273300"/>
                </a:lnTo>
                <a:lnTo>
                  <a:pt x="1834616" y="2235200"/>
                </a:lnTo>
                <a:lnTo>
                  <a:pt x="1852803" y="2197100"/>
                </a:lnTo>
                <a:lnTo>
                  <a:pt x="1871408" y="2159000"/>
                </a:lnTo>
                <a:lnTo>
                  <a:pt x="1890433" y="2120900"/>
                </a:lnTo>
                <a:lnTo>
                  <a:pt x="1909889" y="2070100"/>
                </a:lnTo>
                <a:lnTo>
                  <a:pt x="1929777" y="2032000"/>
                </a:lnTo>
                <a:lnTo>
                  <a:pt x="1950072" y="1993900"/>
                </a:lnTo>
                <a:lnTo>
                  <a:pt x="1970811" y="1955800"/>
                </a:lnTo>
                <a:lnTo>
                  <a:pt x="1991969" y="1917700"/>
                </a:lnTo>
                <a:lnTo>
                  <a:pt x="2013559" y="1879600"/>
                </a:lnTo>
                <a:lnTo>
                  <a:pt x="2035568" y="1841500"/>
                </a:lnTo>
                <a:lnTo>
                  <a:pt x="2058022" y="1803400"/>
                </a:lnTo>
                <a:lnTo>
                  <a:pt x="2080895" y="1765300"/>
                </a:lnTo>
                <a:lnTo>
                  <a:pt x="2104199" y="1727200"/>
                </a:lnTo>
                <a:lnTo>
                  <a:pt x="2127935" y="1701800"/>
                </a:lnTo>
                <a:lnTo>
                  <a:pt x="2152116" y="1663700"/>
                </a:lnTo>
                <a:lnTo>
                  <a:pt x="2176716" y="1625600"/>
                </a:lnTo>
                <a:lnTo>
                  <a:pt x="2201748" y="1587500"/>
                </a:lnTo>
                <a:lnTo>
                  <a:pt x="2227224" y="1562100"/>
                </a:lnTo>
                <a:lnTo>
                  <a:pt x="2253132" y="1524000"/>
                </a:lnTo>
                <a:lnTo>
                  <a:pt x="2279472" y="1485900"/>
                </a:lnTo>
                <a:lnTo>
                  <a:pt x="2306243" y="1460500"/>
                </a:lnTo>
                <a:lnTo>
                  <a:pt x="2333460" y="1422400"/>
                </a:lnTo>
                <a:lnTo>
                  <a:pt x="2361107" y="1384300"/>
                </a:lnTo>
                <a:lnTo>
                  <a:pt x="2389200" y="1358900"/>
                </a:lnTo>
                <a:lnTo>
                  <a:pt x="2417724" y="1320800"/>
                </a:lnTo>
                <a:lnTo>
                  <a:pt x="2446693" y="1295400"/>
                </a:lnTo>
                <a:lnTo>
                  <a:pt x="2476093" y="1270000"/>
                </a:lnTo>
                <a:lnTo>
                  <a:pt x="2505938" y="1231900"/>
                </a:lnTo>
                <a:lnTo>
                  <a:pt x="2536228" y="1206500"/>
                </a:lnTo>
                <a:lnTo>
                  <a:pt x="2566962" y="1181100"/>
                </a:lnTo>
                <a:lnTo>
                  <a:pt x="2598128" y="1143000"/>
                </a:lnTo>
                <a:lnTo>
                  <a:pt x="2629751" y="1117600"/>
                </a:lnTo>
                <a:lnTo>
                  <a:pt x="2661805" y="1092200"/>
                </a:lnTo>
                <a:lnTo>
                  <a:pt x="2694317" y="1066800"/>
                </a:lnTo>
                <a:lnTo>
                  <a:pt x="2727261" y="1041400"/>
                </a:lnTo>
                <a:lnTo>
                  <a:pt x="2760649" y="1016000"/>
                </a:lnTo>
                <a:lnTo>
                  <a:pt x="2828785" y="965200"/>
                </a:lnTo>
                <a:lnTo>
                  <a:pt x="2898711" y="914400"/>
                </a:lnTo>
                <a:lnTo>
                  <a:pt x="2970428" y="863600"/>
                </a:lnTo>
                <a:lnTo>
                  <a:pt x="3006953" y="838200"/>
                </a:lnTo>
                <a:lnTo>
                  <a:pt x="3043948" y="825500"/>
                </a:lnTo>
                <a:lnTo>
                  <a:pt x="3119272" y="774700"/>
                </a:lnTo>
                <a:lnTo>
                  <a:pt x="3157613" y="762000"/>
                </a:lnTo>
                <a:lnTo>
                  <a:pt x="3196412" y="736600"/>
                </a:lnTo>
                <a:lnTo>
                  <a:pt x="3235655" y="723900"/>
                </a:lnTo>
                <a:lnTo>
                  <a:pt x="3275368" y="698500"/>
                </a:lnTo>
                <a:lnTo>
                  <a:pt x="3356140" y="673100"/>
                </a:lnTo>
                <a:lnTo>
                  <a:pt x="3397224" y="647700"/>
                </a:lnTo>
                <a:lnTo>
                  <a:pt x="3653307" y="571500"/>
                </a:lnTo>
                <a:lnTo>
                  <a:pt x="3879392" y="508000"/>
                </a:lnTo>
                <a:lnTo>
                  <a:pt x="3926001" y="508000"/>
                </a:lnTo>
                <a:lnTo>
                  <a:pt x="3973080" y="495300"/>
                </a:lnTo>
                <a:lnTo>
                  <a:pt x="4020616" y="495300"/>
                </a:lnTo>
                <a:lnTo>
                  <a:pt x="4068622" y="482600"/>
                </a:lnTo>
                <a:lnTo>
                  <a:pt x="4117098" y="482600"/>
                </a:lnTo>
                <a:lnTo>
                  <a:pt x="4166044" y="469900"/>
                </a:lnTo>
                <a:lnTo>
                  <a:pt x="4315701" y="469900"/>
                </a:lnTo>
                <a:lnTo>
                  <a:pt x="4366514" y="457200"/>
                </a:lnTo>
                <a:lnTo>
                  <a:pt x="4613122" y="457200"/>
                </a:lnTo>
                <a:lnTo>
                  <a:pt x="4660277" y="469900"/>
                </a:lnTo>
                <a:lnTo>
                  <a:pt x="4799673" y="469900"/>
                </a:lnTo>
                <a:lnTo>
                  <a:pt x="4845443" y="482600"/>
                </a:lnTo>
                <a:lnTo>
                  <a:pt x="4890859" y="482600"/>
                </a:lnTo>
                <a:lnTo>
                  <a:pt x="4935931" y="495300"/>
                </a:lnTo>
                <a:lnTo>
                  <a:pt x="4980648" y="495300"/>
                </a:lnTo>
                <a:lnTo>
                  <a:pt x="5025009" y="508000"/>
                </a:lnTo>
                <a:lnTo>
                  <a:pt x="5069014" y="508000"/>
                </a:lnTo>
                <a:lnTo>
                  <a:pt x="5198897" y="546100"/>
                </a:lnTo>
                <a:lnTo>
                  <a:pt x="5241480" y="546100"/>
                </a:lnTo>
                <a:lnTo>
                  <a:pt x="5529377" y="635000"/>
                </a:lnTo>
                <a:lnTo>
                  <a:pt x="5569051" y="660400"/>
                </a:lnTo>
                <a:lnTo>
                  <a:pt x="5685828" y="698500"/>
                </a:lnTo>
                <a:lnTo>
                  <a:pt x="5724017" y="723900"/>
                </a:lnTo>
                <a:lnTo>
                  <a:pt x="5761825" y="736600"/>
                </a:lnTo>
                <a:lnTo>
                  <a:pt x="5799264" y="762000"/>
                </a:lnTo>
                <a:lnTo>
                  <a:pt x="5836336" y="774700"/>
                </a:lnTo>
                <a:lnTo>
                  <a:pt x="5873013" y="800100"/>
                </a:lnTo>
                <a:lnTo>
                  <a:pt x="5909322" y="812800"/>
                </a:lnTo>
                <a:lnTo>
                  <a:pt x="5980811" y="863600"/>
                </a:lnTo>
                <a:lnTo>
                  <a:pt x="6015977" y="876300"/>
                </a:lnTo>
                <a:lnTo>
                  <a:pt x="6050762" y="901700"/>
                </a:lnTo>
                <a:lnTo>
                  <a:pt x="6119190" y="952500"/>
                </a:lnTo>
                <a:lnTo>
                  <a:pt x="6152832" y="965200"/>
                </a:lnTo>
                <a:lnTo>
                  <a:pt x="6218948" y="1016000"/>
                </a:lnTo>
                <a:lnTo>
                  <a:pt x="6283503" y="1066800"/>
                </a:lnTo>
                <a:lnTo>
                  <a:pt x="6315202" y="1104900"/>
                </a:lnTo>
                <a:lnTo>
                  <a:pt x="6346507" y="1130300"/>
                </a:lnTo>
                <a:lnTo>
                  <a:pt x="6377419" y="1155700"/>
                </a:lnTo>
                <a:lnTo>
                  <a:pt x="6407925" y="1181100"/>
                </a:lnTo>
                <a:lnTo>
                  <a:pt x="6438049" y="1206500"/>
                </a:lnTo>
                <a:lnTo>
                  <a:pt x="6467780" y="1244600"/>
                </a:lnTo>
                <a:lnTo>
                  <a:pt x="6497104" y="1270000"/>
                </a:lnTo>
                <a:lnTo>
                  <a:pt x="6526035" y="1295400"/>
                </a:lnTo>
                <a:lnTo>
                  <a:pt x="6554571" y="1333500"/>
                </a:lnTo>
                <a:lnTo>
                  <a:pt x="6582702" y="1358900"/>
                </a:lnTo>
                <a:lnTo>
                  <a:pt x="6610426" y="1397000"/>
                </a:lnTo>
                <a:lnTo>
                  <a:pt x="6637756" y="1422400"/>
                </a:lnTo>
                <a:lnTo>
                  <a:pt x="6664668" y="1460500"/>
                </a:lnTo>
                <a:lnTo>
                  <a:pt x="6691198" y="1485900"/>
                </a:lnTo>
                <a:lnTo>
                  <a:pt x="6717309" y="1524000"/>
                </a:lnTo>
                <a:lnTo>
                  <a:pt x="6743014" y="1562100"/>
                </a:lnTo>
                <a:lnTo>
                  <a:pt x="6768312" y="1587500"/>
                </a:lnTo>
                <a:lnTo>
                  <a:pt x="6793192" y="1625600"/>
                </a:lnTo>
                <a:lnTo>
                  <a:pt x="6817677" y="1663700"/>
                </a:lnTo>
                <a:lnTo>
                  <a:pt x="6841744" y="1701800"/>
                </a:lnTo>
                <a:lnTo>
                  <a:pt x="6865391" y="1727200"/>
                </a:lnTo>
                <a:lnTo>
                  <a:pt x="6888632" y="1765300"/>
                </a:lnTo>
                <a:lnTo>
                  <a:pt x="6911454" y="1803400"/>
                </a:lnTo>
                <a:lnTo>
                  <a:pt x="6933870" y="1841500"/>
                </a:lnTo>
                <a:lnTo>
                  <a:pt x="6955866" y="1879600"/>
                </a:lnTo>
                <a:lnTo>
                  <a:pt x="6977443" y="1917700"/>
                </a:lnTo>
                <a:lnTo>
                  <a:pt x="6998602" y="1955800"/>
                </a:lnTo>
                <a:lnTo>
                  <a:pt x="7019328" y="1993900"/>
                </a:lnTo>
                <a:lnTo>
                  <a:pt x="7039648" y="2044700"/>
                </a:lnTo>
                <a:lnTo>
                  <a:pt x="7059536" y="2082800"/>
                </a:lnTo>
                <a:lnTo>
                  <a:pt x="7079018" y="2120900"/>
                </a:lnTo>
                <a:lnTo>
                  <a:pt x="7098055" y="2159000"/>
                </a:lnTo>
                <a:lnTo>
                  <a:pt x="7116673" y="2209800"/>
                </a:lnTo>
                <a:lnTo>
                  <a:pt x="7134873" y="2247900"/>
                </a:lnTo>
                <a:lnTo>
                  <a:pt x="7152640" y="2286000"/>
                </a:lnTo>
                <a:lnTo>
                  <a:pt x="7169975" y="2336800"/>
                </a:lnTo>
                <a:lnTo>
                  <a:pt x="7186879" y="2374900"/>
                </a:lnTo>
                <a:lnTo>
                  <a:pt x="7203364" y="2413000"/>
                </a:lnTo>
                <a:lnTo>
                  <a:pt x="7219404" y="2463800"/>
                </a:lnTo>
                <a:lnTo>
                  <a:pt x="7235012" y="2501900"/>
                </a:lnTo>
                <a:lnTo>
                  <a:pt x="7250189" y="2552700"/>
                </a:lnTo>
                <a:lnTo>
                  <a:pt x="7264933" y="2603500"/>
                </a:lnTo>
                <a:lnTo>
                  <a:pt x="7279233" y="2641600"/>
                </a:lnTo>
                <a:lnTo>
                  <a:pt x="7293102" y="2692400"/>
                </a:lnTo>
                <a:lnTo>
                  <a:pt x="7306538" y="2730500"/>
                </a:lnTo>
                <a:lnTo>
                  <a:pt x="7319531" y="2781300"/>
                </a:lnTo>
                <a:lnTo>
                  <a:pt x="7332078" y="2832100"/>
                </a:lnTo>
                <a:lnTo>
                  <a:pt x="7344181" y="2882900"/>
                </a:lnTo>
                <a:lnTo>
                  <a:pt x="7355840" y="2921000"/>
                </a:lnTo>
                <a:lnTo>
                  <a:pt x="7367067" y="2971800"/>
                </a:lnTo>
                <a:lnTo>
                  <a:pt x="7377836" y="3022600"/>
                </a:lnTo>
                <a:lnTo>
                  <a:pt x="7388174" y="3073400"/>
                </a:lnTo>
                <a:lnTo>
                  <a:pt x="7398055" y="3124200"/>
                </a:lnTo>
                <a:lnTo>
                  <a:pt x="7407478" y="3175000"/>
                </a:lnTo>
                <a:lnTo>
                  <a:pt x="7416470" y="3225800"/>
                </a:lnTo>
                <a:lnTo>
                  <a:pt x="7425004" y="3276600"/>
                </a:lnTo>
                <a:lnTo>
                  <a:pt x="7433081" y="3327400"/>
                </a:lnTo>
                <a:lnTo>
                  <a:pt x="7440714" y="3378200"/>
                </a:lnTo>
                <a:lnTo>
                  <a:pt x="7447889" y="3429000"/>
                </a:lnTo>
                <a:lnTo>
                  <a:pt x="7454608" y="3479800"/>
                </a:lnTo>
                <a:lnTo>
                  <a:pt x="7460869" y="3530600"/>
                </a:lnTo>
                <a:lnTo>
                  <a:pt x="7466673" y="3581400"/>
                </a:lnTo>
                <a:lnTo>
                  <a:pt x="7472019" y="3644900"/>
                </a:lnTo>
                <a:lnTo>
                  <a:pt x="7476909" y="3695700"/>
                </a:lnTo>
                <a:lnTo>
                  <a:pt x="7481341" y="3746500"/>
                </a:lnTo>
                <a:lnTo>
                  <a:pt x="7485304" y="3797300"/>
                </a:lnTo>
                <a:lnTo>
                  <a:pt x="7488809" y="3860800"/>
                </a:lnTo>
                <a:lnTo>
                  <a:pt x="7491844" y="3911600"/>
                </a:lnTo>
                <a:lnTo>
                  <a:pt x="7494422" y="3962400"/>
                </a:lnTo>
                <a:lnTo>
                  <a:pt x="7496530" y="4025900"/>
                </a:lnTo>
                <a:lnTo>
                  <a:pt x="7498181" y="4076700"/>
                </a:lnTo>
                <a:lnTo>
                  <a:pt x="7499350" y="4127500"/>
                </a:lnTo>
                <a:lnTo>
                  <a:pt x="7500061" y="4191000"/>
                </a:lnTo>
                <a:lnTo>
                  <a:pt x="7500290" y="4241800"/>
                </a:lnTo>
                <a:lnTo>
                  <a:pt x="7500290" y="1075791"/>
                </a:lnTo>
                <a:lnTo>
                  <a:pt x="7471321" y="1054100"/>
                </a:lnTo>
                <a:lnTo>
                  <a:pt x="7437056" y="1016000"/>
                </a:lnTo>
                <a:lnTo>
                  <a:pt x="7367562" y="965200"/>
                </a:lnTo>
                <a:lnTo>
                  <a:pt x="7260907" y="889000"/>
                </a:lnTo>
                <a:lnTo>
                  <a:pt x="7224725" y="863600"/>
                </a:lnTo>
                <a:lnTo>
                  <a:pt x="7188238" y="825500"/>
                </a:lnTo>
                <a:lnTo>
                  <a:pt x="7114324" y="774700"/>
                </a:lnTo>
                <a:lnTo>
                  <a:pt x="7076910" y="762000"/>
                </a:lnTo>
                <a:lnTo>
                  <a:pt x="6962864" y="685800"/>
                </a:lnTo>
                <a:lnTo>
                  <a:pt x="6846176" y="609600"/>
                </a:lnTo>
                <a:lnTo>
                  <a:pt x="6806705" y="596900"/>
                </a:lnTo>
                <a:lnTo>
                  <a:pt x="6726898" y="546100"/>
                </a:lnTo>
                <a:lnTo>
                  <a:pt x="6686575" y="533400"/>
                </a:lnTo>
                <a:lnTo>
                  <a:pt x="6605092" y="482600"/>
                </a:lnTo>
                <a:lnTo>
                  <a:pt x="6563944" y="469900"/>
                </a:lnTo>
                <a:lnTo>
                  <a:pt x="6543243" y="457200"/>
                </a:lnTo>
                <a:lnTo>
                  <a:pt x="6522529" y="444500"/>
                </a:lnTo>
                <a:lnTo>
                  <a:pt x="6480848" y="431800"/>
                </a:lnTo>
                <a:lnTo>
                  <a:pt x="6438887" y="406400"/>
                </a:lnTo>
                <a:lnTo>
                  <a:pt x="6396672" y="393700"/>
                </a:lnTo>
                <a:lnTo>
                  <a:pt x="6354204" y="368300"/>
                </a:lnTo>
                <a:lnTo>
                  <a:pt x="6268478" y="342900"/>
                </a:lnTo>
                <a:lnTo>
                  <a:pt x="6225235" y="317500"/>
                </a:lnTo>
                <a:lnTo>
                  <a:pt x="6137999" y="292100"/>
                </a:lnTo>
                <a:lnTo>
                  <a:pt x="6094019" y="266700"/>
                </a:lnTo>
                <a:lnTo>
                  <a:pt x="5500929" y="101600"/>
                </a:lnTo>
                <a:lnTo>
                  <a:pt x="5453748" y="101600"/>
                </a:lnTo>
                <a:lnTo>
                  <a:pt x="5358777" y="76200"/>
                </a:lnTo>
                <a:lnTo>
                  <a:pt x="5310987" y="76200"/>
                </a:lnTo>
                <a:lnTo>
                  <a:pt x="5214798" y="50800"/>
                </a:lnTo>
                <a:lnTo>
                  <a:pt x="5166398" y="50800"/>
                </a:lnTo>
                <a:lnTo>
                  <a:pt x="5117820" y="38100"/>
                </a:lnTo>
                <a:lnTo>
                  <a:pt x="5069040" y="38100"/>
                </a:lnTo>
                <a:lnTo>
                  <a:pt x="5020068" y="25400"/>
                </a:lnTo>
                <a:lnTo>
                  <a:pt x="4921567" y="25400"/>
                </a:lnTo>
                <a:lnTo>
                  <a:pt x="4872050" y="12700"/>
                </a:lnTo>
                <a:lnTo>
                  <a:pt x="4722406" y="12700"/>
                </a:lnTo>
                <a:lnTo>
                  <a:pt x="4672177" y="0"/>
                </a:lnTo>
                <a:lnTo>
                  <a:pt x="4273474" y="0"/>
                </a:lnTo>
                <a:lnTo>
                  <a:pt x="4224794" y="12700"/>
                </a:lnTo>
                <a:lnTo>
                  <a:pt x="4079621" y="12700"/>
                </a:lnTo>
                <a:lnTo>
                  <a:pt x="4031526" y="25400"/>
                </a:lnTo>
                <a:lnTo>
                  <a:pt x="3935793" y="25400"/>
                </a:lnTo>
                <a:lnTo>
                  <a:pt x="3888168" y="38100"/>
                </a:lnTo>
                <a:lnTo>
                  <a:pt x="3840696" y="38100"/>
                </a:lnTo>
                <a:lnTo>
                  <a:pt x="3793388" y="50800"/>
                </a:lnTo>
                <a:lnTo>
                  <a:pt x="3746258" y="50800"/>
                </a:lnTo>
                <a:lnTo>
                  <a:pt x="3699281" y="63500"/>
                </a:lnTo>
                <a:lnTo>
                  <a:pt x="3652482" y="63500"/>
                </a:lnTo>
                <a:lnTo>
                  <a:pt x="3559416" y="88900"/>
                </a:lnTo>
                <a:lnTo>
                  <a:pt x="3513150" y="88900"/>
                </a:lnTo>
                <a:lnTo>
                  <a:pt x="3329914" y="139700"/>
                </a:lnTo>
                <a:lnTo>
                  <a:pt x="3284575" y="139700"/>
                </a:lnTo>
                <a:lnTo>
                  <a:pt x="2972841" y="228600"/>
                </a:lnTo>
                <a:lnTo>
                  <a:pt x="2929140" y="254000"/>
                </a:lnTo>
                <a:lnTo>
                  <a:pt x="2756509" y="304800"/>
                </a:lnTo>
                <a:lnTo>
                  <a:pt x="2713913" y="330200"/>
                </a:lnTo>
                <a:lnTo>
                  <a:pt x="2629408" y="355600"/>
                </a:lnTo>
                <a:lnTo>
                  <a:pt x="2587498" y="381000"/>
                </a:lnTo>
                <a:lnTo>
                  <a:pt x="2545829" y="393700"/>
                </a:lnTo>
                <a:lnTo>
                  <a:pt x="2504402" y="419100"/>
                </a:lnTo>
                <a:lnTo>
                  <a:pt x="2463215" y="431800"/>
                </a:lnTo>
                <a:lnTo>
                  <a:pt x="2422271" y="457200"/>
                </a:lnTo>
                <a:lnTo>
                  <a:pt x="2381567" y="469900"/>
                </a:lnTo>
                <a:lnTo>
                  <a:pt x="2341130" y="495300"/>
                </a:lnTo>
                <a:lnTo>
                  <a:pt x="2300935" y="508000"/>
                </a:lnTo>
                <a:lnTo>
                  <a:pt x="2221306" y="558800"/>
                </a:lnTo>
                <a:lnTo>
                  <a:pt x="2181885" y="571500"/>
                </a:lnTo>
                <a:lnTo>
                  <a:pt x="2065197" y="647700"/>
                </a:lnTo>
                <a:lnTo>
                  <a:pt x="2026843" y="660400"/>
                </a:lnTo>
                <a:lnTo>
                  <a:pt x="1913420" y="736600"/>
                </a:lnTo>
                <a:lnTo>
                  <a:pt x="1802523" y="812800"/>
                </a:lnTo>
                <a:lnTo>
                  <a:pt x="1694230" y="889000"/>
                </a:lnTo>
                <a:lnTo>
                  <a:pt x="1588592" y="965200"/>
                </a:lnTo>
                <a:lnTo>
                  <a:pt x="1553997" y="1003300"/>
                </a:lnTo>
                <a:lnTo>
                  <a:pt x="1485709" y="1054100"/>
                </a:lnTo>
                <a:lnTo>
                  <a:pt x="1418666" y="1104900"/>
                </a:lnTo>
                <a:lnTo>
                  <a:pt x="1385620" y="1143000"/>
                </a:lnTo>
                <a:lnTo>
                  <a:pt x="1320495" y="1193800"/>
                </a:lnTo>
                <a:lnTo>
                  <a:pt x="1288415" y="1231900"/>
                </a:lnTo>
                <a:lnTo>
                  <a:pt x="1256665" y="1257300"/>
                </a:lnTo>
                <a:lnTo>
                  <a:pt x="1225257" y="1295400"/>
                </a:lnTo>
                <a:lnTo>
                  <a:pt x="1194168" y="1320800"/>
                </a:lnTo>
                <a:lnTo>
                  <a:pt x="1163421" y="1358900"/>
                </a:lnTo>
                <a:lnTo>
                  <a:pt x="1133005" y="1384300"/>
                </a:lnTo>
                <a:lnTo>
                  <a:pt x="1102931" y="1422400"/>
                </a:lnTo>
                <a:lnTo>
                  <a:pt x="1073200" y="1447800"/>
                </a:lnTo>
                <a:lnTo>
                  <a:pt x="1043825" y="1485900"/>
                </a:lnTo>
                <a:lnTo>
                  <a:pt x="1014793" y="1511300"/>
                </a:lnTo>
                <a:lnTo>
                  <a:pt x="986104" y="1549400"/>
                </a:lnTo>
                <a:lnTo>
                  <a:pt x="957783" y="1587500"/>
                </a:lnTo>
                <a:lnTo>
                  <a:pt x="929805" y="1612900"/>
                </a:lnTo>
                <a:lnTo>
                  <a:pt x="902195" y="1651000"/>
                </a:lnTo>
                <a:lnTo>
                  <a:pt x="874941" y="1689100"/>
                </a:lnTo>
                <a:lnTo>
                  <a:pt x="848055" y="1727200"/>
                </a:lnTo>
                <a:lnTo>
                  <a:pt x="821537" y="1752600"/>
                </a:lnTo>
                <a:lnTo>
                  <a:pt x="795388" y="1790700"/>
                </a:lnTo>
                <a:lnTo>
                  <a:pt x="769607" y="1828800"/>
                </a:lnTo>
                <a:lnTo>
                  <a:pt x="744194" y="1866900"/>
                </a:lnTo>
                <a:lnTo>
                  <a:pt x="719175" y="1905000"/>
                </a:lnTo>
                <a:lnTo>
                  <a:pt x="694524" y="1943100"/>
                </a:lnTo>
                <a:lnTo>
                  <a:pt x="670267" y="1968500"/>
                </a:lnTo>
                <a:lnTo>
                  <a:pt x="646379" y="2006600"/>
                </a:lnTo>
                <a:lnTo>
                  <a:pt x="622896" y="2044700"/>
                </a:lnTo>
                <a:lnTo>
                  <a:pt x="599795" y="2082800"/>
                </a:lnTo>
                <a:lnTo>
                  <a:pt x="577088" y="2120900"/>
                </a:lnTo>
                <a:lnTo>
                  <a:pt x="554774" y="2159000"/>
                </a:lnTo>
                <a:lnTo>
                  <a:pt x="532853" y="2197100"/>
                </a:lnTo>
                <a:lnTo>
                  <a:pt x="511340" y="2235200"/>
                </a:lnTo>
                <a:lnTo>
                  <a:pt x="490232" y="2286000"/>
                </a:lnTo>
                <a:lnTo>
                  <a:pt x="469531" y="2324100"/>
                </a:lnTo>
                <a:lnTo>
                  <a:pt x="449224" y="2362200"/>
                </a:lnTo>
                <a:lnTo>
                  <a:pt x="429348" y="2400300"/>
                </a:lnTo>
                <a:lnTo>
                  <a:pt x="409867" y="2438400"/>
                </a:lnTo>
                <a:lnTo>
                  <a:pt x="390817" y="2476500"/>
                </a:lnTo>
                <a:lnTo>
                  <a:pt x="372186" y="2527300"/>
                </a:lnTo>
                <a:lnTo>
                  <a:pt x="353974" y="2565400"/>
                </a:lnTo>
                <a:lnTo>
                  <a:pt x="336181" y="2603500"/>
                </a:lnTo>
                <a:lnTo>
                  <a:pt x="318820" y="2641600"/>
                </a:lnTo>
                <a:lnTo>
                  <a:pt x="301879" y="2692400"/>
                </a:lnTo>
                <a:lnTo>
                  <a:pt x="285381" y="2730500"/>
                </a:lnTo>
                <a:lnTo>
                  <a:pt x="269316" y="2768600"/>
                </a:lnTo>
                <a:lnTo>
                  <a:pt x="253682" y="2819400"/>
                </a:lnTo>
                <a:lnTo>
                  <a:pt x="238493" y="2857500"/>
                </a:lnTo>
                <a:lnTo>
                  <a:pt x="223748" y="2895600"/>
                </a:lnTo>
                <a:lnTo>
                  <a:pt x="209448" y="2946400"/>
                </a:lnTo>
                <a:lnTo>
                  <a:pt x="195592" y="2984500"/>
                </a:lnTo>
                <a:lnTo>
                  <a:pt x="182181" y="3035300"/>
                </a:lnTo>
                <a:lnTo>
                  <a:pt x="169227" y="3073400"/>
                </a:lnTo>
                <a:lnTo>
                  <a:pt x="156730" y="3124200"/>
                </a:lnTo>
                <a:lnTo>
                  <a:pt x="144703" y="3162300"/>
                </a:lnTo>
                <a:lnTo>
                  <a:pt x="133121" y="3213100"/>
                </a:lnTo>
                <a:lnTo>
                  <a:pt x="122008" y="3251200"/>
                </a:lnTo>
                <a:lnTo>
                  <a:pt x="111353" y="3302000"/>
                </a:lnTo>
                <a:lnTo>
                  <a:pt x="101180" y="3340100"/>
                </a:lnTo>
                <a:lnTo>
                  <a:pt x="91478" y="3390900"/>
                </a:lnTo>
                <a:lnTo>
                  <a:pt x="82232" y="3429000"/>
                </a:lnTo>
                <a:lnTo>
                  <a:pt x="73482" y="3479800"/>
                </a:lnTo>
                <a:lnTo>
                  <a:pt x="65201" y="3530600"/>
                </a:lnTo>
                <a:lnTo>
                  <a:pt x="57404" y="3568700"/>
                </a:lnTo>
                <a:lnTo>
                  <a:pt x="50088" y="3619500"/>
                </a:lnTo>
                <a:lnTo>
                  <a:pt x="43256" y="3670300"/>
                </a:lnTo>
                <a:lnTo>
                  <a:pt x="36918" y="3708400"/>
                </a:lnTo>
                <a:lnTo>
                  <a:pt x="31076" y="3759200"/>
                </a:lnTo>
                <a:lnTo>
                  <a:pt x="25730" y="3810000"/>
                </a:lnTo>
                <a:lnTo>
                  <a:pt x="20878" y="3860800"/>
                </a:lnTo>
                <a:lnTo>
                  <a:pt x="16522" y="3898900"/>
                </a:lnTo>
                <a:lnTo>
                  <a:pt x="12674" y="3949700"/>
                </a:lnTo>
                <a:lnTo>
                  <a:pt x="9321" y="4000500"/>
                </a:lnTo>
                <a:lnTo>
                  <a:pt x="6489" y="4051300"/>
                </a:lnTo>
                <a:lnTo>
                  <a:pt x="4152" y="4089400"/>
                </a:lnTo>
                <a:lnTo>
                  <a:pt x="2336" y="4140200"/>
                </a:lnTo>
                <a:lnTo>
                  <a:pt x="1041" y="4191000"/>
                </a:lnTo>
                <a:lnTo>
                  <a:pt x="254" y="4241800"/>
                </a:lnTo>
                <a:lnTo>
                  <a:pt x="0" y="4292600"/>
                </a:lnTo>
                <a:lnTo>
                  <a:pt x="266" y="4343400"/>
                </a:lnTo>
                <a:lnTo>
                  <a:pt x="1041" y="4381500"/>
                </a:lnTo>
                <a:lnTo>
                  <a:pt x="2349" y="4432300"/>
                </a:lnTo>
                <a:lnTo>
                  <a:pt x="4165" y="4483100"/>
                </a:lnTo>
                <a:lnTo>
                  <a:pt x="6502" y="4533900"/>
                </a:lnTo>
                <a:lnTo>
                  <a:pt x="9347" y="4572000"/>
                </a:lnTo>
                <a:lnTo>
                  <a:pt x="12712" y="4622800"/>
                </a:lnTo>
                <a:lnTo>
                  <a:pt x="16573" y="4673600"/>
                </a:lnTo>
                <a:lnTo>
                  <a:pt x="20942" y="4711700"/>
                </a:lnTo>
                <a:lnTo>
                  <a:pt x="25819" y="4762500"/>
                </a:lnTo>
                <a:lnTo>
                  <a:pt x="31191" y="4813300"/>
                </a:lnTo>
                <a:lnTo>
                  <a:pt x="37058" y="4851400"/>
                </a:lnTo>
                <a:lnTo>
                  <a:pt x="43421" y="4902200"/>
                </a:lnTo>
                <a:lnTo>
                  <a:pt x="50279" y="4940300"/>
                </a:lnTo>
                <a:lnTo>
                  <a:pt x="57632" y="4991100"/>
                </a:lnTo>
                <a:lnTo>
                  <a:pt x="65468" y="5041900"/>
                </a:lnTo>
                <a:lnTo>
                  <a:pt x="73787" y="5080000"/>
                </a:lnTo>
                <a:lnTo>
                  <a:pt x="82588" y="5130800"/>
                </a:lnTo>
                <a:lnTo>
                  <a:pt x="91871" y="5168900"/>
                </a:lnTo>
                <a:lnTo>
                  <a:pt x="101638" y="5219700"/>
                </a:lnTo>
                <a:lnTo>
                  <a:pt x="111874" y="5257800"/>
                </a:lnTo>
                <a:lnTo>
                  <a:pt x="122593" y="5308600"/>
                </a:lnTo>
                <a:lnTo>
                  <a:pt x="133769" y="5346700"/>
                </a:lnTo>
                <a:lnTo>
                  <a:pt x="145415" y="5384800"/>
                </a:lnTo>
                <a:lnTo>
                  <a:pt x="157530" y="5435600"/>
                </a:lnTo>
                <a:lnTo>
                  <a:pt x="170116" y="5473700"/>
                </a:lnTo>
                <a:lnTo>
                  <a:pt x="183146" y="5524500"/>
                </a:lnTo>
                <a:lnTo>
                  <a:pt x="196646" y="5562600"/>
                </a:lnTo>
                <a:lnTo>
                  <a:pt x="210604" y="5600700"/>
                </a:lnTo>
                <a:lnTo>
                  <a:pt x="225005" y="5651500"/>
                </a:lnTo>
                <a:lnTo>
                  <a:pt x="239864" y="5689600"/>
                </a:lnTo>
                <a:lnTo>
                  <a:pt x="255168" y="5727700"/>
                </a:lnTo>
                <a:lnTo>
                  <a:pt x="270916" y="5778500"/>
                </a:lnTo>
                <a:lnTo>
                  <a:pt x="287121" y="5816600"/>
                </a:lnTo>
                <a:lnTo>
                  <a:pt x="303758" y="5854700"/>
                </a:lnTo>
                <a:lnTo>
                  <a:pt x="320827" y="5892800"/>
                </a:lnTo>
                <a:lnTo>
                  <a:pt x="338340" y="5943600"/>
                </a:lnTo>
                <a:lnTo>
                  <a:pt x="356285" y="5981700"/>
                </a:lnTo>
                <a:lnTo>
                  <a:pt x="374662" y="6019800"/>
                </a:lnTo>
                <a:lnTo>
                  <a:pt x="393471" y="6057900"/>
                </a:lnTo>
                <a:lnTo>
                  <a:pt x="412699" y="6096000"/>
                </a:lnTo>
                <a:lnTo>
                  <a:pt x="432358" y="6134100"/>
                </a:lnTo>
                <a:lnTo>
                  <a:pt x="452437" y="6184900"/>
                </a:lnTo>
                <a:lnTo>
                  <a:pt x="472922" y="6223000"/>
                </a:lnTo>
                <a:lnTo>
                  <a:pt x="493839" y="6261100"/>
                </a:lnTo>
                <a:lnTo>
                  <a:pt x="515162" y="6299200"/>
                </a:lnTo>
                <a:lnTo>
                  <a:pt x="536905" y="6337300"/>
                </a:lnTo>
                <a:lnTo>
                  <a:pt x="559054" y="6375400"/>
                </a:lnTo>
                <a:lnTo>
                  <a:pt x="581609" y="6413500"/>
                </a:lnTo>
                <a:lnTo>
                  <a:pt x="604570" y="6451600"/>
                </a:lnTo>
                <a:lnTo>
                  <a:pt x="627926" y="6489700"/>
                </a:lnTo>
                <a:lnTo>
                  <a:pt x="651687" y="6527800"/>
                </a:lnTo>
                <a:lnTo>
                  <a:pt x="675843" y="6553200"/>
                </a:lnTo>
                <a:lnTo>
                  <a:pt x="700392" y="6591300"/>
                </a:lnTo>
                <a:lnTo>
                  <a:pt x="725335" y="6629400"/>
                </a:lnTo>
                <a:lnTo>
                  <a:pt x="750671" y="6667500"/>
                </a:lnTo>
                <a:lnTo>
                  <a:pt x="776389" y="6705600"/>
                </a:lnTo>
                <a:lnTo>
                  <a:pt x="802487" y="6743700"/>
                </a:lnTo>
                <a:lnTo>
                  <a:pt x="828979" y="6769100"/>
                </a:lnTo>
                <a:lnTo>
                  <a:pt x="855840" y="6807200"/>
                </a:lnTo>
                <a:lnTo>
                  <a:pt x="883094" y="6845300"/>
                </a:lnTo>
                <a:lnTo>
                  <a:pt x="910704" y="6883400"/>
                </a:lnTo>
                <a:lnTo>
                  <a:pt x="938695" y="6908800"/>
                </a:lnTo>
                <a:lnTo>
                  <a:pt x="967054" y="6946900"/>
                </a:lnTo>
                <a:lnTo>
                  <a:pt x="995781" y="6972300"/>
                </a:lnTo>
                <a:lnTo>
                  <a:pt x="1024877" y="7010400"/>
                </a:lnTo>
                <a:lnTo>
                  <a:pt x="1054341" y="7048500"/>
                </a:lnTo>
                <a:lnTo>
                  <a:pt x="1084148" y="7073900"/>
                </a:lnTo>
                <a:lnTo>
                  <a:pt x="1114323" y="7112000"/>
                </a:lnTo>
                <a:lnTo>
                  <a:pt x="1144854" y="7137400"/>
                </a:lnTo>
                <a:lnTo>
                  <a:pt x="1175740" y="7175500"/>
                </a:lnTo>
                <a:lnTo>
                  <a:pt x="1206969" y="7200900"/>
                </a:lnTo>
                <a:lnTo>
                  <a:pt x="1238542" y="7239000"/>
                </a:lnTo>
                <a:lnTo>
                  <a:pt x="1302740" y="7289800"/>
                </a:lnTo>
                <a:lnTo>
                  <a:pt x="1335354" y="7327900"/>
                </a:lnTo>
                <a:lnTo>
                  <a:pt x="1401572" y="7378700"/>
                </a:lnTo>
                <a:lnTo>
                  <a:pt x="1435188" y="7416800"/>
                </a:lnTo>
                <a:lnTo>
                  <a:pt x="1469136" y="7442200"/>
                </a:lnTo>
                <a:lnTo>
                  <a:pt x="1538008" y="7493000"/>
                </a:lnTo>
                <a:lnTo>
                  <a:pt x="1572933" y="7531100"/>
                </a:lnTo>
                <a:lnTo>
                  <a:pt x="1679613" y="7607300"/>
                </a:lnTo>
                <a:lnTo>
                  <a:pt x="1789125" y="7683500"/>
                </a:lnTo>
                <a:lnTo>
                  <a:pt x="1901380" y="7759700"/>
                </a:lnTo>
                <a:lnTo>
                  <a:pt x="2016328" y="7835900"/>
                </a:lnTo>
                <a:lnTo>
                  <a:pt x="2055228" y="7848600"/>
                </a:lnTo>
                <a:lnTo>
                  <a:pt x="2173655" y="7924800"/>
                </a:lnTo>
                <a:lnTo>
                  <a:pt x="2213699" y="7937500"/>
                </a:lnTo>
                <a:lnTo>
                  <a:pt x="2294623" y="7988300"/>
                </a:lnTo>
                <a:lnTo>
                  <a:pt x="2335492" y="8001000"/>
                </a:lnTo>
                <a:lnTo>
                  <a:pt x="2376640" y="8026400"/>
                </a:lnTo>
                <a:lnTo>
                  <a:pt x="2418054" y="8039100"/>
                </a:lnTo>
                <a:lnTo>
                  <a:pt x="2459736" y="8064500"/>
                </a:lnTo>
                <a:lnTo>
                  <a:pt x="2501684" y="8077200"/>
                </a:lnTo>
                <a:lnTo>
                  <a:pt x="2543886" y="8102600"/>
                </a:lnTo>
                <a:lnTo>
                  <a:pt x="2586355" y="8115300"/>
                </a:lnTo>
                <a:lnTo>
                  <a:pt x="2629077" y="8140700"/>
                </a:lnTo>
                <a:lnTo>
                  <a:pt x="2715285" y="8166100"/>
                </a:lnTo>
                <a:lnTo>
                  <a:pt x="2758770" y="8191500"/>
                </a:lnTo>
                <a:lnTo>
                  <a:pt x="2890672" y="8229600"/>
                </a:lnTo>
                <a:lnTo>
                  <a:pt x="2935135" y="8255000"/>
                </a:lnTo>
                <a:lnTo>
                  <a:pt x="3345599" y="8369300"/>
                </a:lnTo>
                <a:lnTo>
                  <a:pt x="3392322" y="8369300"/>
                </a:lnTo>
                <a:lnTo>
                  <a:pt x="3533737" y="8407400"/>
                </a:lnTo>
                <a:lnTo>
                  <a:pt x="3581285" y="8407400"/>
                </a:lnTo>
                <a:lnTo>
                  <a:pt x="3677005" y="8432800"/>
                </a:lnTo>
                <a:lnTo>
                  <a:pt x="3725151" y="8432800"/>
                </a:lnTo>
                <a:lnTo>
                  <a:pt x="3773500" y="8445500"/>
                </a:lnTo>
                <a:lnTo>
                  <a:pt x="3822052" y="8445500"/>
                </a:lnTo>
                <a:lnTo>
                  <a:pt x="3870782" y="8458200"/>
                </a:lnTo>
                <a:lnTo>
                  <a:pt x="3919702" y="8458200"/>
                </a:lnTo>
                <a:lnTo>
                  <a:pt x="3968813" y="8470900"/>
                </a:lnTo>
                <a:lnTo>
                  <a:pt x="4067581" y="8470900"/>
                </a:lnTo>
                <a:lnTo>
                  <a:pt x="4117225" y="8483600"/>
                </a:lnTo>
                <a:lnTo>
                  <a:pt x="4811649" y="8483600"/>
                </a:lnTo>
                <a:lnTo>
                  <a:pt x="4859934" y="8470900"/>
                </a:lnTo>
                <a:lnTo>
                  <a:pt x="4956060" y="8470900"/>
                </a:lnTo>
                <a:lnTo>
                  <a:pt x="5003889" y="8458200"/>
                </a:lnTo>
                <a:lnTo>
                  <a:pt x="5051552" y="8458200"/>
                </a:lnTo>
                <a:lnTo>
                  <a:pt x="5099062" y="8445500"/>
                </a:lnTo>
                <a:lnTo>
                  <a:pt x="5146408" y="8445500"/>
                </a:lnTo>
                <a:lnTo>
                  <a:pt x="5193576" y="8432800"/>
                </a:lnTo>
                <a:lnTo>
                  <a:pt x="5240579" y="8432800"/>
                </a:lnTo>
                <a:lnTo>
                  <a:pt x="5287416" y="8420100"/>
                </a:lnTo>
                <a:lnTo>
                  <a:pt x="5334063" y="8420100"/>
                </a:lnTo>
                <a:lnTo>
                  <a:pt x="5426849" y="8394700"/>
                </a:lnTo>
                <a:lnTo>
                  <a:pt x="5472963" y="8394700"/>
                </a:lnTo>
                <a:lnTo>
                  <a:pt x="6097917" y="8216900"/>
                </a:lnTo>
                <a:lnTo>
                  <a:pt x="6140970" y="8191500"/>
                </a:lnTo>
                <a:lnTo>
                  <a:pt x="6268796" y="8153400"/>
                </a:lnTo>
                <a:lnTo>
                  <a:pt x="6310947" y="8128000"/>
                </a:lnTo>
                <a:lnTo>
                  <a:pt x="6352857" y="8115300"/>
                </a:lnTo>
                <a:lnTo>
                  <a:pt x="6394539" y="8089900"/>
                </a:lnTo>
                <a:lnTo>
                  <a:pt x="6477165" y="8064500"/>
                </a:lnTo>
                <a:lnTo>
                  <a:pt x="6518110" y="8039100"/>
                </a:lnTo>
                <a:lnTo>
                  <a:pt x="6558813" y="8013700"/>
                </a:lnTo>
                <a:lnTo>
                  <a:pt x="6599263" y="8001000"/>
                </a:lnTo>
                <a:lnTo>
                  <a:pt x="6639458" y="7975600"/>
                </a:lnTo>
                <a:lnTo>
                  <a:pt x="6679400" y="7962900"/>
                </a:lnTo>
                <a:lnTo>
                  <a:pt x="6758508" y="7912100"/>
                </a:lnTo>
                <a:lnTo>
                  <a:pt x="6797675" y="7899400"/>
                </a:lnTo>
                <a:lnTo>
                  <a:pt x="6951624" y="7797800"/>
                </a:lnTo>
                <a:lnTo>
                  <a:pt x="6989432" y="7785100"/>
                </a:lnTo>
                <a:lnTo>
                  <a:pt x="7101154" y="7708900"/>
                </a:lnTo>
                <a:lnTo>
                  <a:pt x="7210311" y="7632700"/>
                </a:lnTo>
                <a:lnTo>
                  <a:pt x="7316813" y="7556500"/>
                </a:lnTo>
                <a:lnTo>
                  <a:pt x="7351700" y="7518400"/>
                </a:lnTo>
                <a:lnTo>
                  <a:pt x="7420584" y="7467600"/>
                </a:lnTo>
                <a:lnTo>
                  <a:pt x="7488225" y="7416800"/>
                </a:lnTo>
                <a:lnTo>
                  <a:pt x="7521575" y="7378700"/>
                </a:lnTo>
                <a:lnTo>
                  <a:pt x="7587323" y="7327900"/>
                </a:lnTo>
                <a:lnTo>
                  <a:pt x="7619708" y="7289800"/>
                </a:lnTo>
                <a:lnTo>
                  <a:pt x="7651775" y="7264400"/>
                </a:lnTo>
                <a:lnTo>
                  <a:pt x="7683513" y="7226300"/>
                </a:lnTo>
                <a:lnTo>
                  <a:pt x="7745984" y="7175500"/>
                </a:lnTo>
                <a:lnTo>
                  <a:pt x="7776718" y="7137400"/>
                </a:lnTo>
                <a:lnTo>
                  <a:pt x="7807122" y="7112000"/>
                </a:lnTo>
                <a:lnTo>
                  <a:pt x="7837170" y="7073900"/>
                </a:lnTo>
                <a:lnTo>
                  <a:pt x="7866888" y="7035800"/>
                </a:lnTo>
                <a:lnTo>
                  <a:pt x="7896250" y="7010400"/>
                </a:lnTo>
                <a:lnTo>
                  <a:pt x="7925270" y="6972300"/>
                </a:lnTo>
                <a:lnTo>
                  <a:pt x="7953934" y="6946900"/>
                </a:lnTo>
                <a:lnTo>
                  <a:pt x="7982242" y="6908800"/>
                </a:lnTo>
                <a:lnTo>
                  <a:pt x="8010195" y="6870700"/>
                </a:lnTo>
                <a:lnTo>
                  <a:pt x="8037792" y="6845300"/>
                </a:lnTo>
                <a:lnTo>
                  <a:pt x="8065033" y="6807200"/>
                </a:lnTo>
                <a:lnTo>
                  <a:pt x="8091894" y="6769100"/>
                </a:lnTo>
                <a:lnTo>
                  <a:pt x="8118399" y="6731000"/>
                </a:lnTo>
                <a:lnTo>
                  <a:pt x="8144535" y="6705600"/>
                </a:lnTo>
                <a:lnTo>
                  <a:pt x="8170291" y="6667500"/>
                </a:lnTo>
                <a:lnTo>
                  <a:pt x="8195678" y="6629400"/>
                </a:lnTo>
                <a:lnTo>
                  <a:pt x="8220684" y="6591300"/>
                </a:lnTo>
                <a:lnTo>
                  <a:pt x="8245322" y="6553200"/>
                </a:lnTo>
                <a:lnTo>
                  <a:pt x="8269567" y="6515100"/>
                </a:lnTo>
                <a:lnTo>
                  <a:pt x="8293430" y="6477000"/>
                </a:lnTo>
                <a:lnTo>
                  <a:pt x="8316900" y="6438900"/>
                </a:lnTo>
                <a:lnTo>
                  <a:pt x="8339976" y="6400800"/>
                </a:lnTo>
                <a:lnTo>
                  <a:pt x="8362670" y="6362700"/>
                </a:lnTo>
                <a:lnTo>
                  <a:pt x="8384959" y="6324600"/>
                </a:lnTo>
                <a:lnTo>
                  <a:pt x="8406866" y="6286500"/>
                </a:lnTo>
                <a:lnTo>
                  <a:pt x="8428355" y="6248400"/>
                </a:lnTo>
                <a:lnTo>
                  <a:pt x="8449450" y="6210300"/>
                </a:lnTo>
                <a:lnTo>
                  <a:pt x="8470138" y="6172200"/>
                </a:lnTo>
                <a:lnTo>
                  <a:pt x="8490420" y="6134100"/>
                </a:lnTo>
                <a:lnTo>
                  <a:pt x="8510283" y="6096000"/>
                </a:lnTo>
                <a:lnTo>
                  <a:pt x="8529739" y="6057900"/>
                </a:lnTo>
                <a:lnTo>
                  <a:pt x="8548776" y="6007100"/>
                </a:lnTo>
                <a:lnTo>
                  <a:pt x="8567395" y="5969000"/>
                </a:lnTo>
                <a:lnTo>
                  <a:pt x="8585581" y="5930900"/>
                </a:lnTo>
                <a:lnTo>
                  <a:pt x="8603361" y="5892800"/>
                </a:lnTo>
                <a:lnTo>
                  <a:pt x="8620709" y="5842000"/>
                </a:lnTo>
                <a:lnTo>
                  <a:pt x="8637626" y="5803900"/>
                </a:lnTo>
                <a:lnTo>
                  <a:pt x="8654110" y="5765800"/>
                </a:lnTo>
                <a:lnTo>
                  <a:pt x="8670163" y="5715000"/>
                </a:lnTo>
                <a:lnTo>
                  <a:pt x="8685771" y="5676900"/>
                </a:lnTo>
                <a:lnTo>
                  <a:pt x="8700948" y="5638800"/>
                </a:lnTo>
                <a:lnTo>
                  <a:pt x="8715680" y="5588000"/>
                </a:lnTo>
                <a:lnTo>
                  <a:pt x="8729967" y="5549900"/>
                </a:lnTo>
                <a:lnTo>
                  <a:pt x="8743810" y="5511800"/>
                </a:lnTo>
                <a:lnTo>
                  <a:pt x="8757196" y="5461000"/>
                </a:lnTo>
                <a:lnTo>
                  <a:pt x="8770137" y="5422900"/>
                </a:lnTo>
                <a:lnTo>
                  <a:pt x="8782609" y="5372100"/>
                </a:lnTo>
                <a:lnTo>
                  <a:pt x="8794636" y="5334000"/>
                </a:lnTo>
                <a:lnTo>
                  <a:pt x="8806205" y="5283200"/>
                </a:lnTo>
                <a:lnTo>
                  <a:pt x="8817305" y="5245100"/>
                </a:lnTo>
                <a:lnTo>
                  <a:pt x="8827935" y="5194300"/>
                </a:lnTo>
                <a:lnTo>
                  <a:pt x="8838108" y="5156200"/>
                </a:lnTo>
                <a:lnTo>
                  <a:pt x="8847798" y="5105400"/>
                </a:lnTo>
                <a:lnTo>
                  <a:pt x="8857031" y="5054600"/>
                </a:lnTo>
                <a:lnTo>
                  <a:pt x="8865781" y="5016500"/>
                </a:lnTo>
                <a:lnTo>
                  <a:pt x="8874049" y="4965700"/>
                </a:lnTo>
                <a:lnTo>
                  <a:pt x="8881834" y="4914900"/>
                </a:lnTo>
                <a:lnTo>
                  <a:pt x="8889136" y="4876800"/>
                </a:lnTo>
                <a:lnTo>
                  <a:pt x="8895956" y="4826000"/>
                </a:lnTo>
                <a:lnTo>
                  <a:pt x="8902281" y="4775200"/>
                </a:lnTo>
                <a:lnTo>
                  <a:pt x="8908123" y="4737100"/>
                </a:lnTo>
                <a:lnTo>
                  <a:pt x="8913470" y="4686300"/>
                </a:lnTo>
                <a:lnTo>
                  <a:pt x="8918308" y="4635500"/>
                </a:lnTo>
                <a:lnTo>
                  <a:pt x="8922664" y="4584700"/>
                </a:lnTo>
                <a:lnTo>
                  <a:pt x="8926512" y="4546600"/>
                </a:lnTo>
                <a:lnTo>
                  <a:pt x="8929853" y="4495800"/>
                </a:lnTo>
                <a:lnTo>
                  <a:pt x="8932685" y="4445000"/>
                </a:lnTo>
                <a:lnTo>
                  <a:pt x="8935009" y="4394200"/>
                </a:lnTo>
                <a:lnTo>
                  <a:pt x="8936825" y="4343400"/>
                </a:lnTo>
                <a:lnTo>
                  <a:pt x="8938120" y="4292600"/>
                </a:lnTo>
                <a:lnTo>
                  <a:pt x="8938895" y="4254500"/>
                </a:lnTo>
                <a:lnTo>
                  <a:pt x="8939162" y="4203700"/>
                </a:lnTo>
                <a:close/>
              </a:path>
              <a:path w="13279119" h="8489315">
                <a:moveTo>
                  <a:pt x="13278879" y="2814586"/>
                </a:moveTo>
                <a:lnTo>
                  <a:pt x="12790996" y="3445167"/>
                </a:lnTo>
                <a:lnTo>
                  <a:pt x="12741364" y="3445167"/>
                </a:lnTo>
                <a:lnTo>
                  <a:pt x="10790796" y="780389"/>
                </a:lnTo>
                <a:lnTo>
                  <a:pt x="10756519" y="735418"/>
                </a:lnTo>
                <a:lnTo>
                  <a:pt x="10727957" y="695109"/>
                </a:lnTo>
                <a:lnTo>
                  <a:pt x="10705694" y="659104"/>
                </a:lnTo>
                <a:lnTo>
                  <a:pt x="10690314" y="627087"/>
                </a:lnTo>
                <a:lnTo>
                  <a:pt x="10682402" y="598716"/>
                </a:lnTo>
                <a:lnTo>
                  <a:pt x="10682542" y="573671"/>
                </a:lnTo>
                <a:lnTo>
                  <a:pt x="10709364" y="532168"/>
                </a:lnTo>
                <a:lnTo>
                  <a:pt x="10775467" y="499935"/>
                </a:lnTo>
                <a:lnTo>
                  <a:pt x="10824718" y="486460"/>
                </a:lnTo>
                <a:lnTo>
                  <a:pt x="10885551" y="474306"/>
                </a:lnTo>
                <a:lnTo>
                  <a:pt x="11717274" y="331190"/>
                </a:lnTo>
                <a:lnTo>
                  <a:pt x="11717274" y="1295"/>
                </a:lnTo>
                <a:lnTo>
                  <a:pt x="7834198" y="1295"/>
                </a:lnTo>
                <a:lnTo>
                  <a:pt x="7834198" y="331190"/>
                </a:lnTo>
                <a:lnTo>
                  <a:pt x="8564956" y="497420"/>
                </a:lnTo>
                <a:lnTo>
                  <a:pt x="8614702" y="511187"/>
                </a:lnTo>
                <a:lnTo>
                  <a:pt x="8663318" y="526199"/>
                </a:lnTo>
                <a:lnTo>
                  <a:pt x="8710816" y="542556"/>
                </a:lnTo>
                <a:lnTo>
                  <a:pt x="8757196" y="560349"/>
                </a:lnTo>
                <a:lnTo>
                  <a:pt x="8802459" y="579704"/>
                </a:lnTo>
                <a:lnTo>
                  <a:pt x="8846591" y="600710"/>
                </a:lnTo>
                <a:lnTo>
                  <a:pt x="8889594" y="623468"/>
                </a:lnTo>
                <a:lnTo>
                  <a:pt x="8931478" y="648068"/>
                </a:lnTo>
                <a:lnTo>
                  <a:pt x="8972245" y="674624"/>
                </a:lnTo>
                <a:lnTo>
                  <a:pt x="9011882" y="703237"/>
                </a:lnTo>
                <a:lnTo>
                  <a:pt x="9050401" y="734009"/>
                </a:lnTo>
                <a:lnTo>
                  <a:pt x="9087777" y="767041"/>
                </a:lnTo>
                <a:lnTo>
                  <a:pt x="9124036" y="802424"/>
                </a:lnTo>
                <a:lnTo>
                  <a:pt x="9159176" y="840270"/>
                </a:lnTo>
                <a:lnTo>
                  <a:pt x="9193174" y="880681"/>
                </a:lnTo>
                <a:lnTo>
                  <a:pt x="11864531" y="4358894"/>
                </a:lnTo>
                <a:lnTo>
                  <a:pt x="9226055" y="7611059"/>
                </a:lnTo>
                <a:lnTo>
                  <a:pt x="9193174" y="7650175"/>
                </a:lnTo>
                <a:lnTo>
                  <a:pt x="9159126" y="7686535"/>
                </a:lnTo>
                <a:lnTo>
                  <a:pt x="9123883" y="7720292"/>
                </a:lnTo>
                <a:lnTo>
                  <a:pt x="9087396" y="7751610"/>
                </a:lnTo>
                <a:lnTo>
                  <a:pt x="9049639" y="7780617"/>
                </a:lnTo>
                <a:lnTo>
                  <a:pt x="9010574" y="7807490"/>
                </a:lnTo>
                <a:lnTo>
                  <a:pt x="8970175" y="7832369"/>
                </a:lnTo>
                <a:lnTo>
                  <a:pt x="8928379" y="7855407"/>
                </a:lnTo>
                <a:lnTo>
                  <a:pt x="8885187" y="7876768"/>
                </a:lnTo>
                <a:lnTo>
                  <a:pt x="8840533" y="7896593"/>
                </a:lnTo>
                <a:lnTo>
                  <a:pt x="8794394" y="7915034"/>
                </a:lnTo>
                <a:lnTo>
                  <a:pt x="8746731" y="7932242"/>
                </a:lnTo>
                <a:lnTo>
                  <a:pt x="8697519" y="7948384"/>
                </a:lnTo>
                <a:lnTo>
                  <a:pt x="8646706" y="7963598"/>
                </a:lnTo>
                <a:lnTo>
                  <a:pt x="8594268" y="7978038"/>
                </a:lnTo>
                <a:lnTo>
                  <a:pt x="8540166" y="7991869"/>
                </a:lnTo>
                <a:lnTo>
                  <a:pt x="7759243" y="8156232"/>
                </a:lnTo>
                <a:lnTo>
                  <a:pt x="7759243" y="8488947"/>
                </a:lnTo>
                <a:lnTo>
                  <a:pt x="10910392" y="8488947"/>
                </a:lnTo>
                <a:lnTo>
                  <a:pt x="10910392" y="8156232"/>
                </a:lnTo>
                <a:lnTo>
                  <a:pt x="10061638" y="7978661"/>
                </a:lnTo>
                <a:lnTo>
                  <a:pt x="10009289" y="7964818"/>
                </a:lnTo>
                <a:lnTo>
                  <a:pt x="9969894" y="7949705"/>
                </a:lnTo>
                <a:lnTo>
                  <a:pt x="9942690" y="7932699"/>
                </a:lnTo>
                <a:lnTo>
                  <a:pt x="9926930" y="7913154"/>
                </a:lnTo>
                <a:lnTo>
                  <a:pt x="9921862" y="7890421"/>
                </a:lnTo>
                <a:lnTo>
                  <a:pt x="9926714" y="7863878"/>
                </a:lnTo>
                <a:lnTo>
                  <a:pt x="9940747" y="7832890"/>
                </a:lnTo>
                <a:lnTo>
                  <a:pt x="9963188" y="7796797"/>
                </a:lnTo>
                <a:lnTo>
                  <a:pt x="9993312" y="7754988"/>
                </a:lnTo>
                <a:lnTo>
                  <a:pt x="10030333" y="7706804"/>
                </a:lnTo>
                <a:lnTo>
                  <a:pt x="12203189" y="4832159"/>
                </a:lnTo>
                <a:lnTo>
                  <a:pt x="12251157" y="4832159"/>
                </a:lnTo>
                <a:lnTo>
                  <a:pt x="13278879" y="6220853"/>
                </a:lnTo>
                <a:lnTo>
                  <a:pt x="13278879" y="4832159"/>
                </a:lnTo>
                <a:lnTo>
                  <a:pt x="13278879" y="4103446"/>
                </a:lnTo>
                <a:lnTo>
                  <a:pt x="13134188" y="3915118"/>
                </a:lnTo>
                <a:lnTo>
                  <a:pt x="13278879" y="3740048"/>
                </a:lnTo>
                <a:lnTo>
                  <a:pt x="13278879" y="3445167"/>
                </a:lnTo>
                <a:lnTo>
                  <a:pt x="13278879" y="2814586"/>
                </a:lnTo>
                <a:close/>
              </a:path>
            </a:pathLst>
          </a:custGeom>
          <a:solidFill>
            <a:srgbClr val="FFFFFF"/>
          </a:solidFill>
        </p:spPr>
        <p:txBody>
          <a:bodyPr wrap="square" lIns="0" tIns="0" rIns="0" bIns="0" rtlCol="0"/>
          <a:lstStyle/>
          <a:p>
            <a:endParaRPr/>
          </a:p>
        </p:txBody>
      </p:sp>
      <p:sp>
        <p:nvSpPr>
          <p:cNvPr id="2" name="Title 1"/>
          <p:cNvSpPr>
            <a:spLocks noGrp="1"/>
          </p:cNvSpPr>
          <p:nvPr>
            <p:ph type="title" hasCustomPrompt="1"/>
          </p:nvPr>
        </p:nvSpPr>
        <p:spPr>
          <a:xfrm>
            <a:off x="2013858" y="4953000"/>
            <a:ext cx="10134600" cy="2471638"/>
          </a:xfrm>
        </p:spPr>
        <p:txBody>
          <a:bodyPr anchor="b"/>
          <a:lstStyle>
            <a:lvl1pPr algn="l" defTabSz="1828800" rtl="0" eaLnBrk="1" latinLnBrk="0" hangingPunct="1">
              <a:lnSpc>
                <a:spcPts val="7800"/>
              </a:lnSpc>
              <a:spcBef>
                <a:spcPct val="0"/>
              </a:spcBef>
              <a:buNone/>
              <a:defRPr lang="en-US" sz="6800" kern="1200" dirty="0">
                <a:solidFill>
                  <a:schemeClr val="tx1"/>
                </a:solidFill>
                <a:latin typeface="+mj-lt"/>
                <a:ea typeface="+mj-ea"/>
                <a:cs typeface="+mj-cs"/>
              </a:defRPr>
            </a:lvl1pPr>
          </a:lstStyle>
          <a:p>
            <a:r>
              <a:rPr lang="en-US" dirty="0"/>
              <a:t>Title</a:t>
            </a:r>
          </a:p>
        </p:txBody>
      </p:sp>
      <p:sp>
        <p:nvSpPr>
          <p:cNvPr id="7" name="Slide Number Placeholder 6">
            <a:extLst>
              <a:ext uri="{FF2B5EF4-FFF2-40B4-BE49-F238E27FC236}">
                <a16:creationId xmlns:a16="http://schemas.microsoft.com/office/drawing/2014/main" id="{1AD90A99-E5ED-64CB-EE5B-3D291181AADA}"/>
              </a:ext>
            </a:extLst>
          </p:cNvPr>
          <p:cNvSpPr>
            <a:spLocks noGrp="1"/>
          </p:cNvSpPr>
          <p:nvPr>
            <p:ph type="sldNum" sz="quarter" idx="10"/>
          </p:nvPr>
        </p:nvSpPr>
        <p:spPr/>
        <p:txBody>
          <a:bodyPr/>
          <a:lstStyle/>
          <a:p>
            <a:fld id="{BC4F9636-13E4-43A0-8806-7B38CCEAC825}" type="slidenum">
              <a:rPr lang="en-GB" smtClean="0"/>
              <a:t>‹#›</a:t>
            </a:fld>
            <a:endParaRPr lang="en-GB"/>
          </a:p>
        </p:txBody>
      </p:sp>
      <p:grpSp>
        <p:nvGrpSpPr>
          <p:cNvPr id="10" name="object 4">
            <a:extLst>
              <a:ext uri="{FF2B5EF4-FFF2-40B4-BE49-F238E27FC236}">
                <a16:creationId xmlns:a16="http://schemas.microsoft.com/office/drawing/2014/main" id="{B03FA803-B791-B7B1-ABA8-5B7E87BCBA63}"/>
              </a:ext>
            </a:extLst>
          </p:cNvPr>
          <p:cNvGrpSpPr>
            <a:grpSpLocks/>
          </p:cNvGrpSpPr>
          <p:nvPr userDrawn="1"/>
        </p:nvGrpSpPr>
        <p:grpSpPr>
          <a:xfrm>
            <a:off x="2046286" y="1480346"/>
            <a:ext cx="1618454" cy="1618454"/>
            <a:chOff x="1675341" y="756689"/>
            <a:chExt cx="2275205" cy="2272030"/>
          </a:xfrm>
        </p:grpSpPr>
        <p:sp>
          <p:nvSpPr>
            <p:cNvPr id="11" name="object 5">
              <a:extLst>
                <a:ext uri="{FF2B5EF4-FFF2-40B4-BE49-F238E27FC236}">
                  <a16:creationId xmlns:a16="http://schemas.microsoft.com/office/drawing/2014/main" id="{A426DE64-1080-0319-2090-7B2E92BDEE6C}"/>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2" name="object 6">
              <a:extLst>
                <a:ext uri="{FF2B5EF4-FFF2-40B4-BE49-F238E27FC236}">
                  <a16:creationId xmlns:a16="http://schemas.microsoft.com/office/drawing/2014/main" id="{6C515EA6-CA2E-6090-8E86-9CCD2592F93B}"/>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3" name="object 7">
              <a:extLst>
                <a:ext uri="{FF2B5EF4-FFF2-40B4-BE49-F238E27FC236}">
                  <a16:creationId xmlns:a16="http://schemas.microsoft.com/office/drawing/2014/main" id="{6D645569-6F14-E4BC-3F75-E1F105580D91}"/>
                </a:ext>
              </a:extLst>
            </p:cNvPr>
            <p:cNvPicPr/>
            <p:nvPr/>
          </p:nvPicPr>
          <p:blipFill>
            <a:blip r:embed="rId2" cstate="print"/>
            <a:stretch>
              <a:fillRect/>
            </a:stretch>
          </p:blipFill>
          <p:spPr>
            <a:xfrm>
              <a:off x="1913232" y="2234279"/>
              <a:ext cx="97546" cy="136760"/>
            </a:xfrm>
            <a:prstGeom prst="rect">
              <a:avLst/>
            </a:prstGeom>
          </p:spPr>
        </p:pic>
        <p:pic>
          <p:nvPicPr>
            <p:cNvPr id="14" name="object 8">
              <a:extLst>
                <a:ext uri="{FF2B5EF4-FFF2-40B4-BE49-F238E27FC236}">
                  <a16:creationId xmlns:a16="http://schemas.microsoft.com/office/drawing/2014/main" id="{A39B995B-F39E-27BD-363C-1777D502B017}"/>
                </a:ext>
              </a:extLst>
            </p:cNvPr>
            <p:cNvPicPr/>
            <p:nvPr/>
          </p:nvPicPr>
          <p:blipFill>
            <a:blip r:embed="rId3" cstate="print"/>
            <a:stretch>
              <a:fillRect/>
            </a:stretch>
          </p:blipFill>
          <p:spPr>
            <a:xfrm>
              <a:off x="2060611" y="2234280"/>
              <a:ext cx="97337" cy="134142"/>
            </a:xfrm>
            <a:prstGeom prst="rect">
              <a:avLst/>
            </a:prstGeom>
          </p:spPr>
        </p:pic>
        <p:sp>
          <p:nvSpPr>
            <p:cNvPr id="15" name="object 9">
              <a:extLst>
                <a:ext uri="{FF2B5EF4-FFF2-40B4-BE49-F238E27FC236}">
                  <a16:creationId xmlns:a16="http://schemas.microsoft.com/office/drawing/2014/main" id="{AE3B692D-29EB-CE7D-E01D-F3A324EE96BA}"/>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6" name="object 10">
              <a:extLst>
                <a:ext uri="{FF2B5EF4-FFF2-40B4-BE49-F238E27FC236}">
                  <a16:creationId xmlns:a16="http://schemas.microsoft.com/office/drawing/2014/main" id="{71021EEB-52BA-1541-D234-4C44D14285AB}"/>
                </a:ext>
              </a:extLst>
            </p:cNvPr>
            <p:cNvPicPr/>
            <p:nvPr/>
          </p:nvPicPr>
          <p:blipFill>
            <a:blip r:embed="rId4" cstate="print"/>
            <a:stretch>
              <a:fillRect/>
            </a:stretch>
          </p:blipFill>
          <p:spPr>
            <a:xfrm>
              <a:off x="2264586" y="2234280"/>
              <a:ext cx="113221" cy="134142"/>
            </a:xfrm>
            <a:prstGeom prst="rect">
              <a:avLst/>
            </a:prstGeom>
          </p:spPr>
        </p:pic>
        <p:sp>
          <p:nvSpPr>
            <p:cNvPr id="17" name="object 11">
              <a:extLst>
                <a:ext uri="{FF2B5EF4-FFF2-40B4-BE49-F238E27FC236}">
                  <a16:creationId xmlns:a16="http://schemas.microsoft.com/office/drawing/2014/main" id="{69138D6A-7756-177E-E849-ED37B6093FFF}"/>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18" name="object 12">
              <a:extLst>
                <a:ext uri="{FF2B5EF4-FFF2-40B4-BE49-F238E27FC236}">
                  <a16:creationId xmlns:a16="http://schemas.microsoft.com/office/drawing/2014/main" id="{90B7EEC8-034C-4B92-6303-FC4538F9F7EE}"/>
                </a:ext>
              </a:extLst>
            </p:cNvPr>
            <p:cNvPicPr/>
            <p:nvPr/>
          </p:nvPicPr>
          <p:blipFill>
            <a:blip r:embed="rId5" cstate="print"/>
            <a:stretch>
              <a:fillRect/>
            </a:stretch>
          </p:blipFill>
          <p:spPr>
            <a:xfrm>
              <a:off x="2530110" y="2234284"/>
              <a:ext cx="92311" cy="134142"/>
            </a:xfrm>
            <a:prstGeom prst="rect">
              <a:avLst/>
            </a:prstGeom>
          </p:spPr>
        </p:pic>
        <p:pic>
          <p:nvPicPr>
            <p:cNvPr id="19" name="object 13">
              <a:extLst>
                <a:ext uri="{FF2B5EF4-FFF2-40B4-BE49-F238E27FC236}">
                  <a16:creationId xmlns:a16="http://schemas.microsoft.com/office/drawing/2014/main" id="{0F97E431-C979-CE02-1D3A-D1DD3A8578EE}"/>
                </a:ext>
              </a:extLst>
            </p:cNvPr>
            <p:cNvPicPr/>
            <p:nvPr/>
          </p:nvPicPr>
          <p:blipFill>
            <a:blip r:embed="rId6" cstate="print"/>
            <a:stretch>
              <a:fillRect/>
            </a:stretch>
          </p:blipFill>
          <p:spPr>
            <a:xfrm>
              <a:off x="2650302" y="2231664"/>
              <a:ext cx="85264" cy="139576"/>
            </a:xfrm>
            <a:prstGeom prst="rect">
              <a:avLst/>
            </a:prstGeom>
          </p:spPr>
        </p:pic>
        <p:sp>
          <p:nvSpPr>
            <p:cNvPr id="20" name="object 14">
              <a:extLst>
                <a:ext uri="{FF2B5EF4-FFF2-40B4-BE49-F238E27FC236}">
                  <a16:creationId xmlns:a16="http://schemas.microsoft.com/office/drawing/2014/main" id="{F71D474F-1E42-00F9-1312-FC7FE26A24A7}"/>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1" name="object 15">
              <a:extLst>
                <a:ext uri="{FF2B5EF4-FFF2-40B4-BE49-F238E27FC236}">
                  <a16:creationId xmlns:a16="http://schemas.microsoft.com/office/drawing/2014/main" id="{D9083D48-C7B6-9A5B-CC68-761C6C9F83D9}"/>
                </a:ext>
              </a:extLst>
            </p:cNvPr>
            <p:cNvPicPr/>
            <p:nvPr/>
          </p:nvPicPr>
          <p:blipFill>
            <a:blip r:embed="rId7" cstate="print"/>
            <a:stretch>
              <a:fillRect/>
            </a:stretch>
          </p:blipFill>
          <p:spPr>
            <a:xfrm>
              <a:off x="2830980" y="2233925"/>
              <a:ext cx="217271" cy="134620"/>
            </a:xfrm>
            <a:prstGeom prst="rect">
              <a:avLst/>
            </a:prstGeom>
          </p:spPr>
        </p:pic>
        <p:pic>
          <p:nvPicPr>
            <p:cNvPr id="22" name="object 16">
              <a:extLst>
                <a:ext uri="{FF2B5EF4-FFF2-40B4-BE49-F238E27FC236}">
                  <a16:creationId xmlns:a16="http://schemas.microsoft.com/office/drawing/2014/main" id="{89ADA4BB-BEAB-99F7-2695-C6B24996FDF7}"/>
                </a:ext>
              </a:extLst>
            </p:cNvPr>
            <p:cNvPicPr/>
            <p:nvPr/>
          </p:nvPicPr>
          <p:blipFill>
            <a:blip r:embed="rId8" cstate="print"/>
            <a:stretch>
              <a:fillRect/>
            </a:stretch>
          </p:blipFill>
          <p:spPr>
            <a:xfrm>
              <a:off x="3137399" y="2231666"/>
              <a:ext cx="122581" cy="139377"/>
            </a:xfrm>
            <a:prstGeom prst="rect">
              <a:avLst/>
            </a:prstGeom>
          </p:spPr>
        </p:pic>
        <p:pic>
          <p:nvPicPr>
            <p:cNvPr id="23" name="object 17">
              <a:extLst>
                <a:ext uri="{FF2B5EF4-FFF2-40B4-BE49-F238E27FC236}">
                  <a16:creationId xmlns:a16="http://schemas.microsoft.com/office/drawing/2014/main" id="{C9F7550C-ABA0-4B8E-AC3E-3ABB36FF4048}"/>
                </a:ext>
              </a:extLst>
            </p:cNvPr>
            <p:cNvPicPr/>
            <p:nvPr/>
          </p:nvPicPr>
          <p:blipFill>
            <a:blip r:embed="rId9" cstate="print"/>
            <a:stretch>
              <a:fillRect/>
            </a:stretch>
          </p:blipFill>
          <p:spPr>
            <a:xfrm>
              <a:off x="3302992" y="2234285"/>
              <a:ext cx="72594" cy="134132"/>
            </a:xfrm>
            <a:prstGeom prst="rect">
              <a:avLst/>
            </a:prstGeom>
          </p:spPr>
        </p:pic>
        <p:sp>
          <p:nvSpPr>
            <p:cNvPr id="24" name="object 18">
              <a:extLst>
                <a:ext uri="{FF2B5EF4-FFF2-40B4-BE49-F238E27FC236}">
                  <a16:creationId xmlns:a16="http://schemas.microsoft.com/office/drawing/2014/main" id="{D02A840B-B76C-F2FB-EBA9-6FCF48DB2F75}"/>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5" name="object 19">
              <a:extLst>
                <a:ext uri="{FF2B5EF4-FFF2-40B4-BE49-F238E27FC236}">
                  <a16:creationId xmlns:a16="http://schemas.microsoft.com/office/drawing/2014/main" id="{675F8F79-B64B-22BD-4E56-46B25FE95667}"/>
                </a:ext>
              </a:extLst>
            </p:cNvPr>
            <p:cNvPicPr/>
            <p:nvPr/>
          </p:nvPicPr>
          <p:blipFill>
            <a:blip r:embed="rId10" cstate="print"/>
            <a:stretch>
              <a:fillRect/>
            </a:stretch>
          </p:blipFill>
          <p:spPr>
            <a:xfrm>
              <a:off x="2821167" y="926515"/>
              <a:ext cx="915186" cy="1092200"/>
            </a:xfrm>
            <a:prstGeom prst="rect">
              <a:avLst/>
            </a:prstGeom>
          </p:spPr>
        </p:pic>
      </p:grpSp>
    </p:spTree>
    <p:extLst>
      <p:ext uri="{BB962C8B-B14F-4D97-AF65-F5344CB8AC3E}">
        <p14:creationId xmlns:p14="http://schemas.microsoft.com/office/powerpoint/2010/main" val="2073175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bg object 16">
            <a:extLst>
              <a:ext uri="{FF2B5EF4-FFF2-40B4-BE49-F238E27FC236}">
                <a16:creationId xmlns:a16="http://schemas.microsoft.com/office/drawing/2014/main" id="{2EF7519D-4CD9-EC0D-7CC8-5B253B717582}"/>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1F4F4"/>
          </a:solidFill>
        </p:spPr>
        <p:txBody>
          <a:bodyPr wrap="square" lIns="0" tIns="0" rIns="0" bIns="0" rtlCol="0"/>
          <a:lstStyle/>
          <a:p>
            <a:endParaRPr/>
          </a:p>
        </p:txBody>
      </p:sp>
      <p:sp>
        <p:nvSpPr>
          <p:cNvPr id="2" name="Title 1"/>
          <p:cNvSpPr>
            <a:spLocks noGrp="1"/>
          </p:cNvSpPr>
          <p:nvPr>
            <p:ph type="title" hasCustomPrompt="1"/>
          </p:nvPr>
        </p:nvSpPr>
        <p:spPr/>
        <p:txBody>
          <a:bodyPr/>
          <a:lstStyle/>
          <a:p>
            <a:r>
              <a:rPr lang="en-US" dirty="0"/>
              <a:t>Title</a:t>
            </a:r>
          </a:p>
        </p:txBody>
      </p:sp>
      <p:sp>
        <p:nvSpPr>
          <p:cNvPr id="3" name="Content Placeholder 2"/>
          <p:cNvSpPr>
            <a:spLocks noGrp="1"/>
          </p:cNvSpPr>
          <p:nvPr>
            <p:ph idx="1"/>
          </p:nvPr>
        </p:nvSpPr>
        <p:spPr>
          <a:xfrm>
            <a:off x="2042886" y="6280458"/>
            <a:ext cx="16668750" cy="555911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FC6BE363-CD17-3BF4-ADB1-D48CBBE1559A}"/>
              </a:ext>
            </a:extLst>
          </p:cNvPr>
          <p:cNvSpPr>
            <a:spLocks noGrp="1"/>
          </p:cNvSpPr>
          <p:nvPr>
            <p:ph type="sldNum" sz="quarter" idx="10"/>
          </p:nvPr>
        </p:nvSpPr>
        <p:spPr/>
        <p:txBody>
          <a:bodyPr/>
          <a:lstStyle/>
          <a:p>
            <a:fld id="{BC4F9636-13E4-43A0-8806-7B38CCEAC825}" type="slidenum">
              <a:rPr lang="en-GB" smtClean="0"/>
              <a:t>‹#›</a:t>
            </a:fld>
            <a:endParaRPr lang="en-GB"/>
          </a:p>
        </p:txBody>
      </p:sp>
      <p:grpSp>
        <p:nvGrpSpPr>
          <p:cNvPr id="10" name="object 4">
            <a:extLst>
              <a:ext uri="{FF2B5EF4-FFF2-40B4-BE49-F238E27FC236}">
                <a16:creationId xmlns:a16="http://schemas.microsoft.com/office/drawing/2014/main" id="{0095E0C0-1713-9E14-16AB-1D2EA105A583}"/>
              </a:ext>
            </a:extLst>
          </p:cNvPr>
          <p:cNvGrpSpPr>
            <a:grpSpLocks/>
          </p:cNvGrpSpPr>
          <p:nvPr userDrawn="1"/>
        </p:nvGrpSpPr>
        <p:grpSpPr>
          <a:xfrm>
            <a:off x="2046286" y="1480346"/>
            <a:ext cx="1618454" cy="1618454"/>
            <a:chOff x="1675341" y="756689"/>
            <a:chExt cx="2275205" cy="2272030"/>
          </a:xfrm>
        </p:grpSpPr>
        <p:sp>
          <p:nvSpPr>
            <p:cNvPr id="11" name="object 5">
              <a:extLst>
                <a:ext uri="{FF2B5EF4-FFF2-40B4-BE49-F238E27FC236}">
                  <a16:creationId xmlns:a16="http://schemas.microsoft.com/office/drawing/2014/main" id="{F4CD76C9-6752-69D8-ADCF-3B69AF456123}"/>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2" name="object 6">
              <a:extLst>
                <a:ext uri="{FF2B5EF4-FFF2-40B4-BE49-F238E27FC236}">
                  <a16:creationId xmlns:a16="http://schemas.microsoft.com/office/drawing/2014/main" id="{0CD878B0-E45D-DE0D-F5B1-8DB70F70CFDC}"/>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3" name="object 7">
              <a:extLst>
                <a:ext uri="{FF2B5EF4-FFF2-40B4-BE49-F238E27FC236}">
                  <a16:creationId xmlns:a16="http://schemas.microsoft.com/office/drawing/2014/main" id="{1EA72741-B4FB-79E8-CA23-00FC16500FDE}"/>
                </a:ext>
              </a:extLst>
            </p:cNvPr>
            <p:cNvPicPr/>
            <p:nvPr/>
          </p:nvPicPr>
          <p:blipFill>
            <a:blip r:embed="rId2" cstate="print"/>
            <a:stretch>
              <a:fillRect/>
            </a:stretch>
          </p:blipFill>
          <p:spPr>
            <a:xfrm>
              <a:off x="1913232" y="2234279"/>
              <a:ext cx="97546" cy="136760"/>
            </a:xfrm>
            <a:prstGeom prst="rect">
              <a:avLst/>
            </a:prstGeom>
          </p:spPr>
        </p:pic>
        <p:pic>
          <p:nvPicPr>
            <p:cNvPr id="14" name="object 8">
              <a:extLst>
                <a:ext uri="{FF2B5EF4-FFF2-40B4-BE49-F238E27FC236}">
                  <a16:creationId xmlns:a16="http://schemas.microsoft.com/office/drawing/2014/main" id="{62B424BF-0082-FFE2-C4D3-92B8B4957FDB}"/>
                </a:ext>
              </a:extLst>
            </p:cNvPr>
            <p:cNvPicPr/>
            <p:nvPr/>
          </p:nvPicPr>
          <p:blipFill>
            <a:blip r:embed="rId3" cstate="print"/>
            <a:stretch>
              <a:fillRect/>
            </a:stretch>
          </p:blipFill>
          <p:spPr>
            <a:xfrm>
              <a:off x="2060611" y="2234280"/>
              <a:ext cx="97337" cy="134142"/>
            </a:xfrm>
            <a:prstGeom prst="rect">
              <a:avLst/>
            </a:prstGeom>
          </p:spPr>
        </p:pic>
        <p:sp>
          <p:nvSpPr>
            <p:cNvPr id="15" name="object 9">
              <a:extLst>
                <a:ext uri="{FF2B5EF4-FFF2-40B4-BE49-F238E27FC236}">
                  <a16:creationId xmlns:a16="http://schemas.microsoft.com/office/drawing/2014/main" id="{26C598FF-B2AD-6EB7-FB5F-AA8FB08DD3F6}"/>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6" name="object 10">
              <a:extLst>
                <a:ext uri="{FF2B5EF4-FFF2-40B4-BE49-F238E27FC236}">
                  <a16:creationId xmlns:a16="http://schemas.microsoft.com/office/drawing/2014/main" id="{C6CB7A51-10A4-2C46-5BF6-EB4132581B43}"/>
                </a:ext>
              </a:extLst>
            </p:cNvPr>
            <p:cNvPicPr/>
            <p:nvPr/>
          </p:nvPicPr>
          <p:blipFill>
            <a:blip r:embed="rId4" cstate="print"/>
            <a:stretch>
              <a:fillRect/>
            </a:stretch>
          </p:blipFill>
          <p:spPr>
            <a:xfrm>
              <a:off x="2264586" y="2234280"/>
              <a:ext cx="113221" cy="134142"/>
            </a:xfrm>
            <a:prstGeom prst="rect">
              <a:avLst/>
            </a:prstGeom>
          </p:spPr>
        </p:pic>
        <p:sp>
          <p:nvSpPr>
            <p:cNvPr id="17" name="object 11">
              <a:extLst>
                <a:ext uri="{FF2B5EF4-FFF2-40B4-BE49-F238E27FC236}">
                  <a16:creationId xmlns:a16="http://schemas.microsoft.com/office/drawing/2014/main" id="{82B87A06-3833-7F5C-E045-7DB42572B089}"/>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18" name="object 12">
              <a:extLst>
                <a:ext uri="{FF2B5EF4-FFF2-40B4-BE49-F238E27FC236}">
                  <a16:creationId xmlns:a16="http://schemas.microsoft.com/office/drawing/2014/main" id="{3151D4D0-2273-8DE4-608B-69977327346C}"/>
                </a:ext>
              </a:extLst>
            </p:cNvPr>
            <p:cNvPicPr/>
            <p:nvPr/>
          </p:nvPicPr>
          <p:blipFill>
            <a:blip r:embed="rId5" cstate="print"/>
            <a:stretch>
              <a:fillRect/>
            </a:stretch>
          </p:blipFill>
          <p:spPr>
            <a:xfrm>
              <a:off x="2530110" y="2234284"/>
              <a:ext cx="92311" cy="134142"/>
            </a:xfrm>
            <a:prstGeom prst="rect">
              <a:avLst/>
            </a:prstGeom>
          </p:spPr>
        </p:pic>
        <p:pic>
          <p:nvPicPr>
            <p:cNvPr id="19" name="object 13">
              <a:extLst>
                <a:ext uri="{FF2B5EF4-FFF2-40B4-BE49-F238E27FC236}">
                  <a16:creationId xmlns:a16="http://schemas.microsoft.com/office/drawing/2014/main" id="{D2DA5B99-9572-908B-FAC8-54B2F23D86A3}"/>
                </a:ext>
              </a:extLst>
            </p:cNvPr>
            <p:cNvPicPr/>
            <p:nvPr/>
          </p:nvPicPr>
          <p:blipFill>
            <a:blip r:embed="rId6" cstate="print"/>
            <a:stretch>
              <a:fillRect/>
            </a:stretch>
          </p:blipFill>
          <p:spPr>
            <a:xfrm>
              <a:off x="2650302" y="2231664"/>
              <a:ext cx="85264" cy="139576"/>
            </a:xfrm>
            <a:prstGeom prst="rect">
              <a:avLst/>
            </a:prstGeom>
          </p:spPr>
        </p:pic>
        <p:sp>
          <p:nvSpPr>
            <p:cNvPr id="20" name="object 14">
              <a:extLst>
                <a:ext uri="{FF2B5EF4-FFF2-40B4-BE49-F238E27FC236}">
                  <a16:creationId xmlns:a16="http://schemas.microsoft.com/office/drawing/2014/main" id="{79A855C9-85CF-D8EE-04C3-8B053743619D}"/>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1" name="object 15">
              <a:extLst>
                <a:ext uri="{FF2B5EF4-FFF2-40B4-BE49-F238E27FC236}">
                  <a16:creationId xmlns:a16="http://schemas.microsoft.com/office/drawing/2014/main" id="{55CCFCA2-7B05-5229-92B5-DB2AE4EEDC39}"/>
                </a:ext>
              </a:extLst>
            </p:cNvPr>
            <p:cNvPicPr/>
            <p:nvPr/>
          </p:nvPicPr>
          <p:blipFill>
            <a:blip r:embed="rId7" cstate="print"/>
            <a:stretch>
              <a:fillRect/>
            </a:stretch>
          </p:blipFill>
          <p:spPr>
            <a:xfrm>
              <a:off x="2830980" y="2233925"/>
              <a:ext cx="217271" cy="134620"/>
            </a:xfrm>
            <a:prstGeom prst="rect">
              <a:avLst/>
            </a:prstGeom>
          </p:spPr>
        </p:pic>
        <p:pic>
          <p:nvPicPr>
            <p:cNvPr id="22" name="object 16">
              <a:extLst>
                <a:ext uri="{FF2B5EF4-FFF2-40B4-BE49-F238E27FC236}">
                  <a16:creationId xmlns:a16="http://schemas.microsoft.com/office/drawing/2014/main" id="{37F6C602-23EA-8C56-4CC1-F88210881252}"/>
                </a:ext>
              </a:extLst>
            </p:cNvPr>
            <p:cNvPicPr/>
            <p:nvPr/>
          </p:nvPicPr>
          <p:blipFill>
            <a:blip r:embed="rId8" cstate="print"/>
            <a:stretch>
              <a:fillRect/>
            </a:stretch>
          </p:blipFill>
          <p:spPr>
            <a:xfrm>
              <a:off x="3137399" y="2231666"/>
              <a:ext cx="122581" cy="139377"/>
            </a:xfrm>
            <a:prstGeom prst="rect">
              <a:avLst/>
            </a:prstGeom>
          </p:spPr>
        </p:pic>
        <p:pic>
          <p:nvPicPr>
            <p:cNvPr id="23" name="object 17">
              <a:extLst>
                <a:ext uri="{FF2B5EF4-FFF2-40B4-BE49-F238E27FC236}">
                  <a16:creationId xmlns:a16="http://schemas.microsoft.com/office/drawing/2014/main" id="{37CBD2EE-F9F0-B82D-DDFB-1F7B862484FE}"/>
                </a:ext>
              </a:extLst>
            </p:cNvPr>
            <p:cNvPicPr/>
            <p:nvPr/>
          </p:nvPicPr>
          <p:blipFill>
            <a:blip r:embed="rId9" cstate="print"/>
            <a:stretch>
              <a:fillRect/>
            </a:stretch>
          </p:blipFill>
          <p:spPr>
            <a:xfrm>
              <a:off x="3302992" y="2234285"/>
              <a:ext cx="72594" cy="134132"/>
            </a:xfrm>
            <a:prstGeom prst="rect">
              <a:avLst/>
            </a:prstGeom>
          </p:spPr>
        </p:pic>
        <p:sp>
          <p:nvSpPr>
            <p:cNvPr id="24" name="object 18">
              <a:extLst>
                <a:ext uri="{FF2B5EF4-FFF2-40B4-BE49-F238E27FC236}">
                  <a16:creationId xmlns:a16="http://schemas.microsoft.com/office/drawing/2014/main" id="{E243BBCE-FF1C-64D2-3A8C-49C0F7C2D07D}"/>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5" name="object 19">
              <a:extLst>
                <a:ext uri="{FF2B5EF4-FFF2-40B4-BE49-F238E27FC236}">
                  <a16:creationId xmlns:a16="http://schemas.microsoft.com/office/drawing/2014/main" id="{BD4D5646-AC0C-28CE-FC8D-3659BCDBF84C}"/>
                </a:ext>
              </a:extLst>
            </p:cNvPr>
            <p:cNvPicPr/>
            <p:nvPr/>
          </p:nvPicPr>
          <p:blipFill>
            <a:blip r:embed="rId10" cstate="print"/>
            <a:stretch>
              <a:fillRect/>
            </a:stretch>
          </p:blipFill>
          <p:spPr>
            <a:xfrm>
              <a:off x="2821167" y="926515"/>
              <a:ext cx="915186" cy="1092200"/>
            </a:xfrm>
            <a:prstGeom prst="rect">
              <a:avLst/>
            </a:prstGeom>
          </p:spPr>
        </p:pic>
      </p:grpSp>
    </p:spTree>
    <p:extLst>
      <p:ext uri="{BB962C8B-B14F-4D97-AF65-F5344CB8AC3E}">
        <p14:creationId xmlns:p14="http://schemas.microsoft.com/office/powerpoint/2010/main" val="4127194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w Chart">
    <p:spTree>
      <p:nvGrpSpPr>
        <p:cNvPr id="1" name=""/>
        <p:cNvGrpSpPr/>
        <p:nvPr/>
      </p:nvGrpSpPr>
      <p:grpSpPr>
        <a:xfrm>
          <a:off x="0" y="0"/>
          <a:ext cx="0" cy="0"/>
          <a:chOff x="0" y="0"/>
          <a:chExt cx="0" cy="0"/>
        </a:xfrm>
      </p:grpSpPr>
      <p:sp>
        <p:nvSpPr>
          <p:cNvPr id="4" name="bg object 16">
            <a:extLst>
              <a:ext uri="{FF2B5EF4-FFF2-40B4-BE49-F238E27FC236}">
                <a16:creationId xmlns:a16="http://schemas.microsoft.com/office/drawing/2014/main" id="{2EF7519D-4CD9-EC0D-7CC8-5B253B717582}"/>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1F4F4"/>
          </a:solidFill>
        </p:spPr>
        <p:txBody>
          <a:bodyPr wrap="square" lIns="0" tIns="0" rIns="0" bIns="0" rtlCol="0"/>
          <a:lstStyle/>
          <a:p>
            <a:endParaRPr/>
          </a:p>
        </p:txBody>
      </p:sp>
      <p:sp>
        <p:nvSpPr>
          <p:cNvPr id="2" name="Title 1"/>
          <p:cNvSpPr>
            <a:spLocks noGrp="1"/>
          </p:cNvSpPr>
          <p:nvPr>
            <p:ph type="title" hasCustomPrompt="1"/>
          </p:nvPr>
        </p:nvSpPr>
        <p:spPr>
          <a:xfrm>
            <a:off x="2042886" y="3501570"/>
            <a:ext cx="11330214" cy="2362510"/>
          </a:xfrm>
        </p:spPr>
        <p:txBody>
          <a:bodyPr/>
          <a:lstStyle/>
          <a:p>
            <a:r>
              <a:rPr lang="en-US" dirty="0"/>
              <a:t>Title</a:t>
            </a:r>
          </a:p>
        </p:txBody>
      </p:sp>
      <p:sp>
        <p:nvSpPr>
          <p:cNvPr id="7" name="Slide Number Placeholder 6">
            <a:extLst>
              <a:ext uri="{FF2B5EF4-FFF2-40B4-BE49-F238E27FC236}">
                <a16:creationId xmlns:a16="http://schemas.microsoft.com/office/drawing/2014/main" id="{FC6BE363-CD17-3BF4-ADB1-D48CBBE1559A}"/>
              </a:ext>
            </a:extLst>
          </p:cNvPr>
          <p:cNvSpPr>
            <a:spLocks noGrp="1"/>
          </p:cNvSpPr>
          <p:nvPr>
            <p:ph type="sldNum" sz="quarter" idx="10"/>
          </p:nvPr>
        </p:nvSpPr>
        <p:spPr/>
        <p:txBody>
          <a:bodyPr/>
          <a:lstStyle/>
          <a:p>
            <a:fld id="{BC4F9636-13E4-43A0-8806-7B38CCEAC825}" type="slidenum">
              <a:rPr lang="en-GB" smtClean="0"/>
              <a:t>‹#›</a:t>
            </a:fld>
            <a:endParaRPr lang="en-GB"/>
          </a:p>
        </p:txBody>
      </p:sp>
      <p:sp>
        <p:nvSpPr>
          <p:cNvPr id="8" name="Text Placeholder 7">
            <a:extLst>
              <a:ext uri="{FF2B5EF4-FFF2-40B4-BE49-F238E27FC236}">
                <a16:creationId xmlns:a16="http://schemas.microsoft.com/office/drawing/2014/main" id="{5A0F2E8F-2141-68FD-8015-DFB91A716480}"/>
              </a:ext>
            </a:extLst>
          </p:cNvPr>
          <p:cNvSpPr>
            <a:spLocks noGrp="1"/>
          </p:cNvSpPr>
          <p:nvPr>
            <p:ph type="body" sz="quarter" idx="11"/>
          </p:nvPr>
        </p:nvSpPr>
        <p:spPr>
          <a:xfrm>
            <a:off x="2042886" y="6280458"/>
            <a:ext cx="11330214" cy="5559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hart Placeholder 11">
            <a:extLst>
              <a:ext uri="{FF2B5EF4-FFF2-40B4-BE49-F238E27FC236}">
                <a16:creationId xmlns:a16="http://schemas.microsoft.com/office/drawing/2014/main" id="{144964E3-B384-B303-08F7-937C92095B50}"/>
              </a:ext>
            </a:extLst>
          </p:cNvPr>
          <p:cNvSpPr>
            <a:spLocks noGrp="1"/>
          </p:cNvSpPr>
          <p:nvPr>
            <p:ph type="chart" sz="quarter" idx="12"/>
          </p:nvPr>
        </p:nvSpPr>
        <p:spPr>
          <a:xfrm>
            <a:off x="14249399" y="2628901"/>
            <a:ext cx="7791451" cy="9715500"/>
          </a:xfrm>
          <a:noFill/>
        </p:spPr>
        <p:txBody>
          <a:bodyPr anchor="ctr" anchorCtr="0"/>
          <a:lstStyle>
            <a:lvl1pPr algn="ctr">
              <a:defRPr/>
            </a:lvl1pPr>
          </a:lstStyle>
          <a:p>
            <a:endParaRPr lang="en-GB"/>
          </a:p>
        </p:txBody>
      </p:sp>
      <p:grpSp>
        <p:nvGrpSpPr>
          <p:cNvPr id="13" name="object 4">
            <a:extLst>
              <a:ext uri="{FF2B5EF4-FFF2-40B4-BE49-F238E27FC236}">
                <a16:creationId xmlns:a16="http://schemas.microsoft.com/office/drawing/2014/main" id="{D6C33C1C-27A8-A321-04E6-A1B6F8836A4E}"/>
              </a:ext>
            </a:extLst>
          </p:cNvPr>
          <p:cNvGrpSpPr>
            <a:grpSpLocks/>
          </p:cNvGrpSpPr>
          <p:nvPr userDrawn="1"/>
        </p:nvGrpSpPr>
        <p:grpSpPr>
          <a:xfrm>
            <a:off x="2046286" y="1480346"/>
            <a:ext cx="1618454" cy="1618454"/>
            <a:chOff x="1675341" y="756689"/>
            <a:chExt cx="2275205" cy="2272030"/>
          </a:xfrm>
        </p:grpSpPr>
        <p:sp>
          <p:nvSpPr>
            <p:cNvPr id="14" name="object 5">
              <a:extLst>
                <a:ext uri="{FF2B5EF4-FFF2-40B4-BE49-F238E27FC236}">
                  <a16:creationId xmlns:a16="http://schemas.microsoft.com/office/drawing/2014/main" id="{9642D8CA-CEC4-6858-83FB-E2D80332CAD1}"/>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5" name="object 6">
              <a:extLst>
                <a:ext uri="{FF2B5EF4-FFF2-40B4-BE49-F238E27FC236}">
                  <a16:creationId xmlns:a16="http://schemas.microsoft.com/office/drawing/2014/main" id="{075F12CD-6BAC-D3BA-F86A-E91733C2DD88}"/>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6" name="object 7">
              <a:extLst>
                <a:ext uri="{FF2B5EF4-FFF2-40B4-BE49-F238E27FC236}">
                  <a16:creationId xmlns:a16="http://schemas.microsoft.com/office/drawing/2014/main" id="{DA5392DE-8331-E296-462D-3B3911A0AB39}"/>
                </a:ext>
              </a:extLst>
            </p:cNvPr>
            <p:cNvPicPr/>
            <p:nvPr/>
          </p:nvPicPr>
          <p:blipFill>
            <a:blip r:embed="rId2" cstate="print"/>
            <a:stretch>
              <a:fillRect/>
            </a:stretch>
          </p:blipFill>
          <p:spPr>
            <a:xfrm>
              <a:off x="1913232" y="2234279"/>
              <a:ext cx="97546" cy="136760"/>
            </a:xfrm>
            <a:prstGeom prst="rect">
              <a:avLst/>
            </a:prstGeom>
          </p:spPr>
        </p:pic>
        <p:pic>
          <p:nvPicPr>
            <p:cNvPr id="17" name="object 8">
              <a:extLst>
                <a:ext uri="{FF2B5EF4-FFF2-40B4-BE49-F238E27FC236}">
                  <a16:creationId xmlns:a16="http://schemas.microsoft.com/office/drawing/2014/main" id="{7E98748C-34F1-153B-CCA6-C77AD9E950C9}"/>
                </a:ext>
              </a:extLst>
            </p:cNvPr>
            <p:cNvPicPr/>
            <p:nvPr/>
          </p:nvPicPr>
          <p:blipFill>
            <a:blip r:embed="rId3" cstate="print"/>
            <a:stretch>
              <a:fillRect/>
            </a:stretch>
          </p:blipFill>
          <p:spPr>
            <a:xfrm>
              <a:off x="2060611" y="2234280"/>
              <a:ext cx="97337" cy="134142"/>
            </a:xfrm>
            <a:prstGeom prst="rect">
              <a:avLst/>
            </a:prstGeom>
          </p:spPr>
        </p:pic>
        <p:sp>
          <p:nvSpPr>
            <p:cNvPr id="18" name="object 9">
              <a:extLst>
                <a:ext uri="{FF2B5EF4-FFF2-40B4-BE49-F238E27FC236}">
                  <a16:creationId xmlns:a16="http://schemas.microsoft.com/office/drawing/2014/main" id="{C3A381F8-E80F-CEE7-5A69-0D804BAB4711}"/>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9" name="object 10">
              <a:extLst>
                <a:ext uri="{FF2B5EF4-FFF2-40B4-BE49-F238E27FC236}">
                  <a16:creationId xmlns:a16="http://schemas.microsoft.com/office/drawing/2014/main" id="{8FA6CF3F-9390-12A8-B23A-F8082A487398}"/>
                </a:ext>
              </a:extLst>
            </p:cNvPr>
            <p:cNvPicPr/>
            <p:nvPr/>
          </p:nvPicPr>
          <p:blipFill>
            <a:blip r:embed="rId4" cstate="print"/>
            <a:stretch>
              <a:fillRect/>
            </a:stretch>
          </p:blipFill>
          <p:spPr>
            <a:xfrm>
              <a:off x="2264586" y="2234280"/>
              <a:ext cx="113221" cy="134142"/>
            </a:xfrm>
            <a:prstGeom prst="rect">
              <a:avLst/>
            </a:prstGeom>
          </p:spPr>
        </p:pic>
        <p:sp>
          <p:nvSpPr>
            <p:cNvPr id="20" name="object 11">
              <a:extLst>
                <a:ext uri="{FF2B5EF4-FFF2-40B4-BE49-F238E27FC236}">
                  <a16:creationId xmlns:a16="http://schemas.microsoft.com/office/drawing/2014/main" id="{C78E4E8F-36D8-D579-0D35-495F1C948F8A}"/>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21" name="object 12">
              <a:extLst>
                <a:ext uri="{FF2B5EF4-FFF2-40B4-BE49-F238E27FC236}">
                  <a16:creationId xmlns:a16="http://schemas.microsoft.com/office/drawing/2014/main" id="{938FF004-FAC5-3D4E-4048-B2913EE8C595}"/>
                </a:ext>
              </a:extLst>
            </p:cNvPr>
            <p:cNvPicPr/>
            <p:nvPr/>
          </p:nvPicPr>
          <p:blipFill>
            <a:blip r:embed="rId5" cstate="print"/>
            <a:stretch>
              <a:fillRect/>
            </a:stretch>
          </p:blipFill>
          <p:spPr>
            <a:xfrm>
              <a:off x="2530110" y="2234284"/>
              <a:ext cx="92311" cy="134142"/>
            </a:xfrm>
            <a:prstGeom prst="rect">
              <a:avLst/>
            </a:prstGeom>
          </p:spPr>
        </p:pic>
        <p:pic>
          <p:nvPicPr>
            <p:cNvPr id="22" name="object 13">
              <a:extLst>
                <a:ext uri="{FF2B5EF4-FFF2-40B4-BE49-F238E27FC236}">
                  <a16:creationId xmlns:a16="http://schemas.microsoft.com/office/drawing/2014/main" id="{25FFB0FF-7F9B-8975-92ED-09CC5064E004}"/>
                </a:ext>
              </a:extLst>
            </p:cNvPr>
            <p:cNvPicPr/>
            <p:nvPr/>
          </p:nvPicPr>
          <p:blipFill>
            <a:blip r:embed="rId6" cstate="print"/>
            <a:stretch>
              <a:fillRect/>
            </a:stretch>
          </p:blipFill>
          <p:spPr>
            <a:xfrm>
              <a:off x="2650302" y="2231664"/>
              <a:ext cx="85264" cy="139576"/>
            </a:xfrm>
            <a:prstGeom prst="rect">
              <a:avLst/>
            </a:prstGeom>
          </p:spPr>
        </p:pic>
        <p:sp>
          <p:nvSpPr>
            <p:cNvPr id="23" name="object 14">
              <a:extLst>
                <a:ext uri="{FF2B5EF4-FFF2-40B4-BE49-F238E27FC236}">
                  <a16:creationId xmlns:a16="http://schemas.microsoft.com/office/drawing/2014/main" id="{BA0D0F82-02ED-D02B-5326-ADAB3E446C5C}"/>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4" name="object 15">
              <a:extLst>
                <a:ext uri="{FF2B5EF4-FFF2-40B4-BE49-F238E27FC236}">
                  <a16:creationId xmlns:a16="http://schemas.microsoft.com/office/drawing/2014/main" id="{9DD8BCD9-CD4F-7349-9761-A95381B3F31D}"/>
                </a:ext>
              </a:extLst>
            </p:cNvPr>
            <p:cNvPicPr/>
            <p:nvPr/>
          </p:nvPicPr>
          <p:blipFill>
            <a:blip r:embed="rId7" cstate="print"/>
            <a:stretch>
              <a:fillRect/>
            </a:stretch>
          </p:blipFill>
          <p:spPr>
            <a:xfrm>
              <a:off x="2830980" y="2233925"/>
              <a:ext cx="217271" cy="134620"/>
            </a:xfrm>
            <a:prstGeom prst="rect">
              <a:avLst/>
            </a:prstGeom>
          </p:spPr>
        </p:pic>
        <p:pic>
          <p:nvPicPr>
            <p:cNvPr id="25" name="object 16">
              <a:extLst>
                <a:ext uri="{FF2B5EF4-FFF2-40B4-BE49-F238E27FC236}">
                  <a16:creationId xmlns:a16="http://schemas.microsoft.com/office/drawing/2014/main" id="{3AE77978-F04F-F199-7C5D-3C1F84D65029}"/>
                </a:ext>
              </a:extLst>
            </p:cNvPr>
            <p:cNvPicPr/>
            <p:nvPr/>
          </p:nvPicPr>
          <p:blipFill>
            <a:blip r:embed="rId8" cstate="print"/>
            <a:stretch>
              <a:fillRect/>
            </a:stretch>
          </p:blipFill>
          <p:spPr>
            <a:xfrm>
              <a:off x="3137399" y="2231666"/>
              <a:ext cx="122581" cy="139377"/>
            </a:xfrm>
            <a:prstGeom prst="rect">
              <a:avLst/>
            </a:prstGeom>
          </p:spPr>
        </p:pic>
        <p:pic>
          <p:nvPicPr>
            <p:cNvPr id="26" name="object 17">
              <a:extLst>
                <a:ext uri="{FF2B5EF4-FFF2-40B4-BE49-F238E27FC236}">
                  <a16:creationId xmlns:a16="http://schemas.microsoft.com/office/drawing/2014/main" id="{775E07DB-0611-FDE0-127D-23BD1FABB511}"/>
                </a:ext>
              </a:extLst>
            </p:cNvPr>
            <p:cNvPicPr/>
            <p:nvPr/>
          </p:nvPicPr>
          <p:blipFill>
            <a:blip r:embed="rId9" cstate="print"/>
            <a:stretch>
              <a:fillRect/>
            </a:stretch>
          </p:blipFill>
          <p:spPr>
            <a:xfrm>
              <a:off x="3302992" y="2234285"/>
              <a:ext cx="72594" cy="134132"/>
            </a:xfrm>
            <a:prstGeom prst="rect">
              <a:avLst/>
            </a:prstGeom>
          </p:spPr>
        </p:pic>
        <p:sp>
          <p:nvSpPr>
            <p:cNvPr id="27" name="object 18">
              <a:extLst>
                <a:ext uri="{FF2B5EF4-FFF2-40B4-BE49-F238E27FC236}">
                  <a16:creationId xmlns:a16="http://schemas.microsoft.com/office/drawing/2014/main" id="{A234664A-ADB5-DB72-DD2C-132445F8C3D1}"/>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8" name="object 19">
              <a:extLst>
                <a:ext uri="{FF2B5EF4-FFF2-40B4-BE49-F238E27FC236}">
                  <a16:creationId xmlns:a16="http://schemas.microsoft.com/office/drawing/2014/main" id="{73F18346-4E16-F85D-EFCB-3704FB547226}"/>
                </a:ext>
              </a:extLst>
            </p:cNvPr>
            <p:cNvPicPr/>
            <p:nvPr/>
          </p:nvPicPr>
          <p:blipFill>
            <a:blip r:embed="rId10" cstate="print"/>
            <a:stretch>
              <a:fillRect/>
            </a:stretch>
          </p:blipFill>
          <p:spPr>
            <a:xfrm>
              <a:off x="2821167" y="926515"/>
              <a:ext cx="915186" cy="1092200"/>
            </a:xfrm>
            <a:prstGeom prst="rect">
              <a:avLst/>
            </a:prstGeom>
          </p:spPr>
        </p:pic>
      </p:grpSp>
    </p:spTree>
    <p:extLst>
      <p:ext uri="{BB962C8B-B14F-4D97-AF65-F5344CB8AC3E}">
        <p14:creationId xmlns:p14="http://schemas.microsoft.com/office/powerpoint/2010/main" val="86544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w Image">
    <p:spTree>
      <p:nvGrpSpPr>
        <p:cNvPr id="1" name=""/>
        <p:cNvGrpSpPr/>
        <p:nvPr/>
      </p:nvGrpSpPr>
      <p:grpSpPr>
        <a:xfrm>
          <a:off x="0" y="0"/>
          <a:ext cx="0" cy="0"/>
          <a:chOff x="0" y="0"/>
          <a:chExt cx="0" cy="0"/>
        </a:xfrm>
      </p:grpSpPr>
      <p:sp>
        <p:nvSpPr>
          <p:cNvPr id="4" name="bg object 16">
            <a:extLst>
              <a:ext uri="{FF2B5EF4-FFF2-40B4-BE49-F238E27FC236}">
                <a16:creationId xmlns:a16="http://schemas.microsoft.com/office/drawing/2014/main" id="{2EF7519D-4CD9-EC0D-7CC8-5B253B717582}"/>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1F4F4"/>
          </a:solidFill>
        </p:spPr>
        <p:txBody>
          <a:bodyPr wrap="square" lIns="0" tIns="0" rIns="0" bIns="0" rtlCol="0"/>
          <a:lstStyle/>
          <a:p>
            <a:endParaRPr/>
          </a:p>
        </p:txBody>
      </p:sp>
      <p:sp>
        <p:nvSpPr>
          <p:cNvPr id="2" name="Title 1"/>
          <p:cNvSpPr>
            <a:spLocks noGrp="1"/>
          </p:cNvSpPr>
          <p:nvPr>
            <p:ph type="title" hasCustomPrompt="1"/>
          </p:nvPr>
        </p:nvSpPr>
        <p:spPr>
          <a:xfrm>
            <a:off x="2042886" y="3501570"/>
            <a:ext cx="10994746" cy="2362510"/>
          </a:xfrm>
        </p:spPr>
        <p:txBody>
          <a:bodyPr/>
          <a:lstStyle/>
          <a:p>
            <a:r>
              <a:rPr lang="en-US" dirty="0"/>
              <a:t>Title</a:t>
            </a:r>
          </a:p>
        </p:txBody>
      </p:sp>
      <p:sp>
        <p:nvSpPr>
          <p:cNvPr id="7" name="Slide Number Placeholder 6">
            <a:extLst>
              <a:ext uri="{FF2B5EF4-FFF2-40B4-BE49-F238E27FC236}">
                <a16:creationId xmlns:a16="http://schemas.microsoft.com/office/drawing/2014/main" id="{FC6BE363-CD17-3BF4-ADB1-D48CBBE1559A}"/>
              </a:ext>
            </a:extLst>
          </p:cNvPr>
          <p:cNvSpPr>
            <a:spLocks noGrp="1"/>
          </p:cNvSpPr>
          <p:nvPr>
            <p:ph type="sldNum" sz="quarter" idx="10"/>
          </p:nvPr>
        </p:nvSpPr>
        <p:spPr/>
        <p:txBody>
          <a:bodyPr/>
          <a:lstStyle/>
          <a:p>
            <a:fld id="{BC4F9636-13E4-43A0-8806-7B38CCEAC825}" type="slidenum">
              <a:rPr lang="en-GB" smtClean="0"/>
              <a:t>‹#›</a:t>
            </a:fld>
            <a:endParaRPr lang="en-GB"/>
          </a:p>
        </p:txBody>
      </p:sp>
      <p:sp>
        <p:nvSpPr>
          <p:cNvPr id="9" name="Picture Placeholder 8">
            <a:extLst>
              <a:ext uri="{FF2B5EF4-FFF2-40B4-BE49-F238E27FC236}">
                <a16:creationId xmlns:a16="http://schemas.microsoft.com/office/drawing/2014/main" id="{F9516AE6-F68A-AADF-334A-460377C69065}"/>
              </a:ext>
            </a:extLst>
          </p:cNvPr>
          <p:cNvSpPr>
            <a:spLocks noGrp="1"/>
          </p:cNvSpPr>
          <p:nvPr>
            <p:ph type="pic" sz="quarter" idx="11"/>
          </p:nvPr>
        </p:nvSpPr>
        <p:spPr>
          <a:xfrm>
            <a:off x="14081894" y="1142919"/>
            <a:ext cx="10330619" cy="10285947"/>
          </a:xfrm>
          <a:solidFill>
            <a:schemeClr val="accent3">
              <a:lumMod val="20000"/>
              <a:lumOff val="80000"/>
            </a:schemeClr>
          </a:solidFill>
        </p:spPr>
        <p:txBody>
          <a:bodyPr anchor="ctr" anchorCtr="0"/>
          <a:lstStyle>
            <a:lvl1pPr algn="ctr">
              <a:defRPr/>
            </a:lvl1pPr>
          </a:lstStyle>
          <a:p>
            <a:endParaRPr lang="en-GB"/>
          </a:p>
        </p:txBody>
      </p:sp>
      <p:sp>
        <p:nvSpPr>
          <p:cNvPr id="10" name="Text Placeholder 9">
            <a:extLst>
              <a:ext uri="{FF2B5EF4-FFF2-40B4-BE49-F238E27FC236}">
                <a16:creationId xmlns:a16="http://schemas.microsoft.com/office/drawing/2014/main" id="{600B3F34-098C-4925-9D3E-7DE1CB971001}"/>
              </a:ext>
            </a:extLst>
          </p:cNvPr>
          <p:cNvSpPr>
            <a:spLocks noGrp="1"/>
          </p:cNvSpPr>
          <p:nvPr>
            <p:ph type="body" sz="quarter" idx="12" hasCustomPrompt="1"/>
          </p:nvPr>
        </p:nvSpPr>
        <p:spPr>
          <a:xfrm>
            <a:off x="17045195" y="10693305"/>
            <a:ext cx="6550025" cy="295275"/>
          </a:xfrm>
        </p:spPr>
        <p:txBody>
          <a:bodyPr/>
          <a:lstStyle>
            <a:lvl1pPr algn="r">
              <a:lnSpc>
                <a:spcPct val="100000"/>
              </a:lnSpc>
              <a:spcBef>
                <a:spcPts val="0"/>
              </a:spcBef>
              <a:defRPr sz="2100" spc="40" baseline="0">
                <a:solidFill>
                  <a:schemeClr val="bg1"/>
                </a:solidFill>
              </a:defRPr>
            </a:lvl1pPr>
            <a:lvl2pPr marL="0" indent="0">
              <a:buNone/>
              <a:defRPr/>
            </a:lvl2pPr>
          </a:lstStyle>
          <a:p>
            <a:pPr lvl="0"/>
            <a:r>
              <a:rPr lang="en-US" dirty="0"/>
              <a:t>Image credit</a:t>
            </a:r>
          </a:p>
        </p:txBody>
      </p:sp>
      <p:sp>
        <p:nvSpPr>
          <p:cNvPr id="12" name="Rectangle 11">
            <a:extLst>
              <a:ext uri="{FF2B5EF4-FFF2-40B4-BE49-F238E27FC236}">
                <a16:creationId xmlns:a16="http://schemas.microsoft.com/office/drawing/2014/main" id="{40022070-B4BC-AAC5-907F-61D5FFC10A72}"/>
              </a:ext>
            </a:extLst>
          </p:cNvPr>
          <p:cNvSpPr/>
          <p:nvPr userDrawn="1"/>
        </p:nvSpPr>
        <p:spPr>
          <a:xfrm>
            <a:off x="-6248962" y="0"/>
            <a:ext cx="5654007" cy="5219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spcAft>
                <a:spcPts val="1200"/>
              </a:spcAft>
            </a:pPr>
            <a:r>
              <a:rPr lang="en-GB" sz="3200" dirty="0">
                <a:latin typeface="+mj-lt"/>
              </a:rPr>
              <a:t>To change the image –</a:t>
            </a:r>
          </a:p>
          <a:p>
            <a:pPr marL="533400" indent="-533400">
              <a:spcAft>
                <a:spcPts val="1200"/>
              </a:spcAft>
              <a:buFont typeface="+mj-lt"/>
              <a:buAutoNum type="arabicPeriod"/>
            </a:pPr>
            <a:r>
              <a:rPr lang="en-GB" sz="2400" dirty="0"/>
              <a:t>Delete the current image</a:t>
            </a:r>
          </a:p>
          <a:p>
            <a:pPr marL="533400" indent="-533400">
              <a:spcAft>
                <a:spcPts val="1200"/>
              </a:spcAft>
              <a:buFont typeface="+mj-lt"/>
              <a:buAutoNum type="arabicPeriod"/>
            </a:pPr>
            <a:r>
              <a:rPr lang="en-GB" sz="2400" dirty="0"/>
              <a:t>Click on the icon in the centre </a:t>
            </a:r>
            <a:br>
              <a:rPr lang="en-GB" sz="2400" dirty="0"/>
            </a:br>
            <a:r>
              <a:rPr lang="en-GB" sz="2400" dirty="0"/>
              <a:t>of the image placeholder</a:t>
            </a:r>
          </a:p>
          <a:p>
            <a:pPr marL="533400" indent="-533400">
              <a:spcAft>
                <a:spcPts val="1200"/>
              </a:spcAft>
              <a:buFont typeface="+mj-lt"/>
              <a:buAutoNum type="arabicPeriod"/>
            </a:pPr>
            <a:r>
              <a:rPr lang="en-GB" sz="2400" dirty="0"/>
              <a:t>Select a new image (from wherever you have it stored on your computer)</a:t>
            </a:r>
          </a:p>
          <a:p>
            <a:pPr marL="533400" indent="-533400">
              <a:spcAft>
                <a:spcPts val="1200"/>
              </a:spcAft>
              <a:buFont typeface="+mj-lt"/>
              <a:buAutoNum type="arabicPeriod"/>
            </a:pPr>
            <a:r>
              <a:rPr lang="en-GB" sz="2400" dirty="0"/>
              <a:t>Once inserted, right-click on the new image and select </a:t>
            </a:r>
            <a:br>
              <a:rPr lang="en-GB" sz="2400" dirty="0"/>
            </a:br>
            <a:r>
              <a:rPr lang="en-GB" sz="2400" dirty="0"/>
              <a:t>“Send to Back”</a:t>
            </a:r>
          </a:p>
        </p:txBody>
      </p:sp>
      <p:sp>
        <p:nvSpPr>
          <p:cNvPr id="16" name="Text Placeholder 15">
            <a:extLst>
              <a:ext uri="{FF2B5EF4-FFF2-40B4-BE49-F238E27FC236}">
                <a16:creationId xmlns:a16="http://schemas.microsoft.com/office/drawing/2014/main" id="{F97FA391-19E5-4757-22BD-B567A6EA7258}"/>
              </a:ext>
            </a:extLst>
          </p:cNvPr>
          <p:cNvSpPr>
            <a:spLocks noGrp="1"/>
          </p:cNvSpPr>
          <p:nvPr>
            <p:ph type="body" sz="quarter" idx="13"/>
          </p:nvPr>
        </p:nvSpPr>
        <p:spPr>
          <a:xfrm>
            <a:off x="2042886" y="6280458"/>
            <a:ext cx="10994746" cy="5559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7" name="object 4">
            <a:extLst>
              <a:ext uri="{FF2B5EF4-FFF2-40B4-BE49-F238E27FC236}">
                <a16:creationId xmlns:a16="http://schemas.microsoft.com/office/drawing/2014/main" id="{C592B292-96FE-A393-741F-AA98ECF0C9DD}"/>
              </a:ext>
            </a:extLst>
          </p:cNvPr>
          <p:cNvGrpSpPr>
            <a:grpSpLocks/>
          </p:cNvGrpSpPr>
          <p:nvPr userDrawn="1"/>
        </p:nvGrpSpPr>
        <p:grpSpPr>
          <a:xfrm>
            <a:off x="2046286" y="1480346"/>
            <a:ext cx="1618454" cy="1618454"/>
            <a:chOff x="1675341" y="756689"/>
            <a:chExt cx="2275205" cy="2272030"/>
          </a:xfrm>
        </p:grpSpPr>
        <p:sp>
          <p:nvSpPr>
            <p:cNvPr id="18" name="object 5">
              <a:extLst>
                <a:ext uri="{FF2B5EF4-FFF2-40B4-BE49-F238E27FC236}">
                  <a16:creationId xmlns:a16="http://schemas.microsoft.com/office/drawing/2014/main" id="{0436E319-EB42-B3EC-5E69-0284CB948DB6}"/>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9" name="object 6">
              <a:extLst>
                <a:ext uri="{FF2B5EF4-FFF2-40B4-BE49-F238E27FC236}">
                  <a16:creationId xmlns:a16="http://schemas.microsoft.com/office/drawing/2014/main" id="{171DBCA5-442D-C37F-3C11-D796D2B3F68F}"/>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20" name="object 7">
              <a:extLst>
                <a:ext uri="{FF2B5EF4-FFF2-40B4-BE49-F238E27FC236}">
                  <a16:creationId xmlns:a16="http://schemas.microsoft.com/office/drawing/2014/main" id="{61E34610-85C7-3FC5-0053-5CD50535D51B}"/>
                </a:ext>
              </a:extLst>
            </p:cNvPr>
            <p:cNvPicPr/>
            <p:nvPr/>
          </p:nvPicPr>
          <p:blipFill>
            <a:blip r:embed="rId2" cstate="print"/>
            <a:stretch>
              <a:fillRect/>
            </a:stretch>
          </p:blipFill>
          <p:spPr>
            <a:xfrm>
              <a:off x="1913232" y="2234279"/>
              <a:ext cx="97546" cy="136760"/>
            </a:xfrm>
            <a:prstGeom prst="rect">
              <a:avLst/>
            </a:prstGeom>
          </p:spPr>
        </p:pic>
        <p:pic>
          <p:nvPicPr>
            <p:cNvPr id="21" name="object 8">
              <a:extLst>
                <a:ext uri="{FF2B5EF4-FFF2-40B4-BE49-F238E27FC236}">
                  <a16:creationId xmlns:a16="http://schemas.microsoft.com/office/drawing/2014/main" id="{D6F47609-E62B-1CA5-2BA7-6BA33070BAA8}"/>
                </a:ext>
              </a:extLst>
            </p:cNvPr>
            <p:cNvPicPr/>
            <p:nvPr/>
          </p:nvPicPr>
          <p:blipFill>
            <a:blip r:embed="rId3" cstate="print"/>
            <a:stretch>
              <a:fillRect/>
            </a:stretch>
          </p:blipFill>
          <p:spPr>
            <a:xfrm>
              <a:off x="2060611" y="2234280"/>
              <a:ext cx="97337" cy="134142"/>
            </a:xfrm>
            <a:prstGeom prst="rect">
              <a:avLst/>
            </a:prstGeom>
          </p:spPr>
        </p:pic>
        <p:sp>
          <p:nvSpPr>
            <p:cNvPr id="22" name="object 9">
              <a:extLst>
                <a:ext uri="{FF2B5EF4-FFF2-40B4-BE49-F238E27FC236}">
                  <a16:creationId xmlns:a16="http://schemas.microsoft.com/office/drawing/2014/main" id="{8482561F-785C-A02C-2D52-4664311F3516}"/>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3" name="object 10">
              <a:extLst>
                <a:ext uri="{FF2B5EF4-FFF2-40B4-BE49-F238E27FC236}">
                  <a16:creationId xmlns:a16="http://schemas.microsoft.com/office/drawing/2014/main" id="{998E770E-083A-9588-9734-D64B054FA529}"/>
                </a:ext>
              </a:extLst>
            </p:cNvPr>
            <p:cNvPicPr/>
            <p:nvPr/>
          </p:nvPicPr>
          <p:blipFill>
            <a:blip r:embed="rId4" cstate="print"/>
            <a:stretch>
              <a:fillRect/>
            </a:stretch>
          </p:blipFill>
          <p:spPr>
            <a:xfrm>
              <a:off x="2264586" y="2234280"/>
              <a:ext cx="113221" cy="134142"/>
            </a:xfrm>
            <a:prstGeom prst="rect">
              <a:avLst/>
            </a:prstGeom>
          </p:spPr>
        </p:pic>
        <p:sp>
          <p:nvSpPr>
            <p:cNvPr id="24" name="object 11">
              <a:extLst>
                <a:ext uri="{FF2B5EF4-FFF2-40B4-BE49-F238E27FC236}">
                  <a16:creationId xmlns:a16="http://schemas.microsoft.com/office/drawing/2014/main" id="{870F509B-6343-B519-56A6-CC98099671C5}"/>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25" name="object 12">
              <a:extLst>
                <a:ext uri="{FF2B5EF4-FFF2-40B4-BE49-F238E27FC236}">
                  <a16:creationId xmlns:a16="http://schemas.microsoft.com/office/drawing/2014/main" id="{98842F7E-1DD5-F66E-715F-2A320EBF984E}"/>
                </a:ext>
              </a:extLst>
            </p:cNvPr>
            <p:cNvPicPr/>
            <p:nvPr/>
          </p:nvPicPr>
          <p:blipFill>
            <a:blip r:embed="rId5" cstate="print"/>
            <a:stretch>
              <a:fillRect/>
            </a:stretch>
          </p:blipFill>
          <p:spPr>
            <a:xfrm>
              <a:off x="2530110" y="2234284"/>
              <a:ext cx="92311" cy="134142"/>
            </a:xfrm>
            <a:prstGeom prst="rect">
              <a:avLst/>
            </a:prstGeom>
          </p:spPr>
        </p:pic>
        <p:pic>
          <p:nvPicPr>
            <p:cNvPr id="26" name="object 13">
              <a:extLst>
                <a:ext uri="{FF2B5EF4-FFF2-40B4-BE49-F238E27FC236}">
                  <a16:creationId xmlns:a16="http://schemas.microsoft.com/office/drawing/2014/main" id="{94578F0E-F5F4-1C3B-CEC5-88700E0EC1CC}"/>
                </a:ext>
              </a:extLst>
            </p:cNvPr>
            <p:cNvPicPr/>
            <p:nvPr/>
          </p:nvPicPr>
          <p:blipFill>
            <a:blip r:embed="rId6" cstate="print"/>
            <a:stretch>
              <a:fillRect/>
            </a:stretch>
          </p:blipFill>
          <p:spPr>
            <a:xfrm>
              <a:off x="2650302" y="2231664"/>
              <a:ext cx="85264" cy="139576"/>
            </a:xfrm>
            <a:prstGeom prst="rect">
              <a:avLst/>
            </a:prstGeom>
          </p:spPr>
        </p:pic>
        <p:sp>
          <p:nvSpPr>
            <p:cNvPr id="27" name="object 14">
              <a:extLst>
                <a:ext uri="{FF2B5EF4-FFF2-40B4-BE49-F238E27FC236}">
                  <a16:creationId xmlns:a16="http://schemas.microsoft.com/office/drawing/2014/main" id="{5757BD4B-6879-B512-258C-CA590E513D51}"/>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8" name="object 15">
              <a:extLst>
                <a:ext uri="{FF2B5EF4-FFF2-40B4-BE49-F238E27FC236}">
                  <a16:creationId xmlns:a16="http://schemas.microsoft.com/office/drawing/2014/main" id="{5F1DD32A-9A42-3868-BCDE-826ACB3A6568}"/>
                </a:ext>
              </a:extLst>
            </p:cNvPr>
            <p:cNvPicPr/>
            <p:nvPr/>
          </p:nvPicPr>
          <p:blipFill>
            <a:blip r:embed="rId7" cstate="print"/>
            <a:stretch>
              <a:fillRect/>
            </a:stretch>
          </p:blipFill>
          <p:spPr>
            <a:xfrm>
              <a:off x="2830980" y="2233925"/>
              <a:ext cx="217271" cy="134620"/>
            </a:xfrm>
            <a:prstGeom prst="rect">
              <a:avLst/>
            </a:prstGeom>
          </p:spPr>
        </p:pic>
        <p:pic>
          <p:nvPicPr>
            <p:cNvPr id="29" name="object 16">
              <a:extLst>
                <a:ext uri="{FF2B5EF4-FFF2-40B4-BE49-F238E27FC236}">
                  <a16:creationId xmlns:a16="http://schemas.microsoft.com/office/drawing/2014/main" id="{7587601E-F715-52BA-7D67-607539066BB4}"/>
                </a:ext>
              </a:extLst>
            </p:cNvPr>
            <p:cNvPicPr/>
            <p:nvPr/>
          </p:nvPicPr>
          <p:blipFill>
            <a:blip r:embed="rId8" cstate="print"/>
            <a:stretch>
              <a:fillRect/>
            </a:stretch>
          </p:blipFill>
          <p:spPr>
            <a:xfrm>
              <a:off x="3137399" y="2231666"/>
              <a:ext cx="122581" cy="139377"/>
            </a:xfrm>
            <a:prstGeom prst="rect">
              <a:avLst/>
            </a:prstGeom>
          </p:spPr>
        </p:pic>
        <p:pic>
          <p:nvPicPr>
            <p:cNvPr id="30" name="object 17">
              <a:extLst>
                <a:ext uri="{FF2B5EF4-FFF2-40B4-BE49-F238E27FC236}">
                  <a16:creationId xmlns:a16="http://schemas.microsoft.com/office/drawing/2014/main" id="{5C5CAFA5-01DD-7AAD-EA98-611343E9CF95}"/>
                </a:ext>
              </a:extLst>
            </p:cNvPr>
            <p:cNvPicPr/>
            <p:nvPr/>
          </p:nvPicPr>
          <p:blipFill>
            <a:blip r:embed="rId9" cstate="print"/>
            <a:stretch>
              <a:fillRect/>
            </a:stretch>
          </p:blipFill>
          <p:spPr>
            <a:xfrm>
              <a:off x="3302992" y="2234285"/>
              <a:ext cx="72594" cy="134132"/>
            </a:xfrm>
            <a:prstGeom prst="rect">
              <a:avLst/>
            </a:prstGeom>
          </p:spPr>
        </p:pic>
        <p:sp>
          <p:nvSpPr>
            <p:cNvPr id="31" name="object 18">
              <a:extLst>
                <a:ext uri="{FF2B5EF4-FFF2-40B4-BE49-F238E27FC236}">
                  <a16:creationId xmlns:a16="http://schemas.microsoft.com/office/drawing/2014/main" id="{3D060A8F-FB8C-D32E-C220-3F658F022F3A}"/>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32" name="object 19">
              <a:extLst>
                <a:ext uri="{FF2B5EF4-FFF2-40B4-BE49-F238E27FC236}">
                  <a16:creationId xmlns:a16="http://schemas.microsoft.com/office/drawing/2014/main" id="{5CDFB8FC-E861-A2B5-318A-2E8FB89CDFB2}"/>
                </a:ext>
              </a:extLst>
            </p:cNvPr>
            <p:cNvPicPr/>
            <p:nvPr/>
          </p:nvPicPr>
          <p:blipFill>
            <a:blip r:embed="rId10" cstate="print"/>
            <a:stretch>
              <a:fillRect/>
            </a:stretch>
          </p:blipFill>
          <p:spPr>
            <a:xfrm>
              <a:off x="2821167" y="926515"/>
              <a:ext cx="915186" cy="1092200"/>
            </a:xfrm>
            <a:prstGeom prst="rect">
              <a:avLst/>
            </a:prstGeom>
          </p:spPr>
        </p:pic>
      </p:grpSp>
    </p:spTree>
    <p:extLst>
      <p:ext uri="{BB962C8B-B14F-4D97-AF65-F5344CB8AC3E}">
        <p14:creationId xmlns:p14="http://schemas.microsoft.com/office/powerpoint/2010/main" val="76884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Col Text w Image">
    <p:spTree>
      <p:nvGrpSpPr>
        <p:cNvPr id="1" name=""/>
        <p:cNvGrpSpPr/>
        <p:nvPr/>
      </p:nvGrpSpPr>
      <p:grpSpPr>
        <a:xfrm>
          <a:off x="0" y="0"/>
          <a:ext cx="0" cy="0"/>
          <a:chOff x="0" y="0"/>
          <a:chExt cx="0" cy="0"/>
        </a:xfrm>
      </p:grpSpPr>
      <p:sp>
        <p:nvSpPr>
          <p:cNvPr id="4" name="bg object 16">
            <a:extLst>
              <a:ext uri="{FF2B5EF4-FFF2-40B4-BE49-F238E27FC236}">
                <a16:creationId xmlns:a16="http://schemas.microsoft.com/office/drawing/2014/main" id="{2EF7519D-4CD9-EC0D-7CC8-5B253B717582}"/>
              </a:ext>
            </a:extLst>
          </p:cNvPr>
          <p:cNvSpPr/>
          <p:nvPr userDrawn="1"/>
        </p:nvSpPr>
        <p:spPr>
          <a:xfrm>
            <a:off x="1015994" y="2285843"/>
            <a:ext cx="22352257" cy="10286615"/>
          </a:xfrm>
          <a:custGeom>
            <a:avLst/>
            <a:gdLst/>
            <a:ahLst/>
            <a:cxnLst/>
            <a:rect l="l" t="t" r="r" b="b"/>
            <a:pathLst>
              <a:path w="18428970" h="8481695">
                <a:moveTo>
                  <a:pt x="18428754" y="0"/>
                </a:moveTo>
                <a:lnTo>
                  <a:pt x="0" y="0"/>
                </a:lnTo>
                <a:lnTo>
                  <a:pt x="0" y="658177"/>
                </a:lnTo>
                <a:lnTo>
                  <a:pt x="0" y="668616"/>
                </a:lnTo>
                <a:lnTo>
                  <a:pt x="0" y="8481416"/>
                </a:lnTo>
                <a:lnTo>
                  <a:pt x="18428754" y="8481416"/>
                </a:lnTo>
                <a:lnTo>
                  <a:pt x="18428754" y="668616"/>
                </a:lnTo>
                <a:lnTo>
                  <a:pt x="18428754" y="658177"/>
                </a:lnTo>
                <a:lnTo>
                  <a:pt x="18428754" y="0"/>
                </a:lnTo>
                <a:close/>
              </a:path>
            </a:pathLst>
          </a:custGeom>
          <a:solidFill>
            <a:srgbClr val="F1F4F4"/>
          </a:solidFill>
        </p:spPr>
        <p:txBody>
          <a:bodyPr wrap="square" lIns="0" tIns="0" rIns="0" bIns="0" rtlCol="0"/>
          <a:lstStyle/>
          <a:p>
            <a:endParaRPr/>
          </a:p>
        </p:txBody>
      </p:sp>
      <p:sp>
        <p:nvSpPr>
          <p:cNvPr id="2" name="Title 1"/>
          <p:cNvSpPr>
            <a:spLocks noGrp="1"/>
          </p:cNvSpPr>
          <p:nvPr>
            <p:ph type="title" hasCustomPrompt="1"/>
          </p:nvPr>
        </p:nvSpPr>
        <p:spPr>
          <a:xfrm>
            <a:off x="2042886" y="3501570"/>
            <a:ext cx="10994746" cy="2362510"/>
          </a:xfrm>
        </p:spPr>
        <p:txBody>
          <a:bodyPr/>
          <a:lstStyle/>
          <a:p>
            <a:r>
              <a:rPr lang="en-US" dirty="0"/>
              <a:t>Title</a:t>
            </a:r>
          </a:p>
        </p:txBody>
      </p:sp>
      <p:sp>
        <p:nvSpPr>
          <p:cNvPr id="7" name="Slide Number Placeholder 6">
            <a:extLst>
              <a:ext uri="{FF2B5EF4-FFF2-40B4-BE49-F238E27FC236}">
                <a16:creationId xmlns:a16="http://schemas.microsoft.com/office/drawing/2014/main" id="{FC6BE363-CD17-3BF4-ADB1-D48CBBE1559A}"/>
              </a:ext>
            </a:extLst>
          </p:cNvPr>
          <p:cNvSpPr>
            <a:spLocks noGrp="1"/>
          </p:cNvSpPr>
          <p:nvPr>
            <p:ph type="sldNum" sz="quarter" idx="10"/>
          </p:nvPr>
        </p:nvSpPr>
        <p:spPr/>
        <p:txBody>
          <a:bodyPr/>
          <a:lstStyle/>
          <a:p>
            <a:fld id="{BC4F9636-13E4-43A0-8806-7B38CCEAC825}" type="slidenum">
              <a:rPr lang="en-GB" smtClean="0"/>
              <a:t>‹#›</a:t>
            </a:fld>
            <a:endParaRPr lang="en-GB"/>
          </a:p>
        </p:txBody>
      </p:sp>
      <p:sp>
        <p:nvSpPr>
          <p:cNvPr id="9" name="Picture Placeholder 8">
            <a:extLst>
              <a:ext uri="{FF2B5EF4-FFF2-40B4-BE49-F238E27FC236}">
                <a16:creationId xmlns:a16="http://schemas.microsoft.com/office/drawing/2014/main" id="{F9516AE6-F68A-AADF-334A-460377C69065}"/>
              </a:ext>
            </a:extLst>
          </p:cNvPr>
          <p:cNvSpPr>
            <a:spLocks noGrp="1"/>
          </p:cNvSpPr>
          <p:nvPr>
            <p:ph type="pic" sz="quarter" idx="11"/>
          </p:nvPr>
        </p:nvSpPr>
        <p:spPr>
          <a:xfrm>
            <a:off x="14081894" y="1142919"/>
            <a:ext cx="10330619" cy="10285947"/>
          </a:xfrm>
          <a:solidFill>
            <a:schemeClr val="accent3">
              <a:lumMod val="20000"/>
              <a:lumOff val="80000"/>
            </a:schemeClr>
          </a:solidFill>
        </p:spPr>
        <p:txBody>
          <a:bodyPr anchor="ctr" anchorCtr="0"/>
          <a:lstStyle>
            <a:lvl1pPr algn="ctr">
              <a:defRPr/>
            </a:lvl1pPr>
          </a:lstStyle>
          <a:p>
            <a:endParaRPr lang="en-GB"/>
          </a:p>
        </p:txBody>
      </p:sp>
      <p:sp>
        <p:nvSpPr>
          <p:cNvPr id="10" name="Text Placeholder 9">
            <a:extLst>
              <a:ext uri="{FF2B5EF4-FFF2-40B4-BE49-F238E27FC236}">
                <a16:creationId xmlns:a16="http://schemas.microsoft.com/office/drawing/2014/main" id="{600B3F34-098C-4925-9D3E-7DE1CB971001}"/>
              </a:ext>
            </a:extLst>
          </p:cNvPr>
          <p:cNvSpPr>
            <a:spLocks noGrp="1"/>
          </p:cNvSpPr>
          <p:nvPr>
            <p:ph type="body" sz="quarter" idx="12" hasCustomPrompt="1"/>
          </p:nvPr>
        </p:nvSpPr>
        <p:spPr>
          <a:xfrm>
            <a:off x="17045195" y="10693305"/>
            <a:ext cx="6550025" cy="295275"/>
          </a:xfrm>
        </p:spPr>
        <p:txBody>
          <a:bodyPr/>
          <a:lstStyle>
            <a:lvl1pPr algn="r">
              <a:lnSpc>
                <a:spcPct val="100000"/>
              </a:lnSpc>
              <a:spcBef>
                <a:spcPts val="0"/>
              </a:spcBef>
              <a:defRPr sz="2100" spc="40" baseline="0">
                <a:solidFill>
                  <a:schemeClr val="bg1"/>
                </a:solidFill>
              </a:defRPr>
            </a:lvl1pPr>
            <a:lvl2pPr marL="0" indent="0">
              <a:buNone/>
              <a:defRPr/>
            </a:lvl2pPr>
          </a:lstStyle>
          <a:p>
            <a:pPr lvl="0"/>
            <a:r>
              <a:rPr lang="en-US" dirty="0"/>
              <a:t>Image credit</a:t>
            </a:r>
          </a:p>
        </p:txBody>
      </p:sp>
      <p:sp>
        <p:nvSpPr>
          <p:cNvPr id="12" name="Rectangle 11">
            <a:extLst>
              <a:ext uri="{FF2B5EF4-FFF2-40B4-BE49-F238E27FC236}">
                <a16:creationId xmlns:a16="http://schemas.microsoft.com/office/drawing/2014/main" id="{40022070-B4BC-AAC5-907F-61D5FFC10A72}"/>
              </a:ext>
            </a:extLst>
          </p:cNvPr>
          <p:cNvSpPr/>
          <p:nvPr userDrawn="1"/>
        </p:nvSpPr>
        <p:spPr>
          <a:xfrm>
            <a:off x="-6248962" y="0"/>
            <a:ext cx="5654007" cy="5219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spcAft>
                <a:spcPts val="1200"/>
              </a:spcAft>
            </a:pPr>
            <a:r>
              <a:rPr lang="en-GB" sz="3200" dirty="0">
                <a:latin typeface="+mj-lt"/>
              </a:rPr>
              <a:t>To change the image –</a:t>
            </a:r>
          </a:p>
          <a:p>
            <a:pPr marL="533400" indent="-533400">
              <a:spcAft>
                <a:spcPts val="1200"/>
              </a:spcAft>
              <a:buFont typeface="+mj-lt"/>
              <a:buAutoNum type="arabicPeriod"/>
            </a:pPr>
            <a:r>
              <a:rPr lang="en-GB" sz="2400" dirty="0"/>
              <a:t>Delete the current image</a:t>
            </a:r>
          </a:p>
          <a:p>
            <a:pPr marL="533400" indent="-533400">
              <a:spcAft>
                <a:spcPts val="1200"/>
              </a:spcAft>
              <a:buFont typeface="+mj-lt"/>
              <a:buAutoNum type="arabicPeriod"/>
            </a:pPr>
            <a:r>
              <a:rPr lang="en-GB" sz="2400" dirty="0"/>
              <a:t>Click on the icon in the centre </a:t>
            </a:r>
            <a:br>
              <a:rPr lang="en-GB" sz="2400" dirty="0"/>
            </a:br>
            <a:r>
              <a:rPr lang="en-GB" sz="2400" dirty="0"/>
              <a:t>of the image placeholder</a:t>
            </a:r>
          </a:p>
          <a:p>
            <a:pPr marL="533400" indent="-533400">
              <a:spcAft>
                <a:spcPts val="1200"/>
              </a:spcAft>
              <a:buFont typeface="+mj-lt"/>
              <a:buAutoNum type="arabicPeriod"/>
            </a:pPr>
            <a:r>
              <a:rPr lang="en-GB" sz="2400" dirty="0"/>
              <a:t>Select a new image (from wherever you have it stored on your computer)</a:t>
            </a:r>
          </a:p>
          <a:p>
            <a:pPr marL="533400" indent="-533400">
              <a:spcAft>
                <a:spcPts val="1200"/>
              </a:spcAft>
              <a:buFont typeface="+mj-lt"/>
              <a:buAutoNum type="arabicPeriod"/>
            </a:pPr>
            <a:r>
              <a:rPr lang="en-GB" sz="2400" dirty="0"/>
              <a:t>Once inserted, right-click on the new image and select </a:t>
            </a:r>
            <a:br>
              <a:rPr lang="en-GB" sz="2400" dirty="0"/>
            </a:br>
            <a:r>
              <a:rPr lang="en-GB" sz="2400" dirty="0"/>
              <a:t>“Send to Back”</a:t>
            </a:r>
          </a:p>
        </p:txBody>
      </p:sp>
      <p:sp>
        <p:nvSpPr>
          <p:cNvPr id="16" name="Text Placeholder 15">
            <a:extLst>
              <a:ext uri="{FF2B5EF4-FFF2-40B4-BE49-F238E27FC236}">
                <a16:creationId xmlns:a16="http://schemas.microsoft.com/office/drawing/2014/main" id="{F97FA391-19E5-4757-22BD-B567A6EA7258}"/>
              </a:ext>
            </a:extLst>
          </p:cNvPr>
          <p:cNvSpPr>
            <a:spLocks noGrp="1"/>
          </p:cNvSpPr>
          <p:nvPr>
            <p:ph type="body" sz="quarter" idx="13"/>
          </p:nvPr>
        </p:nvSpPr>
        <p:spPr>
          <a:xfrm>
            <a:off x="2042886" y="6280458"/>
            <a:ext cx="5348514" cy="51198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5">
            <a:extLst>
              <a:ext uri="{FF2B5EF4-FFF2-40B4-BE49-F238E27FC236}">
                <a16:creationId xmlns:a16="http://schemas.microsoft.com/office/drawing/2014/main" id="{009FC680-D1A2-AD5A-F895-A05D8EAEF675}"/>
              </a:ext>
            </a:extLst>
          </p:cNvPr>
          <p:cNvSpPr>
            <a:spLocks noGrp="1"/>
          </p:cNvSpPr>
          <p:nvPr>
            <p:ph type="body" sz="quarter" idx="14"/>
          </p:nvPr>
        </p:nvSpPr>
        <p:spPr>
          <a:xfrm>
            <a:off x="7717631" y="6280458"/>
            <a:ext cx="5348514" cy="51198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grpSp>
        <p:nvGrpSpPr>
          <p:cNvPr id="11" name="object 4">
            <a:extLst>
              <a:ext uri="{FF2B5EF4-FFF2-40B4-BE49-F238E27FC236}">
                <a16:creationId xmlns:a16="http://schemas.microsoft.com/office/drawing/2014/main" id="{030282B5-8EC8-3BF7-C14B-90C552A66C44}"/>
              </a:ext>
            </a:extLst>
          </p:cNvPr>
          <p:cNvGrpSpPr>
            <a:grpSpLocks/>
          </p:cNvGrpSpPr>
          <p:nvPr userDrawn="1"/>
        </p:nvGrpSpPr>
        <p:grpSpPr>
          <a:xfrm>
            <a:off x="2046286" y="1480346"/>
            <a:ext cx="1618454" cy="1618454"/>
            <a:chOff x="1675341" y="756689"/>
            <a:chExt cx="2275205" cy="2272030"/>
          </a:xfrm>
        </p:grpSpPr>
        <p:sp>
          <p:nvSpPr>
            <p:cNvPr id="13" name="object 5">
              <a:extLst>
                <a:ext uri="{FF2B5EF4-FFF2-40B4-BE49-F238E27FC236}">
                  <a16:creationId xmlns:a16="http://schemas.microsoft.com/office/drawing/2014/main" id="{AFB32C03-BE83-B326-E218-E7368D82098B}"/>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4" name="object 6">
              <a:extLst>
                <a:ext uri="{FF2B5EF4-FFF2-40B4-BE49-F238E27FC236}">
                  <a16:creationId xmlns:a16="http://schemas.microsoft.com/office/drawing/2014/main" id="{F3C15E7E-EF28-0B45-EB0E-4B0FB393ADF4}"/>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5" name="object 7">
              <a:extLst>
                <a:ext uri="{FF2B5EF4-FFF2-40B4-BE49-F238E27FC236}">
                  <a16:creationId xmlns:a16="http://schemas.microsoft.com/office/drawing/2014/main" id="{380718CC-7522-1BF6-5A8C-48F32A01DDBB}"/>
                </a:ext>
              </a:extLst>
            </p:cNvPr>
            <p:cNvPicPr/>
            <p:nvPr/>
          </p:nvPicPr>
          <p:blipFill>
            <a:blip r:embed="rId2" cstate="print"/>
            <a:stretch>
              <a:fillRect/>
            </a:stretch>
          </p:blipFill>
          <p:spPr>
            <a:xfrm>
              <a:off x="1913232" y="2234279"/>
              <a:ext cx="97546" cy="136760"/>
            </a:xfrm>
            <a:prstGeom prst="rect">
              <a:avLst/>
            </a:prstGeom>
          </p:spPr>
        </p:pic>
        <p:pic>
          <p:nvPicPr>
            <p:cNvPr id="17" name="object 8">
              <a:extLst>
                <a:ext uri="{FF2B5EF4-FFF2-40B4-BE49-F238E27FC236}">
                  <a16:creationId xmlns:a16="http://schemas.microsoft.com/office/drawing/2014/main" id="{3A0E59A2-62E1-789C-0048-1489B5E18BD5}"/>
                </a:ext>
              </a:extLst>
            </p:cNvPr>
            <p:cNvPicPr/>
            <p:nvPr/>
          </p:nvPicPr>
          <p:blipFill>
            <a:blip r:embed="rId3" cstate="print"/>
            <a:stretch>
              <a:fillRect/>
            </a:stretch>
          </p:blipFill>
          <p:spPr>
            <a:xfrm>
              <a:off x="2060611" y="2234280"/>
              <a:ext cx="97337" cy="134142"/>
            </a:xfrm>
            <a:prstGeom prst="rect">
              <a:avLst/>
            </a:prstGeom>
          </p:spPr>
        </p:pic>
        <p:sp>
          <p:nvSpPr>
            <p:cNvPr id="18" name="object 9">
              <a:extLst>
                <a:ext uri="{FF2B5EF4-FFF2-40B4-BE49-F238E27FC236}">
                  <a16:creationId xmlns:a16="http://schemas.microsoft.com/office/drawing/2014/main" id="{4F7BF4A7-B162-A57F-09D4-5F79059E1D66}"/>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9" name="object 10">
              <a:extLst>
                <a:ext uri="{FF2B5EF4-FFF2-40B4-BE49-F238E27FC236}">
                  <a16:creationId xmlns:a16="http://schemas.microsoft.com/office/drawing/2014/main" id="{FA976AB6-3B2A-6611-FAB6-B57251F3AA3A}"/>
                </a:ext>
              </a:extLst>
            </p:cNvPr>
            <p:cNvPicPr/>
            <p:nvPr/>
          </p:nvPicPr>
          <p:blipFill>
            <a:blip r:embed="rId4" cstate="print"/>
            <a:stretch>
              <a:fillRect/>
            </a:stretch>
          </p:blipFill>
          <p:spPr>
            <a:xfrm>
              <a:off x="2264586" y="2234280"/>
              <a:ext cx="113221" cy="134142"/>
            </a:xfrm>
            <a:prstGeom prst="rect">
              <a:avLst/>
            </a:prstGeom>
          </p:spPr>
        </p:pic>
        <p:sp>
          <p:nvSpPr>
            <p:cNvPr id="20" name="object 11">
              <a:extLst>
                <a:ext uri="{FF2B5EF4-FFF2-40B4-BE49-F238E27FC236}">
                  <a16:creationId xmlns:a16="http://schemas.microsoft.com/office/drawing/2014/main" id="{2203FCA8-7A23-02B6-79D6-1E8D3398D705}"/>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21" name="object 12">
              <a:extLst>
                <a:ext uri="{FF2B5EF4-FFF2-40B4-BE49-F238E27FC236}">
                  <a16:creationId xmlns:a16="http://schemas.microsoft.com/office/drawing/2014/main" id="{50863D36-A5C4-1742-F7ED-BBD349998F04}"/>
                </a:ext>
              </a:extLst>
            </p:cNvPr>
            <p:cNvPicPr/>
            <p:nvPr/>
          </p:nvPicPr>
          <p:blipFill>
            <a:blip r:embed="rId5" cstate="print"/>
            <a:stretch>
              <a:fillRect/>
            </a:stretch>
          </p:blipFill>
          <p:spPr>
            <a:xfrm>
              <a:off x="2530110" y="2234284"/>
              <a:ext cx="92311" cy="134142"/>
            </a:xfrm>
            <a:prstGeom prst="rect">
              <a:avLst/>
            </a:prstGeom>
          </p:spPr>
        </p:pic>
        <p:pic>
          <p:nvPicPr>
            <p:cNvPr id="22" name="object 13">
              <a:extLst>
                <a:ext uri="{FF2B5EF4-FFF2-40B4-BE49-F238E27FC236}">
                  <a16:creationId xmlns:a16="http://schemas.microsoft.com/office/drawing/2014/main" id="{5D4099C1-828D-58F1-9ACE-BE8896B6F381}"/>
                </a:ext>
              </a:extLst>
            </p:cNvPr>
            <p:cNvPicPr/>
            <p:nvPr/>
          </p:nvPicPr>
          <p:blipFill>
            <a:blip r:embed="rId6" cstate="print"/>
            <a:stretch>
              <a:fillRect/>
            </a:stretch>
          </p:blipFill>
          <p:spPr>
            <a:xfrm>
              <a:off x="2650302" y="2231664"/>
              <a:ext cx="85264" cy="139576"/>
            </a:xfrm>
            <a:prstGeom prst="rect">
              <a:avLst/>
            </a:prstGeom>
          </p:spPr>
        </p:pic>
        <p:sp>
          <p:nvSpPr>
            <p:cNvPr id="23" name="object 14">
              <a:extLst>
                <a:ext uri="{FF2B5EF4-FFF2-40B4-BE49-F238E27FC236}">
                  <a16:creationId xmlns:a16="http://schemas.microsoft.com/office/drawing/2014/main" id="{A4AAA9F8-FFD4-E73D-2579-E29B2D594CB7}"/>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4" name="object 15">
              <a:extLst>
                <a:ext uri="{FF2B5EF4-FFF2-40B4-BE49-F238E27FC236}">
                  <a16:creationId xmlns:a16="http://schemas.microsoft.com/office/drawing/2014/main" id="{9AE970F7-4772-EE2A-A4BF-69AD57E72E6D}"/>
                </a:ext>
              </a:extLst>
            </p:cNvPr>
            <p:cNvPicPr/>
            <p:nvPr/>
          </p:nvPicPr>
          <p:blipFill>
            <a:blip r:embed="rId7" cstate="print"/>
            <a:stretch>
              <a:fillRect/>
            </a:stretch>
          </p:blipFill>
          <p:spPr>
            <a:xfrm>
              <a:off x="2830980" y="2233925"/>
              <a:ext cx="217271" cy="134620"/>
            </a:xfrm>
            <a:prstGeom prst="rect">
              <a:avLst/>
            </a:prstGeom>
          </p:spPr>
        </p:pic>
        <p:pic>
          <p:nvPicPr>
            <p:cNvPr id="25" name="object 16">
              <a:extLst>
                <a:ext uri="{FF2B5EF4-FFF2-40B4-BE49-F238E27FC236}">
                  <a16:creationId xmlns:a16="http://schemas.microsoft.com/office/drawing/2014/main" id="{1EF6E48C-091E-CC44-BD02-6303D83D42BD}"/>
                </a:ext>
              </a:extLst>
            </p:cNvPr>
            <p:cNvPicPr/>
            <p:nvPr/>
          </p:nvPicPr>
          <p:blipFill>
            <a:blip r:embed="rId8" cstate="print"/>
            <a:stretch>
              <a:fillRect/>
            </a:stretch>
          </p:blipFill>
          <p:spPr>
            <a:xfrm>
              <a:off x="3137399" y="2231666"/>
              <a:ext cx="122581" cy="139377"/>
            </a:xfrm>
            <a:prstGeom prst="rect">
              <a:avLst/>
            </a:prstGeom>
          </p:spPr>
        </p:pic>
        <p:pic>
          <p:nvPicPr>
            <p:cNvPr id="26" name="object 17">
              <a:extLst>
                <a:ext uri="{FF2B5EF4-FFF2-40B4-BE49-F238E27FC236}">
                  <a16:creationId xmlns:a16="http://schemas.microsoft.com/office/drawing/2014/main" id="{2E346A57-22DD-B30B-8D24-9BA8E67A072B}"/>
                </a:ext>
              </a:extLst>
            </p:cNvPr>
            <p:cNvPicPr/>
            <p:nvPr/>
          </p:nvPicPr>
          <p:blipFill>
            <a:blip r:embed="rId9" cstate="print"/>
            <a:stretch>
              <a:fillRect/>
            </a:stretch>
          </p:blipFill>
          <p:spPr>
            <a:xfrm>
              <a:off x="3302992" y="2234285"/>
              <a:ext cx="72594" cy="134132"/>
            </a:xfrm>
            <a:prstGeom prst="rect">
              <a:avLst/>
            </a:prstGeom>
          </p:spPr>
        </p:pic>
        <p:sp>
          <p:nvSpPr>
            <p:cNvPr id="27" name="object 18">
              <a:extLst>
                <a:ext uri="{FF2B5EF4-FFF2-40B4-BE49-F238E27FC236}">
                  <a16:creationId xmlns:a16="http://schemas.microsoft.com/office/drawing/2014/main" id="{E707B1DB-1A51-1DD2-9006-11F605AA604A}"/>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8" name="object 19">
              <a:extLst>
                <a:ext uri="{FF2B5EF4-FFF2-40B4-BE49-F238E27FC236}">
                  <a16:creationId xmlns:a16="http://schemas.microsoft.com/office/drawing/2014/main" id="{FC9B8F82-38D9-9BEA-C892-56EDFE72B03B}"/>
                </a:ext>
              </a:extLst>
            </p:cNvPr>
            <p:cNvPicPr/>
            <p:nvPr/>
          </p:nvPicPr>
          <p:blipFill>
            <a:blip r:embed="rId10" cstate="print"/>
            <a:stretch>
              <a:fillRect/>
            </a:stretch>
          </p:blipFill>
          <p:spPr>
            <a:xfrm>
              <a:off x="2821167" y="926515"/>
              <a:ext cx="915186" cy="1092200"/>
            </a:xfrm>
            <a:prstGeom prst="rect">
              <a:avLst/>
            </a:prstGeom>
          </p:spPr>
        </p:pic>
      </p:grpSp>
    </p:spTree>
    <p:extLst>
      <p:ext uri="{BB962C8B-B14F-4D97-AF65-F5344CB8AC3E}">
        <p14:creationId xmlns:p14="http://schemas.microsoft.com/office/powerpoint/2010/main" val="222908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mage w Caption">
    <p:spTree>
      <p:nvGrpSpPr>
        <p:cNvPr id="1" name=""/>
        <p:cNvGrpSpPr/>
        <p:nvPr/>
      </p:nvGrpSpPr>
      <p:grpSpPr>
        <a:xfrm>
          <a:off x="0" y="0"/>
          <a:ext cx="0" cy="0"/>
          <a:chOff x="0" y="0"/>
          <a:chExt cx="0" cy="0"/>
        </a:xfrm>
      </p:grpSpPr>
      <p:sp>
        <p:nvSpPr>
          <p:cNvPr id="52" name="Picture Placeholder 51">
            <a:extLst>
              <a:ext uri="{FF2B5EF4-FFF2-40B4-BE49-F238E27FC236}">
                <a16:creationId xmlns:a16="http://schemas.microsoft.com/office/drawing/2014/main" id="{2E52A3B0-B19D-5FD1-F356-E84CE81CBF10}"/>
              </a:ext>
            </a:extLst>
          </p:cNvPr>
          <p:cNvSpPr>
            <a:spLocks noGrp="1"/>
          </p:cNvSpPr>
          <p:nvPr>
            <p:ph type="pic" sz="quarter" idx="11"/>
          </p:nvPr>
        </p:nvSpPr>
        <p:spPr>
          <a:xfrm>
            <a:off x="1015994" y="2285843"/>
            <a:ext cx="22352256" cy="10286614"/>
          </a:xfrm>
          <a:custGeom>
            <a:avLst/>
            <a:gdLst>
              <a:gd name="connsiteX0" fmla="*/ 0 w 22352256"/>
              <a:gd name="connsiteY0" fmla="*/ 0 h 10286614"/>
              <a:gd name="connsiteX1" fmla="*/ 1030292 w 22352256"/>
              <a:gd name="connsiteY1" fmla="*/ 0 h 10286614"/>
              <a:gd name="connsiteX2" fmla="*/ 1030292 w 22352256"/>
              <a:gd name="connsiteY2" fmla="*/ 812957 h 10286614"/>
              <a:gd name="connsiteX3" fmla="*/ 2648746 w 22352256"/>
              <a:gd name="connsiteY3" fmla="*/ 812957 h 10286614"/>
              <a:gd name="connsiteX4" fmla="*/ 2648746 w 22352256"/>
              <a:gd name="connsiteY4" fmla="*/ 0 h 10286614"/>
              <a:gd name="connsiteX5" fmla="*/ 22352256 w 22352256"/>
              <a:gd name="connsiteY5" fmla="*/ 0 h 10286614"/>
              <a:gd name="connsiteX6" fmla="*/ 22352256 w 22352256"/>
              <a:gd name="connsiteY6" fmla="*/ 10286614 h 10286614"/>
              <a:gd name="connsiteX7" fmla="*/ 0 w 22352256"/>
              <a:gd name="connsiteY7" fmla="*/ 10286614 h 1028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352256" h="10286614">
                <a:moveTo>
                  <a:pt x="0" y="0"/>
                </a:moveTo>
                <a:lnTo>
                  <a:pt x="1030292" y="0"/>
                </a:lnTo>
                <a:lnTo>
                  <a:pt x="1030292" y="812957"/>
                </a:lnTo>
                <a:lnTo>
                  <a:pt x="2648746" y="812957"/>
                </a:lnTo>
                <a:lnTo>
                  <a:pt x="2648746" y="0"/>
                </a:lnTo>
                <a:lnTo>
                  <a:pt x="22352256" y="0"/>
                </a:lnTo>
                <a:lnTo>
                  <a:pt x="22352256" y="10286614"/>
                </a:lnTo>
                <a:lnTo>
                  <a:pt x="0" y="10286614"/>
                </a:lnTo>
                <a:close/>
              </a:path>
            </a:pathLst>
          </a:custGeom>
          <a:solidFill>
            <a:schemeClr val="accent3">
              <a:lumMod val="20000"/>
              <a:lumOff val="80000"/>
            </a:schemeClr>
          </a:solidFill>
        </p:spPr>
        <p:txBody>
          <a:bodyPr wrap="square" anchor="ctr" anchorCtr="0">
            <a:noAutofit/>
          </a:bodyPr>
          <a:lstStyle>
            <a:lvl1pPr algn="ctr">
              <a:defRPr/>
            </a:lvl1pPr>
          </a:lstStyle>
          <a:p>
            <a:endParaRPr lang="en-GB"/>
          </a:p>
        </p:txBody>
      </p:sp>
      <p:sp>
        <p:nvSpPr>
          <p:cNvPr id="7" name="Slide Number Placeholder 6">
            <a:extLst>
              <a:ext uri="{FF2B5EF4-FFF2-40B4-BE49-F238E27FC236}">
                <a16:creationId xmlns:a16="http://schemas.microsoft.com/office/drawing/2014/main" id="{FC6BE363-CD17-3BF4-ADB1-D48CBBE1559A}"/>
              </a:ext>
            </a:extLst>
          </p:cNvPr>
          <p:cNvSpPr>
            <a:spLocks noGrp="1"/>
          </p:cNvSpPr>
          <p:nvPr>
            <p:ph type="sldNum" sz="quarter" idx="10"/>
          </p:nvPr>
        </p:nvSpPr>
        <p:spPr/>
        <p:txBody>
          <a:bodyPr/>
          <a:lstStyle/>
          <a:p>
            <a:fld id="{BC4F9636-13E4-43A0-8806-7B38CCEAC825}" type="slidenum">
              <a:rPr lang="en-GB" smtClean="0"/>
              <a:t>‹#›</a:t>
            </a:fld>
            <a:endParaRPr lang="en-GB"/>
          </a:p>
        </p:txBody>
      </p:sp>
      <p:sp>
        <p:nvSpPr>
          <p:cNvPr id="12" name="Rectangle 11">
            <a:extLst>
              <a:ext uri="{FF2B5EF4-FFF2-40B4-BE49-F238E27FC236}">
                <a16:creationId xmlns:a16="http://schemas.microsoft.com/office/drawing/2014/main" id="{40022070-B4BC-AAC5-907F-61D5FFC10A72}"/>
              </a:ext>
            </a:extLst>
          </p:cNvPr>
          <p:cNvSpPr/>
          <p:nvPr userDrawn="1"/>
        </p:nvSpPr>
        <p:spPr>
          <a:xfrm>
            <a:off x="-6248962" y="0"/>
            <a:ext cx="5654007" cy="52197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360000" tIns="360000" rIns="360000" bIns="360000" rtlCol="0" anchor="t" anchorCtr="0"/>
          <a:lstStyle/>
          <a:p>
            <a:pPr>
              <a:spcAft>
                <a:spcPts val="1200"/>
              </a:spcAft>
            </a:pPr>
            <a:r>
              <a:rPr lang="en-GB" sz="3200" dirty="0">
                <a:latin typeface="+mj-lt"/>
              </a:rPr>
              <a:t>To change the image –</a:t>
            </a:r>
          </a:p>
          <a:p>
            <a:pPr marL="533400" indent="-533400">
              <a:spcAft>
                <a:spcPts val="1200"/>
              </a:spcAft>
              <a:buFont typeface="+mj-lt"/>
              <a:buAutoNum type="arabicPeriod"/>
            </a:pPr>
            <a:r>
              <a:rPr lang="en-GB" sz="2400" dirty="0"/>
              <a:t>Delete the current image</a:t>
            </a:r>
          </a:p>
          <a:p>
            <a:pPr marL="533400" indent="-533400">
              <a:spcAft>
                <a:spcPts val="1200"/>
              </a:spcAft>
              <a:buFont typeface="+mj-lt"/>
              <a:buAutoNum type="arabicPeriod"/>
            </a:pPr>
            <a:r>
              <a:rPr lang="en-GB" sz="2400" dirty="0"/>
              <a:t>Click on the icon in the centre </a:t>
            </a:r>
            <a:br>
              <a:rPr lang="en-GB" sz="2400" dirty="0"/>
            </a:br>
            <a:r>
              <a:rPr lang="en-GB" sz="2400" dirty="0"/>
              <a:t>of the image placeholder</a:t>
            </a:r>
          </a:p>
          <a:p>
            <a:pPr marL="533400" indent="-533400">
              <a:spcAft>
                <a:spcPts val="1200"/>
              </a:spcAft>
              <a:buFont typeface="+mj-lt"/>
              <a:buAutoNum type="arabicPeriod"/>
            </a:pPr>
            <a:r>
              <a:rPr lang="en-GB" sz="2400" dirty="0"/>
              <a:t>Select a new image (from wherever you have it stored on your computer)</a:t>
            </a:r>
          </a:p>
          <a:p>
            <a:pPr marL="533400" indent="-533400">
              <a:spcAft>
                <a:spcPts val="1200"/>
              </a:spcAft>
              <a:buFont typeface="+mj-lt"/>
              <a:buAutoNum type="arabicPeriod"/>
            </a:pPr>
            <a:r>
              <a:rPr lang="en-GB" sz="2400" dirty="0"/>
              <a:t>Once inserted, right-click on the new image and select </a:t>
            </a:r>
            <a:br>
              <a:rPr lang="en-GB" sz="2400" dirty="0"/>
            </a:br>
            <a:r>
              <a:rPr lang="en-GB" sz="2400" dirty="0"/>
              <a:t>“Send to Back”</a:t>
            </a:r>
          </a:p>
        </p:txBody>
      </p:sp>
      <p:sp>
        <p:nvSpPr>
          <p:cNvPr id="17" name="Text Placeholder 16">
            <a:extLst>
              <a:ext uri="{FF2B5EF4-FFF2-40B4-BE49-F238E27FC236}">
                <a16:creationId xmlns:a16="http://schemas.microsoft.com/office/drawing/2014/main" id="{E557FFD2-5D83-DDFE-FE9F-AD56E1F58464}"/>
              </a:ext>
            </a:extLst>
          </p:cNvPr>
          <p:cNvSpPr>
            <a:spLocks noGrp="1"/>
          </p:cNvSpPr>
          <p:nvPr>
            <p:ph type="body" sz="quarter" idx="12" hasCustomPrompt="1"/>
          </p:nvPr>
        </p:nvSpPr>
        <p:spPr>
          <a:xfrm>
            <a:off x="2019299" y="7953375"/>
            <a:ext cx="4067175" cy="4067175"/>
          </a:xfrm>
          <a:solidFill>
            <a:srgbClr val="002147"/>
          </a:solidFill>
        </p:spPr>
        <p:txBody>
          <a:bodyPr lIns="432000" tIns="540000" rIns="432000"/>
          <a:lstStyle>
            <a:lvl1pPr>
              <a:lnSpc>
                <a:spcPts val="3800"/>
              </a:lnSpc>
              <a:spcBef>
                <a:spcPts val="0"/>
              </a:spcBef>
              <a:defRPr>
                <a:solidFill>
                  <a:schemeClr val="bg1"/>
                </a:solidFill>
              </a:defRPr>
            </a:lvl1pPr>
          </a:lstStyle>
          <a:p>
            <a:pPr lvl="0"/>
            <a:r>
              <a:rPr lang="en-US" dirty="0"/>
              <a:t>Caption</a:t>
            </a:r>
          </a:p>
        </p:txBody>
      </p:sp>
      <p:grpSp>
        <p:nvGrpSpPr>
          <p:cNvPr id="18" name="object 4">
            <a:extLst>
              <a:ext uri="{FF2B5EF4-FFF2-40B4-BE49-F238E27FC236}">
                <a16:creationId xmlns:a16="http://schemas.microsoft.com/office/drawing/2014/main" id="{45EDAE5D-156D-5FB0-9FBF-669DF620C2F1}"/>
              </a:ext>
            </a:extLst>
          </p:cNvPr>
          <p:cNvGrpSpPr>
            <a:grpSpLocks/>
          </p:cNvGrpSpPr>
          <p:nvPr userDrawn="1"/>
        </p:nvGrpSpPr>
        <p:grpSpPr>
          <a:xfrm>
            <a:off x="2046286" y="1480346"/>
            <a:ext cx="1618454" cy="1618454"/>
            <a:chOff x="1675341" y="756689"/>
            <a:chExt cx="2275205" cy="2272030"/>
          </a:xfrm>
        </p:grpSpPr>
        <p:sp>
          <p:nvSpPr>
            <p:cNvPr id="19" name="object 5">
              <a:extLst>
                <a:ext uri="{FF2B5EF4-FFF2-40B4-BE49-F238E27FC236}">
                  <a16:creationId xmlns:a16="http://schemas.microsoft.com/office/drawing/2014/main" id="{56427883-F794-A25C-EDB1-1C241B5E4CF9}"/>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20" name="object 6">
              <a:extLst>
                <a:ext uri="{FF2B5EF4-FFF2-40B4-BE49-F238E27FC236}">
                  <a16:creationId xmlns:a16="http://schemas.microsoft.com/office/drawing/2014/main" id="{721B0247-9D57-7379-7965-392286DC6970}"/>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21" name="object 7">
              <a:extLst>
                <a:ext uri="{FF2B5EF4-FFF2-40B4-BE49-F238E27FC236}">
                  <a16:creationId xmlns:a16="http://schemas.microsoft.com/office/drawing/2014/main" id="{6FB1B6F3-EC3B-0AC4-8D3F-E78EC1FA5C69}"/>
                </a:ext>
              </a:extLst>
            </p:cNvPr>
            <p:cNvPicPr/>
            <p:nvPr/>
          </p:nvPicPr>
          <p:blipFill>
            <a:blip r:embed="rId2" cstate="print"/>
            <a:stretch>
              <a:fillRect/>
            </a:stretch>
          </p:blipFill>
          <p:spPr>
            <a:xfrm>
              <a:off x="1913232" y="2234279"/>
              <a:ext cx="97546" cy="136760"/>
            </a:xfrm>
            <a:prstGeom prst="rect">
              <a:avLst/>
            </a:prstGeom>
          </p:spPr>
        </p:pic>
        <p:pic>
          <p:nvPicPr>
            <p:cNvPr id="22" name="object 8">
              <a:extLst>
                <a:ext uri="{FF2B5EF4-FFF2-40B4-BE49-F238E27FC236}">
                  <a16:creationId xmlns:a16="http://schemas.microsoft.com/office/drawing/2014/main" id="{9A0BD05B-EA4D-C720-874F-40966BF6186A}"/>
                </a:ext>
              </a:extLst>
            </p:cNvPr>
            <p:cNvPicPr/>
            <p:nvPr/>
          </p:nvPicPr>
          <p:blipFill>
            <a:blip r:embed="rId3" cstate="print"/>
            <a:stretch>
              <a:fillRect/>
            </a:stretch>
          </p:blipFill>
          <p:spPr>
            <a:xfrm>
              <a:off x="2060611" y="2234280"/>
              <a:ext cx="97337" cy="134142"/>
            </a:xfrm>
            <a:prstGeom prst="rect">
              <a:avLst/>
            </a:prstGeom>
          </p:spPr>
        </p:pic>
        <p:sp>
          <p:nvSpPr>
            <p:cNvPr id="23" name="object 9">
              <a:extLst>
                <a:ext uri="{FF2B5EF4-FFF2-40B4-BE49-F238E27FC236}">
                  <a16:creationId xmlns:a16="http://schemas.microsoft.com/office/drawing/2014/main" id="{34189A66-A0D4-45E6-1DAD-1540A0DE59EE}"/>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4" name="object 10">
              <a:extLst>
                <a:ext uri="{FF2B5EF4-FFF2-40B4-BE49-F238E27FC236}">
                  <a16:creationId xmlns:a16="http://schemas.microsoft.com/office/drawing/2014/main" id="{D952F1E3-D035-21A3-E28F-A4175E3B4497}"/>
                </a:ext>
              </a:extLst>
            </p:cNvPr>
            <p:cNvPicPr/>
            <p:nvPr/>
          </p:nvPicPr>
          <p:blipFill>
            <a:blip r:embed="rId4" cstate="print"/>
            <a:stretch>
              <a:fillRect/>
            </a:stretch>
          </p:blipFill>
          <p:spPr>
            <a:xfrm>
              <a:off x="2264586" y="2234280"/>
              <a:ext cx="113221" cy="134142"/>
            </a:xfrm>
            <a:prstGeom prst="rect">
              <a:avLst/>
            </a:prstGeom>
          </p:spPr>
        </p:pic>
        <p:sp>
          <p:nvSpPr>
            <p:cNvPr id="25" name="object 11">
              <a:extLst>
                <a:ext uri="{FF2B5EF4-FFF2-40B4-BE49-F238E27FC236}">
                  <a16:creationId xmlns:a16="http://schemas.microsoft.com/office/drawing/2014/main" id="{D03F7311-8928-A6ED-42DA-0DAACA3AE1D3}"/>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26" name="object 12">
              <a:extLst>
                <a:ext uri="{FF2B5EF4-FFF2-40B4-BE49-F238E27FC236}">
                  <a16:creationId xmlns:a16="http://schemas.microsoft.com/office/drawing/2014/main" id="{2E67BC1B-1717-CD62-94D3-3541E5E1DC33}"/>
                </a:ext>
              </a:extLst>
            </p:cNvPr>
            <p:cNvPicPr/>
            <p:nvPr/>
          </p:nvPicPr>
          <p:blipFill>
            <a:blip r:embed="rId5" cstate="print"/>
            <a:stretch>
              <a:fillRect/>
            </a:stretch>
          </p:blipFill>
          <p:spPr>
            <a:xfrm>
              <a:off x="2530110" y="2234284"/>
              <a:ext cx="92311" cy="134142"/>
            </a:xfrm>
            <a:prstGeom prst="rect">
              <a:avLst/>
            </a:prstGeom>
          </p:spPr>
        </p:pic>
        <p:pic>
          <p:nvPicPr>
            <p:cNvPr id="27" name="object 13">
              <a:extLst>
                <a:ext uri="{FF2B5EF4-FFF2-40B4-BE49-F238E27FC236}">
                  <a16:creationId xmlns:a16="http://schemas.microsoft.com/office/drawing/2014/main" id="{59AF1291-86B6-4640-F6DB-8A6E180976FC}"/>
                </a:ext>
              </a:extLst>
            </p:cNvPr>
            <p:cNvPicPr/>
            <p:nvPr/>
          </p:nvPicPr>
          <p:blipFill>
            <a:blip r:embed="rId6" cstate="print"/>
            <a:stretch>
              <a:fillRect/>
            </a:stretch>
          </p:blipFill>
          <p:spPr>
            <a:xfrm>
              <a:off x="2650302" y="2231664"/>
              <a:ext cx="85264" cy="139576"/>
            </a:xfrm>
            <a:prstGeom prst="rect">
              <a:avLst/>
            </a:prstGeom>
          </p:spPr>
        </p:pic>
        <p:sp>
          <p:nvSpPr>
            <p:cNvPr id="28" name="object 14">
              <a:extLst>
                <a:ext uri="{FF2B5EF4-FFF2-40B4-BE49-F238E27FC236}">
                  <a16:creationId xmlns:a16="http://schemas.microsoft.com/office/drawing/2014/main" id="{BE81B743-DC9D-9435-7C6B-8AF35E1C1B58}"/>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9" name="object 15">
              <a:extLst>
                <a:ext uri="{FF2B5EF4-FFF2-40B4-BE49-F238E27FC236}">
                  <a16:creationId xmlns:a16="http://schemas.microsoft.com/office/drawing/2014/main" id="{2EB67E1C-42FD-3821-7FB4-8B4C964BEEE4}"/>
                </a:ext>
              </a:extLst>
            </p:cNvPr>
            <p:cNvPicPr/>
            <p:nvPr/>
          </p:nvPicPr>
          <p:blipFill>
            <a:blip r:embed="rId7" cstate="print"/>
            <a:stretch>
              <a:fillRect/>
            </a:stretch>
          </p:blipFill>
          <p:spPr>
            <a:xfrm>
              <a:off x="2830980" y="2233925"/>
              <a:ext cx="217271" cy="134620"/>
            </a:xfrm>
            <a:prstGeom prst="rect">
              <a:avLst/>
            </a:prstGeom>
          </p:spPr>
        </p:pic>
        <p:pic>
          <p:nvPicPr>
            <p:cNvPr id="30" name="object 16">
              <a:extLst>
                <a:ext uri="{FF2B5EF4-FFF2-40B4-BE49-F238E27FC236}">
                  <a16:creationId xmlns:a16="http://schemas.microsoft.com/office/drawing/2014/main" id="{300751AA-3396-43BF-A6D7-77D45E111CB6}"/>
                </a:ext>
              </a:extLst>
            </p:cNvPr>
            <p:cNvPicPr/>
            <p:nvPr/>
          </p:nvPicPr>
          <p:blipFill>
            <a:blip r:embed="rId8" cstate="print"/>
            <a:stretch>
              <a:fillRect/>
            </a:stretch>
          </p:blipFill>
          <p:spPr>
            <a:xfrm>
              <a:off x="3137399" y="2231666"/>
              <a:ext cx="122581" cy="139377"/>
            </a:xfrm>
            <a:prstGeom prst="rect">
              <a:avLst/>
            </a:prstGeom>
          </p:spPr>
        </p:pic>
        <p:pic>
          <p:nvPicPr>
            <p:cNvPr id="31" name="object 17">
              <a:extLst>
                <a:ext uri="{FF2B5EF4-FFF2-40B4-BE49-F238E27FC236}">
                  <a16:creationId xmlns:a16="http://schemas.microsoft.com/office/drawing/2014/main" id="{00E705A9-908C-D27B-0168-AF74470EE871}"/>
                </a:ext>
              </a:extLst>
            </p:cNvPr>
            <p:cNvPicPr/>
            <p:nvPr/>
          </p:nvPicPr>
          <p:blipFill>
            <a:blip r:embed="rId9" cstate="print"/>
            <a:stretch>
              <a:fillRect/>
            </a:stretch>
          </p:blipFill>
          <p:spPr>
            <a:xfrm>
              <a:off x="3302992" y="2234285"/>
              <a:ext cx="72594" cy="134132"/>
            </a:xfrm>
            <a:prstGeom prst="rect">
              <a:avLst/>
            </a:prstGeom>
          </p:spPr>
        </p:pic>
        <p:sp>
          <p:nvSpPr>
            <p:cNvPr id="32" name="object 18">
              <a:extLst>
                <a:ext uri="{FF2B5EF4-FFF2-40B4-BE49-F238E27FC236}">
                  <a16:creationId xmlns:a16="http://schemas.microsoft.com/office/drawing/2014/main" id="{3198E8B9-4BBD-5403-4613-3EC8B6083855}"/>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33" name="object 19">
              <a:extLst>
                <a:ext uri="{FF2B5EF4-FFF2-40B4-BE49-F238E27FC236}">
                  <a16:creationId xmlns:a16="http://schemas.microsoft.com/office/drawing/2014/main" id="{6E1B888F-178F-CB6A-81C2-532828180279}"/>
                </a:ext>
              </a:extLst>
            </p:cNvPr>
            <p:cNvPicPr/>
            <p:nvPr/>
          </p:nvPicPr>
          <p:blipFill>
            <a:blip r:embed="rId10" cstate="print"/>
            <a:stretch>
              <a:fillRect/>
            </a:stretch>
          </p:blipFill>
          <p:spPr>
            <a:xfrm>
              <a:off x="2821167" y="926515"/>
              <a:ext cx="915186" cy="1092200"/>
            </a:xfrm>
            <a:prstGeom prst="rect">
              <a:avLst/>
            </a:prstGeom>
          </p:spPr>
        </p:pic>
      </p:grpSp>
      <p:sp>
        <p:nvSpPr>
          <p:cNvPr id="53" name="Text Placeholder 9">
            <a:extLst>
              <a:ext uri="{FF2B5EF4-FFF2-40B4-BE49-F238E27FC236}">
                <a16:creationId xmlns:a16="http://schemas.microsoft.com/office/drawing/2014/main" id="{35D7331A-3127-E01B-F0C6-9AC97B93093B}"/>
              </a:ext>
            </a:extLst>
          </p:cNvPr>
          <p:cNvSpPr>
            <a:spLocks noGrp="1"/>
          </p:cNvSpPr>
          <p:nvPr>
            <p:ph type="body" sz="quarter" idx="13" hasCustomPrompt="1"/>
          </p:nvPr>
        </p:nvSpPr>
        <p:spPr>
          <a:xfrm>
            <a:off x="16102218" y="11813380"/>
            <a:ext cx="6550025" cy="295275"/>
          </a:xfrm>
        </p:spPr>
        <p:txBody>
          <a:bodyPr/>
          <a:lstStyle>
            <a:lvl1pPr algn="r">
              <a:lnSpc>
                <a:spcPct val="100000"/>
              </a:lnSpc>
              <a:spcBef>
                <a:spcPts val="0"/>
              </a:spcBef>
              <a:defRPr sz="2100" spc="40" baseline="0">
                <a:solidFill>
                  <a:schemeClr val="bg1"/>
                </a:solidFill>
              </a:defRPr>
            </a:lvl1pPr>
            <a:lvl2pPr marL="0" indent="0">
              <a:buNone/>
              <a:defRPr/>
            </a:lvl2pPr>
          </a:lstStyle>
          <a:p>
            <a:pPr lvl="0"/>
            <a:r>
              <a:rPr lang="en-US" dirty="0"/>
              <a:t>Image credit</a:t>
            </a:r>
          </a:p>
        </p:txBody>
      </p:sp>
    </p:spTree>
    <p:extLst>
      <p:ext uri="{BB962C8B-B14F-4D97-AF65-F5344CB8AC3E}">
        <p14:creationId xmlns:p14="http://schemas.microsoft.com/office/powerpoint/2010/main" val="182254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42886" y="3501570"/>
            <a:ext cx="16668750" cy="2362510"/>
          </a:xfrm>
          <a:prstGeom prst="rect">
            <a:avLst/>
          </a:prstGeom>
        </p:spPr>
        <p:txBody>
          <a:bodyPr vert="horz" lIns="0" tIns="0" rIns="0" bIns="0" rtlCol="0" anchor="b" anchorCtr="0">
            <a:noAutofit/>
          </a:bodyPr>
          <a:lstStyle/>
          <a:p>
            <a:r>
              <a:rPr lang="en-GB" dirty="0"/>
              <a:t>Title</a:t>
            </a:r>
            <a:endParaRPr lang="en-US" dirty="0"/>
          </a:p>
        </p:txBody>
      </p:sp>
      <p:sp>
        <p:nvSpPr>
          <p:cNvPr id="3" name="Text Placeholder 2"/>
          <p:cNvSpPr>
            <a:spLocks noGrp="1"/>
          </p:cNvSpPr>
          <p:nvPr>
            <p:ph type="body" idx="1"/>
          </p:nvPr>
        </p:nvSpPr>
        <p:spPr>
          <a:xfrm>
            <a:off x="2042886" y="6309033"/>
            <a:ext cx="16668750" cy="5559117"/>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2856826" y="12939326"/>
            <a:ext cx="561974" cy="276999"/>
          </a:xfrm>
          <a:prstGeom prst="rect">
            <a:avLst/>
          </a:prstGeom>
        </p:spPr>
        <p:txBody>
          <a:bodyPr vert="horz" wrap="square" lIns="0" tIns="0" rIns="0" bIns="0" rtlCol="0" anchor="ctr">
            <a:spAutoFit/>
          </a:bodyPr>
          <a:lstStyle>
            <a:lvl1pPr algn="r">
              <a:defRPr sz="1800">
                <a:solidFill>
                  <a:schemeClr val="tx1"/>
                </a:solidFill>
              </a:defRPr>
            </a:lvl1pPr>
          </a:lstStyle>
          <a:p>
            <a:fld id="{BC4F9636-13E4-43A0-8806-7B38CCEAC825}" type="slidenum">
              <a:rPr lang="en-GB" smtClean="0"/>
              <a:pPr/>
              <a:t>‹#›</a:t>
            </a:fld>
            <a:endParaRPr lang="en-GB"/>
          </a:p>
        </p:txBody>
      </p:sp>
    </p:spTree>
    <p:extLst>
      <p:ext uri="{BB962C8B-B14F-4D97-AF65-F5344CB8AC3E}">
        <p14:creationId xmlns:p14="http://schemas.microsoft.com/office/powerpoint/2010/main" val="2398989482"/>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9" r:id="rId3"/>
    <p:sldLayoutId id="2147483663" r:id="rId4"/>
    <p:sldLayoutId id="2147483662" r:id="rId5"/>
    <p:sldLayoutId id="2147483673" r:id="rId6"/>
    <p:sldLayoutId id="2147483670" r:id="rId7"/>
    <p:sldLayoutId id="2147483671" r:id="rId8"/>
    <p:sldLayoutId id="2147483672" r:id="rId9"/>
    <p:sldLayoutId id="2147483666" r:id="rId10"/>
    <p:sldLayoutId id="2147483667" r:id="rId11"/>
    <p:sldLayoutId id="2147483674" r:id="rId12"/>
    <p:sldLayoutId id="2147483675" r:id="rId13"/>
    <p:sldLayoutId id="2147483676"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828800" rtl="0" eaLnBrk="1" latinLnBrk="0" hangingPunct="1">
        <a:lnSpc>
          <a:spcPts val="7700"/>
        </a:lnSpc>
        <a:spcBef>
          <a:spcPct val="0"/>
        </a:spcBef>
        <a:buNone/>
        <a:defRPr sz="6800" kern="1200">
          <a:solidFill>
            <a:schemeClr val="tx1"/>
          </a:solidFill>
          <a:latin typeface="+mj-lt"/>
          <a:ea typeface="+mj-ea"/>
          <a:cs typeface="+mj-cs"/>
        </a:defRPr>
      </a:lvl1pPr>
    </p:titleStyle>
    <p:bodyStyle>
      <a:lvl1pPr marL="0" indent="0" algn="l" defTabSz="1828800" rtl="0" eaLnBrk="1" latinLnBrk="0" hangingPunct="1">
        <a:lnSpc>
          <a:spcPct val="90000"/>
        </a:lnSpc>
        <a:spcBef>
          <a:spcPts val="2000"/>
        </a:spcBef>
        <a:buFont typeface="Arial" panose="020B0604020202020204" pitchFamily="34" charset="0"/>
        <a:buNone/>
        <a:defRPr sz="3200" kern="1200">
          <a:solidFill>
            <a:schemeClr val="tx1"/>
          </a:solidFill>
          <a:latin typeface="+mn-lt"/>
          <a:ea typeface="+mn-ea"/>
          <a:cs typeface="+mn-cs"/>
        </a:defRPr>
      </a:lvl1pPr>
      <a:lvl2pPr marL="3556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80" userDrawn="1">
          <p15:clr>
            <a:srgbClr val="F26B43"/>
          </p15:clr>
        </p15:guide>
        <p15:guide id="3" pos="1296" userDrawn="1">
          <p15:clr>
            <a:srgbClr val="F26B43"/>
          </p15:clr>
        </p15:guide>
        <p15:guide id="4" pos="1470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png"/><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hyperlink" Target="http://www.graduate.ox.ac.uk/"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hyperlink" Target="http://www.graduate.ox.ac.uk/iq"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www.graduate.ox.ac.uk/applicationguide"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www.graduate.ox.ac.uk/afteryouapply"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hyperlink" Target="http://www.graduate.ox.ac.uk/fundingsearch"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hyperlink" Target="http://www.graduate.ox.ac.uk/fundin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descr="Two women sitting on the grass in front of a stone building&#10;&#10;Description automatically generated">
            <a:extLst>
              <a:ext uri="{FF2B5EF4-FFF2-40B4-BE49-F238E27FC236}">
                <a16:creationId xmlns:a16="http://schemas.microsoft.com/office/drawing/2014/main" id="{6F442059-9524-2200-00A6-943B1C52AEF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9" r="29"/>
          <a:stretch>
            <a:fillRect/>
          </a:stretch>
        </p:blipFill>
        <p:spPr/>
      </p:pic>
      <p:sp>
        <p:nvSpPr>
          <p:cNvPr id="7" name="Text Placeholder 6">
            <a:extLst>
              <a:ext uri="{FF2B5EF4-FFF2-40B4-BE49-F238E27FC236}">
                <a16:creationId xmlns:a16="http://schemas.microsoft.com/office/drawing/2014/main" id="{5DDE649D-F463-BD56-341A-BD053DEE779B}"/>
              </a:ext>
            </a:extLst>
          </p:cNvPr>
          <p:cNvSpPr>
            <a:spLocks noGrp="1"/>
          </p:cNvSpPr>
          <p:nvPr>
            <p:ph type="body" sz="quarter" idx="12"/>
          </p:nvPr>
        </p:nvSpPr>
        <p:spPr>
          <a:xfrm>
            <a:off x="17030700" y="13033443"/>
            <a:ext cx="6550025" cy="295275"/>
          </a:xfrm>
        </p:spPr>
        <p:txBody>
          <a:bodyPr/>
          <a:lstStyle/>
          <a:p>
            <a:r>
              <a:rPr lang="en-GB" dirty="0" err="1"/>
              <a:t>OUImages</a:t>
            </a:r>
            <a:r>
              <a:rPr lang="en-GB" dirty="0"/>
              <a:t>/Ian </a:t>
            </a:r>
            <a:r>
              <a:rPr lang="en-GB" dirty="0" err="1"/>
              <a:t>Wallman</a:t>
            </a:r>
            <a:endParaRPr lang="en-GB" dirty="0"/>
          </a:p>
        </p:txBody>
      </p:sp>
      <p:sp>
        <p:nvSpPr>
          <p:cNvPr id="10" name="object 4">
            <a:extLst>
              <a:ext uri="{FF2B5EF4-FFF2-40B4-BE49-F238E27FC236}">
                <a16:creationId xmlns:a16="http://schemas.microsoft.com/office/drawing/2014/main" id="{3B427800-E7FE-C0B2-C120-0141C9F6B2BA}"/>
              </a:ext>
            </a:extLst>
          </p:cNvPr>
          <p:cNvSpPr/>
          <p:nvPr/>
        </p:nvSpPr>
        <p:spPr>
          <a:xfrm>
            <a:off x="856" y="2285840"/>
            <a:ext cx="11429487" cy="11429487"/>
          </a:xfrm>
          <a:custGeom>
            <a:avLst/>
            <a:gdLst/>
            <a:ahLst/>
            <a:cxnLst/>
            <a:rect l="l" t="t" r="r" b="b"/>
            <a:pathLst>
              <a:path w="9424035" h="9424035">
                <a:moveTo>
                  <a:pt x="9423796" y="0"/>
                </a:moveTo>
                <a:lnTo>
                  <a:pt x="0" y="0"/>
                </a:lnTo>
                <a:lnTo>
                  <a:pt x="0" y="9423796"/>
                </a:lnTo>
                <a:lnTo>
                  <a:pt x="9423796" y="9423796"/>
                </a:lnTo>
                <a:lnTo>
                  <a:pt x="9423796" y="0"/>
                </a:lnTo>
                <a:close/>
              </a:path>
            </a:pathLst>
          </a:custGeom>
          <a:solidFill>
            <a:srgbClr val="002046"/>
          </a:solidFill>
        </p:spPr>
        <p:txBody>
          <a:bodyPr wrap="square" lIns="0" tIns="0" rIns="0" bIns="0" rtlCol="0"/>
          <a:lstStyle/>
          <a:p>
            <a:endParaRPr/>
          </a:p>
        </p:txBody>
      </p:sp>
      <p:grpSp>
        <p:nvGrpSpPr>
          <p:cNvPr id="11" name="object 6">
            <a:extLst>
              <a:ext uri="{FF2B5EF4-FFF2-40B4-BE49-F238E27FC236}">
                <a16:creationId xmlns:a16="http://schemas.microsoft.com/office/drawing/2014/main" id="{7943C8BA-0F82-4139-9382-11C0F018CEE6}"/>
              </a:ext>
            </a:extLst>
          </p:cNvPr>
          <p:cNvGrpSpPr/>
          <p:nvPr/>
        </p:nvGrpSpPr>
        <p:grpSpPr>
          <a:xfrm>
            <a:off x="21270971" y="218466"/>
            <a:ext cx="2759373" cy="2755522"/>
            <a:chOff x="1675341" y="756689"/>
            <a:chExt cx="2275205" cy="2272030"/>
          </a:xfrm>
        </p:grpSpPr>
        <p:sp>
          <p:nvSpPr>
            <p:cNvPr id="12" name="object 7">
              <a:extLst>
                <a:ext uri="{FF2B5EF4-FFF2-40B4-BE49-F238E27FC236}">
                  <a16:creationId xmlns:a16="http://schemas.microsoft.com/office/drawing/2014/main" id="{FA9B5AE5-D052-C9B6-C2E7-B67EF2486491}"/>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3" name="object 8">
              <a:extLst>
                <a:ext uri="{FF2B5EF4-FFF2-40B4-BE49-F238E27FC236}">
                  <a16:creationId xmlns:a16="http://schemas.microsoft.com/office/drawing/2014/main" id="{7B937BF9-4E35-2B10-2471-23A6DEF8E5D0}"/>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4" name="object 9">
              <a:extLst>
                <a:ext uri="{FF2B5EF4-FFF2-40B4-BE49-F238E27FC236}">
                  <a16:creationId xmlns:a16="http://schemas.microsoft.com/office/drawing/2014/main" id="{35CFC07D-D547-440F-78F6-F1683E01E42B}"/>
                </a:ext>
              </a:extLst>
            </p:cNvPr>
            <p:cNvPicPr/>
            <p:nvPr/>
          </p:nvPicPr>
          <p:blipFill>
            <a:blip r:embed="rId4" cstate="print"/>
            <a:stretch>
              <a:fillRect/>
            </a:stretch>
          </p:blipFill>
          <p:spPr>
            <a:xfrm>
              <a:off x="1913232" y="2234279"/>
              <a:ext cx="97546" cy="136760"/>
            </a:xfrm>
            <a:prstGeom prst="rect">
              <a:avLst/>
            </a:prstGeom>
          </p:spPr>
        </p:pic>
        <p:pic>
          <p:nvPicPr>
            <p:cNvPr id="15" name="object 10">
              <a:extLst>
                <a:ext uri="{FF2B5EF4-FFF2-40B4-BE49-F238E27FC236}">
                  <a16:creationId xmlns:a16="http://schemas.microsoft.com/office/drawing/2014/main" id="{942EEB79-5071-0AAD-3073-66EAC8A2F38D}"/>
                </a:ext>
              </a:extLst>
            </p:cNvPr>
            <p:cNvPicPr/>
            <p:nvPr/>
          </p:nvPicPr>
          <p:blipFill>
            <a:blip r:embed="rId5" cstate="print"/>
            <a:stretch>
              <a:fillRect/>
            </a:stretch>
          </p:blipFill>
          <p:spPr>
            <a:xfrm>
              <a:off x="2060611" y="2234280"/>
              <a:ext cx="97337" cy="134142"/>
            </a:xfrm>
            <a:prstGeom prst="rect">
              <a:avLst/>
            </a:prstGeom>
          </p:spPr>
        </p:pic>
        <p:sp>
          <p:nvSpPr>
            <p:cNvPr id="16" name="object 11">
              <a:extLst>
                <a:ext uri="{FF2B5EF4-FFF2-40B4-BE49-F238E27FC236}">
                  <a16:creationId xmlns:a16="http://schemas.microsoft.com/office/drawing/2014/main" id="{58393842-CA16-F978-F2BA-CB51441C1E40}"/>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7" name="object 12">
              <a:extLst>
                <a:ext uri="{FF2B5EF4-FFF2-40B4-BE49-F238E27FC236}">
                  <a16:creationId xmlns:a16="http://schemas.microsoft.com/office/drawing/2014/main" id="{EF71D5F4-63C6-E0CD-FA96-186656BB0649}"/>
                </a:ext>
              </a:extLst>
            </p:cNvPr>
            <p:cNvPicPr/>
            <p:nvPr/>
          </p:nvPicPr>
          <p:blipFill>
            <a:blip r:embed="rId6" cstate="print"/>
            <a:stretch>
              <a:fillRect/>
            </a:stretch>
          </p:blipFill>
          <p:spPr>
            <a:xfrm>
              <a:off x="2264586" y="2234280"/>
              <a:ext cx="113221" cy="134142"/>
            </a:xfrm>
            <a:prstGeom prst="rect">
              <a:avLst/>
            </a:prstGeom>
          </p:spPr>
        </p:pic>
        <p:sp>
          <p:nvSpPr>
            <p:cNvPr id="18" name="object 13">
              <a:extLst>
                <a:ext uri="{FF2B5EF4-FFF2-40B4-BE49-F238E27FC236}">
                  <a16:creationId xmlns:a16="http://schemas.microsoft.com/office/drawing/2014/main" id="{479E15A1-C159-7854-5F40-372E2098D8A6}"/>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19" name="object 14">
              <a:extLst>
                <a:ext uri="{FF2B5EF4-FFF2-40B4-BE49-F238E27FC236}">
                  <a16:creationId xmlns:a16="http://schemas.microsoft.com/office/drawing/2014/main" id="{C0AE474D-2B02-8CA1-61F4-8B3766D1A923}"/>
                </a:ext>
              </a:extLst>
            </p:cNvPr>
            <p:cNvPicPr/>
            <p:nvPr/>
          </p:nvPicPr>
          <p:blipFill>
            <a:blip r:embed="rId7" cstate="print"/>
            <a:stretch>
              <a:fillRect/>
            </a:stretch>
          </p:blipFill>
          <p:spPr>
            <a:xfrm>
              <a:off x="2530110" y="2234284"/>
              <a:ext cx="92311" cy="134142"/>
            </a:xfrm>
            <a:prstGeom prst="rect">
              <a:avLst/>
            </a:prstGeom>
          </p:spPr>
        </p:pic>
        <p:pic>
          <p:nvPicPr>
            <p:cNvPr id="20" name="object 15">
              <a:extLst>
                <a:ext uri="{FF2B5EF4-FFF2-40B4-BE49-F238E27FC236}">
                  <a16:creationId xmlns:a16="http://schemas.microsoft.com/office/drawing/2014/main" id="{0A40AD7B-257F-C125-25C1-6BAF9FCE93BD}"/>
                </a:ext>
              </a:extLst>
            </p:cNvPr>
            <p:cNvPicPr/>
            <p:nvPr/>
          </p:nvPicPr>
          <p:blipFill>
            <a:blip r:embed="rId8" cstate="print"/>
            <a:stretch>
              <a:fillRect/>
            </a:stretch>
          </p:blipFill>
          <p:spPr>
            <a:xfrm>
              <a:off x="2650302" y="2231664"/>
              <a:ext cx="85264" cy="139576"/>
            </a:xfrm>
            <a:prstGeom prst="rect">
              <a:avLst/>
            </a:prstGeom>
          </p:spPr>
        </p:pic>
        <p:sp>
          <p:nvSpPr>
            <p:cNvPr id="21" name="object 16">
              <a:extLst>
                <a:ext uri="{FF2B5EF4-FFF2-40B4-BE49-F238E27FC236}">
                  <a16:creationId xmlns:a16="http://schemas.microsoft.com/office/drawing/2014/main" id="{B9B974AF-AE55-E0B6-1BF8-6B9B898F763F}"/>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2" name="object 17">
              <a:extLst>
                <a:ext uri="{FF2B5EF4-FFF2-40B4-BE49-F238E27FC236}">
                  <a16:creationId xmlns:a16="http://schemas.microsoft.com/office/drawing/2014/main" id="{C26FCC7A-C02C-2F26-8064-4842F07A1900}"/>
                </a:ext>
              </a:extLst>
            </p:cNvPr>
            <p:cNvPicPr/>
            <p:nvPr/>
          </p:nvPicPr>
          <p:blipFill>
            <a:blip r:embed="rId9" cstate="print"/>
            <a:stretch>
              <a:fillRect/>
            </a:stretch>
          </p:blipFill>
          <p:spPr>
            <a:xfrm>
              <a:off x="2830980" y="2233925"/>
              <a:ext cx="217271" cy="134620"/>
            </a:xfrm>
            <a:prstGeom prst="rect">
              <a:avLst/>
            </a:prstGeom>
          </p:spPr>
        </p:pic>
        <p:pic>
          <p:nvPicPr>
            <p:cNvPr id="23" name="object 18">
              <a:extLst>
                <a:ext uri="{FF2B5EF4-FFF2-40B4-BE49-F238E27FC236}">
                  <a16:creationId xmlns:a16="http://schemas.microsoft.com/office/drawing/2014/main" id="{D51D96E8-CD4B-C9ED-3509-3F26E8E0551C}"/>
                </a:ext>
              </a:extLst>
            </p:cNvPr>
            <p:cNvPicPr/>
            <p:nvPr/>
          </p:nvPicPr>
          <p:blipFill>
            <a:blip r:embed="rId10" cstate="print"/>
            <a:stretch>
              <a:fillRect/>
            </a:stretch>
          </p:blipFill>
          <p:spPr>
            <a:xfrm>
              <a:off x="3137399" y="2231666"/>
              <a:ext cx="122581" cy="139377"/>
            </a:xfrm>
            <a:prstGeom prst="rect">
              <a:avLst/>
            </a:prstGeom>
          </p:spPr>
        </p:pic>
        <p:pic>
          <p:nvPicPr>
            <p:cNvPr id="24" name="object 19">
              <a:extLst>
                <a:ext uri="{FF2B5EF4-FFF2-40B4-BE49-F238E27FC236}">
                  <a16:creationId xmlns:a16="http://schemas.microsoft.com/office/drawing/2014/main" id="{A411BA31-7A37-B8FF-53F9-4F4EB8A17D64}"/>
                </a:ext>
              </a:extLst>
            </p:cNvPr>
            <p:cNvPicPr/>
            <p:nvPr/>
          </p:nvPicPr>
          <p:blipFill>
            <a:blip r:embed="rId11" cstate="print"/>
            <a:stretch>
              <a:fillRect/>
            </a:stretch>
          </p:blipFill>
          <p:spPr>
            <a:xfrm>
              <a:off x="3302992" y="2234285"/>
              <a:ext cx="72594" cy="134132"/>
            </a:xfrm>
            <a:prstGeom prst="rect">
              <a:avLst/>
            </a:prstGeom>
          </p:spPr>
        </p:pic>
        <p:sp>
          <p:nvSpPr>
            <p:cNvPr id="25" name="object 20">
              <a:extLst>
                <a:ext uri="{FF2B5EF4-FFF2-40B4-BE49-F238E27FC236}">
                  <a16:creationId xmlns:a16="http://schemas.microsoft.com/office/drawing/2014/main" id="{EBCED752-0B82-AB57-9945-7FE9078A4D16}"/>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6" name="object 21">
              <a:extLst>
                <a:ext uri="{FF2B5EF4-FFF2-40B4-BE49-F238E27FC236}">
                  <a16:creationId xmlns:a16="http://schemas.microsoft.com/office/drawing/2014/main" id="{8BEC4A93-8ED7-5352-0779-A5383A079232}"/>
                </a:ext>
              </a:extLst>
            </p:cNvPr>
            <p:cNvPicPr/>
            <p:nvPr/>
          </p:nvPicPr>
          <p:blipFill>
            <a:blip r:embed="rId12" cstate="print"/>
            <a:stretch>
              <a:fillRect/>
            </a:stretch>
          </p:blipFill>
          <p:spPr>
            <a:xfrm>
              <a:off x="2821167" y="926515"/>
              <a:ext cx="915186" cy="1092200"/>
            </a:xfrm>
            <a:prstGeom prst="rect">
              <a:avLst/>
            </a:prstGeom>
          </p:spPr>
        </p:pic>
      </p:grpSp>
      <p:sp>
        <p:nvSpPr>
          <p:cNvPr id="4" name="Title 3">
            <a:extLst>
              <a:ext uri="{FF2B5EF4-FFF2-40B4-BE49-F238E27FC236}">
                <a16:creationId xmlns:a16="http://schemas.microsoft.com/office/drawing/2014/main" id="{CE8CCAD8-2A24-20F7-365D-917CFB7ECF5C}"/>
              </a:ext>
            </a:extLst>
          </p:cNvPr>
          <p:cNvSpPr>
            <a:spLocks noGrp="1"/>
          </p:cNvSpPr>
          <p:nvPr>
            <p:ph type="ctrTitle"/>
          </p:nvPr>
        </p:nvSpPr>
        <p:spPr/>
        <p:txBody>
          <a:bodyPr/>
          <a:lstStyle/>
          <a:p>
            <a:r>
              <a:rPr lang="en-GB" dirty="0"/>
              <a:t>Applying for postgraduate study</a:t>
            </a:r>
          </a:p>
        </p:txBody>
      </p:sp>
      <p:sp>
        <p:nvSpPr>
          <p:cNvPr id="5" name="Subtitle 4">
            <a:extLst>
              <a:ext uri="{FF2B5EF4-FFF2-40B4-BE49-F238E27FC236}">
                <a16:creationId xmlns:a16="http://schemas.microsoft.com/office/drawing/2014/main" id="{A4303B25-B204-731B-37BC-716B37B4A145}"/>
              </a:ext>
            </a:extLst>
          </p:cNvPr>
          <p:cNvSpPr>
            <a:spLocks noGrp="1"/>
          </p:cNvSpPr>
          <p:nvPr>
            <p:ph type="subTitle" idx="1"/>
          </p:nvPr>
        </p:nvSpPr>
        <p:spPr>
          <a:xfrm>
            <a:off x="2032000" y="10258601"/>
            <a:ext cx="8831072" cy="682058"/>
          </a:xfrm>
        </p:spPr>
        <p:txBody>
          <a:bodyPr/>
          <a:lstStyle/>
          <a:p>
            <a:r>
              <a:rPr lang="en-GB" dirty="0"/>
              <a:t>Gail PRESTON </a:t>
            </a:r>
          </a:p>
          <a:p>
            <a:r>
              <a:rPr lang="en-GB" dirty="0"/>
              <a:t>co-director MPLS Doctoral Training Centre</a:t>
            </a:r>
          </a:p>
          <a:p>
            <a:endParaRPr lang="en-GB" dirty="0"/>
          </a:p>
        </p:txBody>
      </p:sp>
      <p:pic>
        <p:nvPicPr>
          <p:cNvPr id="27" name="Content Placeholder 5">
            <a:extLst>
              <a:ext uri="{FF2B5EF4-FFF2-40B4-BE49-F238E27FC236}">
                <a16:creationId xmlns:a16="http://schemas.microsoft.com/office/drawing/2014/main" id="{5A3708E3-86A6-4B31-92A2-3FA3A8B4AB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197224"/>
            <a:ext cx="9992676" cy="4249271"/>
          </a:xfrm>
          <a:prstGeom prst="rect">
            <a:avLst/>
          </a:prstGeom>
        </p:spPr>
      </p:pic>
    </p:spTree>
    <p:extLst>
      <p:ext uri="{BB962C8B-B14F-4D97-AF65-F5344CB8AC3E}">
        <p14:creationId xmlns:p14="http://schemas.microsoft.com/office/powerpoint/2010/main" val="59741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65926" y="1947600"/>
            <a:ext cx="17961745" cy="2285020"/>
          </a:xfrm>
        </p:spPr>
        <p:txBody>
          <a:bodyPr>
            <a:normAutofit/>
          </a:bodyPr>
          <a:lstStyle/>
          <a:p>
            <a:r>
              <a:rPr lang="en-US" sz="64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Applying for a DPhil/PhD with a specific supervisor: </a:t>
            </a:r>
            <a:r>
              <a:rPr lang="en-US" sz="6400" i="1"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making contact (what to do)</a:t>
            </a:r>
          </a:p>
        </p:txBody>
      </p:sp>
      <p:sp>
        <p:nvSpPr>
          <p:cNvPr id="5" name="Content Placeholder 4">
            <a:extLst>
              <a:ext uri="{FF2B5EF4-FFF2-40B4-BE49-F238E27FC236}">
                <a16:creationId xmlns:a16="http://schemas.microsoft.com/office/drawing/2014/main" id="{4C5EBF57-D5EC-4A40-BE67-84DA49B716F1}"/>
              </a:ext>
            </a:extLst>
          </p:cNvPr>
          <p:cNvSpPr>
            <a:spLocks noGrp="1"/>
          </p:cNvSpPr>
          <p:nvPr>
            <p:ph idx="1"/>
          </p:nvPr>
        </p:nvSpPr>
        <p:spPr>
          <a:xfrm>
            <a:off x="2013284" y="4878079"/>
            <a:ext cx="20357431" cy="7999485"/>
          </a:xfrm>
        </p:spPr>
        <p:txBody>
          <a:bodyPr>
            <a:no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Dear Prof. Preston,</a:t>
            </a:r>
          </a:p>
          <a:p>
            <a:pPr>
              <a:spcAft>
                <a:spcPts val="1269"/>
              </a:spcAft>
            </a:pPr>
            <a:r>
              <a:rPr lang="en-GB" sz="3600" dirty="0">
                <a:latin typeface="Calibri" panose="020F0502020204030204" pitchFamily="34" charset="0"/>
                <a:ea typeface="Calibri" panose="020F0502020204030204" pitchFamily="34" charset="0"/>
                <a:cs typeface="Calibri" panose="020F0502020204030204" pitchFamily="34" charset="0"/>
              </a:rPr>
              <a:t>I am a student studying for an MSc in Frost Science at the University of Narnia. I have been following your work closely and I was particularly interested in your work on &lt;specific research question/area&gt; and intrigued by your observation that…. I am particularly interested in &lt;areas of interest that align with the supervisor’s work&gt;. </a:t>
            </a:r>
          </a:p>
          <a:p>
            <a:pPr>
              <a:spcAft>
                <a:spcPts val="1269"/>
              </a:spcAft>
            </a:pPr>
            <a:r>
              <a:rPr lang="en-GB" sz="3600" dirty="0">
                <a:latin typeface="Calibri" panose="020F0502020204030204" pitchFamily="34" charset="0"/>
                <a:ea typeface="Calibri" panose="020F0502020204030204" pitchFamily="34" charset="0"/>
                <a:cs typeface="Calibri" panose="020F0502020204030204" pitchFamily="34" charset="0"/>
              </a:rPr>
              <a:t>I am currently working on/have worked on </a:t>
            </a:r>
            <a:r>
              <a:rPr lang="en-GB" sz="3600" dirty="0" err="1">
                <a:latin typeface="Calibri" panose="020F0502020204030204" pitchFamily="34" charset="0"/>
                <a:ea typeface="Calibri" panose="020F0502020204030204" pitchFamily="34" charset="0"/>
                <a:cs typeface="Calibri" panose="020F0502020204030204" pitchFamily="34" charset="0"/>
              </a:rPr>
              <a:t>xxxx</a:t>
            </a:r>
            <a:r>
              <a:rPr lang="en-GB" sz="3600" dirty="0">
                <a:latin typeface="Calibri" panose="020F0502020204030204" pitchFamily="34" charset="0"/>
                <a:ea typeface="Calibri" panose="020F0502020204030204" pitchFamily="34" charset="0"/>
                <a:cs typeface="Calibri" panose="020F0502020204030204" pitchFamily="34" charset="0"/>
              </a:rPr>
              <a:t>. This has enabled me to develop skills in…  My research experience includes…</a:t>
            </a:r>
          </a:p>
          <a:p>
            <a:r>
              <a:rPr lang="en-GB" sz="3600" dirty="0">
                <a:latin typeface="Calibri" panose="020F0502020204030204" pitchFamily="34" charset="0"/>
                <a:ea typeface="Calibri" panose="020F0502020204030204" pitchFamily="34" charset="0"/>
                <a:cs typeface="Calibri" panose="020F0502020204030204" pitchFamily="34" charset="0"/>
              </a:rPr>
              <a:t>I am keen to know if you have any PhD positions available for September 2026.  I am particularly interested in &lt;specific research questions/topic&gt;, but I am also interested to know if there are other projects available. I have attached my CV for your consideration. I would welcome the opportunity to discuss any possible projects at your convenience. </a:t>
            </a:r>
          </a:p>
          <a:p>
            <a:r>
              <a:rPr lang="en-GB" sz="3600" dirty="0">
                <a:latin typeface="Calibri" panose="020F0502020204030204" pitchFamily="34" charset="0"/>
                <a:ea typeface="Calibri" panose="020F0502020204030204" pitchFamily="34" charset="0"/>
                <a:cs typeface="Calibri" panose="020F0502020204030204" pitchFamily="34" charset="0"/>
              </a:rPr>
              <a:t>Thank you in advance for your valuable time and consideration.</a:t>
            </a:r>
          </a:p>
          <a:p>
            <a:endParaRPr lang="en-GB" sz="3600" dirty="0">
              <a:latin typeface="Calibri" panose="020F0502020204030204" pitchFamily="34" charset="0"/>
              <a:ea typeface="Calibri" panose="020F0502020204030204" pitchFamily="34" charset="0"/>
              <a:cs typeface="Calibri" panose="020F0502020204030204" pitchFamily="34" charset="0"/>
            </a:endParaRPr>
          </a:p>
          <a:p>
            <a:r>
              <a:rPr lang="en-GB" sz="3600" dirty="0">
                <a:latin typeface="Calibri" panose="020F0502020204030204" pitchFamily="34" charset="0"/>
                <a:ea typeface="Calibri" panose="020F0502020204030204" pitchFamily="34" charset="0"/>
                <a:cs typeface="Calibri" panose="020F0502020204030204" pitchFamily="34" charset="0"/>
              </a:rPr>
              <a:t> Kind regards,</a:t>
            </a:r>
          </a:p>
          <a:p>
            <a:endParaRPr lang="en-GB" sz="2400" dirty="0"/>
          </a:p>
        </p:txBody>
      </p:sp>
      <p:pic>
        <p:nvPicPr>
          <p:cNvPr id="4" name="Picture 3">
            <a:extLst>
              <a:ext uri="{FF2B5EF4-FFF2-40B4-BE49-F238E27FC236}">
                <a16:creationId xmlns:a16="http://schemas.microsoft.com/office/drawing/2014/main" id="{F1EFF1BC-7063-404D-BF46-982835A4DD6B}"/>
              </a:ext>
            </a:extLst>
          </p:cNvPr>
          <p:cNvPicPr>
            <a:picLocks noChangeAspect="1"/>
          </p:cNvPicPr>
          <p:nvPr/>
        </p:nvPicPr>
        <p:blipFill>
          <a:blip r:embed="rId3"/>
          <a:stretch>
            <a:fillRect/>
          </a:stretch>
        </p:blipFill>
        <p:spPr>
          <a:xfrm>
            <a:off x="-34645" y="-102739"/>
            <a:ext cx="7431668" cy="3158002"/>
          </a:xfrm>
          <a:prstGeom prst="rect">
            <a:avLst/>
          </a:prstGeom>
        </p:spPr>
      </p:pic>
    </p:spTree>
    <p:extLst>
      <p:ext uri="{BB962C8B-B14F-4D97-AF65-F5344CB8AC3E}">
        <p14:creationId xmlns:p14="http://schemas.microsoft.com/office/powerpoint/2010/main" val="949401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65926" y="1714520"/>
            <a:ext cx="17961745" cy="2285020"/>
          </a:xfrm>
        </p:spPr>
        <p:txBody>
          <a:bodyPr>
            <a:normAutofit/>
          </a:bodyPr>
          <a:lstStyle/>
          <a:p>
            <a:r>
              <a:rPr lang="en-US" sz="64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Applying for a DPhil/PhD with a specific supervisor: </a:t>
            </a:r>
            <a:r>
              <a:rPr lang="en-US" sz="6400" i="1"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making contact (what to do)</a:t>
            </a:r>
          </a:p>
        </p:txBody>
      </p:sp>
      <p:sp>
        <p:nvSpPr>
          <p:cNvPr id="5" name="Content Placeholder 4">
            <a:extLst>
              <a:ext uri="{FF2B5EF4-FFF2-40B4-BE49-F238E27FC236}">
                <a16:creationId xmlns:a16="http://schemas.microsoft.com/office/drawing/2014/main" id="{4C5EBF57-D5EC-4A40-BE67-84DA49B716F1}"/>
              </a:ext>
            </a:extLst>
          </p:cNvPr>
          <p:cNvSpPr>
            <a:spLocks noGrp="1"/>
          </p:cNvSpPr>
          <p:nvPr>
            <p:ph idx="1"/>
          </p:nvPr>
        </p:nvSpPr>
        <p:spPr>
          <a:xfrm>
            <a:off x="2138790" y="4519491"/>
            <a:ext cx="20357431" cy="7999485"/>
          </a:xfrm>
        </p:spPr>
        <p:txBody>
          <a:bodyPr>
            <a:noAutofit/>
          </a:bodyPr>
          <a:lstStyle/>
          <a:p>
            <a:r>
              <a:rPr lang="en-GB" sz="3600" dirty="0">
                <a:latin typeface="Calibri" panose="020F0502020204030204" pitchFamily="34" charset="0"/>
                <a:ea typeface="Calibri" panose="020F0502020204030204" pitchFamily="34" charset="0"/>
                <a:cs typeface="Calibri" panose="020F0502020204030204" pitchFamily="34" charset="0"/>
              </a:rPr>
              <a:t>Dear Prof. Preston,</a:t>
            </a:r>
          </a:p>
          <a:p>
            <a:pPr>
              <a:spcAft>
                <a:spcPts val="1269"/>
              </a:spcAft>
            </a:pPr>
            <a:r>
              <a:rPr lang="en-GB" sz="3600" dirty="0">
                <a:latin typeface="Calibri" panose="020F0502020204030204" pitchFamily="34" charset="0"/>
                <a:ea typeface="Calibri" panose="020F0502020204030204" pitchFamily="34" charset="0"/>
                <a:cs typeface="Calibri" panose="020F0502020204030204" pitchFamily="34" charset="0"/>
              </a:rPr>
              <a:t>I am a research scientist working for &lt;life science company&gt;, who previously completed an MSc in Frost Science at the University of Narnia. I am writing to express my strong interest in applying for a PhD under your supervision. I have been following your work closely and I was particularly interested in your work on &lt;specific research question/area&gt; and intrigued by your observation that…. I am particularly interested in &lt;areas of interest that align with the supervisor’s work&gt;. </a:t>
            </a:r>
          </a:p>
          <a:p>
            <a:pPr>
              <a:spcAft>
                <a:spcPts val="1269"/>
              </a:spcAft>
            </a:pPr>
            <a:r>
              <a:rPr lang="en-GB" sz="3600" dirty="0">
                <a:latin typeface="Calibri" panose="020F0502020204030204" pitchFamily="34" charset="0"/>
                <a:ea typeface="Calibri" panose="020F0502020204030204" pitchFamily="34" charset="0"/>
                <a:cs typeface="Calibri" panose="020F0502020204030204" pitchFamily="34" charset="0"/>
              </a:rPr>
              <a:t>My research experience includes &lt;previous work&gt;. My current role has enabled me to develop skills in &lt;relevant skills for doctoral study&gt;. In the past year I have done &lt;actions to prepare for doctoral study&gt;. I am now committed to returning to doctoral study &lt;reasons why you want to do a PhD&gt;.</a:t>
            </a:r>
          </a:p>
          <a:p>
            <a:r>
              <a:rPr lang="en-GB" sz="3600" dirty="0">
                <a:latin typeface="Calibri" panose="020F0502020204030204" pitchFamily="34" charset="0"/>
                <a:ea typeface="Calibri" panose="020F0502020204030204" pitchFamily="34" charset="0"/>
                <a:cs typeface="Calibri" panose="020F0502020204030204" pitchFamily="34" charset="0"/>
              </a:rPr>
              <a:t>I am keen to know if you have any PhD positions available for September 2027.  Although I am particularly interested in &lt;specific research questions/topic&gt;, I am also interested to know if there are other projects available. I have attached my CV for your consideration. I would welcome the opportunity to discuss any possible projects at your convenience. </a:t>
            </a:r>
          </a:p>
          <a:p>
            <a:r>
              <a:rPr lang="en-GB" sz="3600" dirty="0">
                <a:latin typeface="Calibri" panose="020F0502020204030204" pitchFamily="34" charset="0"/>
                <a:ea typeface="Calibri" panose="020F0502020204030204" pitchFamily="34" charset="0"/>
                <a:cs typeface="Calibri" panose="020F0502020204030204" pitchFamily="34" charset="0"/>
              </a:rPr>
              <a:t>Thank you in advance for your valuable time and consideration.</a:t>
            </a:r>
          </a:p>
          <a:p>
            <a:r>
              <a:rPr lang="en-GB" sz="3600" dirty="0">
                <a:latin typeface="Calibri" panose="020F0502020204030204" pitchFamily="34" charset="0"/>
                <a:ea typeface="Calibri" panose="020F0502020204030204" pitchFamily="34" charset="0"/>
                <a:cs typeface="Calibri" panose="020F0502020204030204" pitchFamily="34" charset="0"/>
              </a:rPr>
              <a:t>Kind regards,</a:t>
            </a:r>
          </a:p>
          <a:p>
            <a:endParaRPr lang="en-GB" sz="2400" dirty="0"/>
          </a:p>
        </p:txBody>
      </p:sp>
      <p:pic>
        <p:nvPicPr>
          <p:cNvPr id="4" name="Picture 3">
            <a:extLst>
              <a:ext uri="{FF2B5EF4-FFF2-40B4-BE49-F238E27FC236}">
                <a16:creationId xmlns:a16="http://schemas.microsoft.com/office/drawing/2014/main" id="{F1EFF1BC-7063-404D-BF46-982835A4DD6B}"/>
              </a:ext>
            </a:extLst>
          </p:cNvPr>
          <p:cNvPicPr>
            <a:picLocks noChangeAspect="1"/>
          </p:cNvPicPr>
          <p:nvPr/>
        </p:nvPicPr>
        <p:blipFill>
          <a:blip r:embed="rId3"/>
          <a:stretch>
            <a:fillRect/>
          </a:stretch>
        </p:blipFill>
        <p:spPr>
          <a:xfrm>
            <a:off x="-34645" y="-102739"/>
            <a:ext cx="7431668" cy="3158002"/>
          </a:xfrm>
          <a:prstGeom prst="rect">
            <a:avLst/>
          </a:prstGeom>
        </p:spPr>
      </p:pic>
    </p:spTree>
    <p:extLst>
      <p:ext uri="{BB962C8B-B14F-4D97-AF65-F5344CB8AC3E}">
        <p14:creationId xmlns:p14="http://schemas.microsoft.com/office/powerpoint/2010/main" val="9504298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49930"/>
          <a:stretch/>
        </p:blipFill>
        <p:spPr>
          <a:xfrm>
            <a:off x="9552241" y="311585"/>
            <a:ext cx="6763524" cy="6529006"/>
          </a:xfrm>
          <a:prstGeom prst="rect">
            <a:avLst/>
          </a:prstGeom>
        </p:spPr>
      </p:pic>
      <p:sp>
        <p:nvSpPr>
          <p:cNvPr id="5" name="TextBox 4"/>
          <p:cNvSpPr txBox="1"/>
          <p:nvPr/>
        </p:nvSpPr>
        <p:spPr>
          <a:xfrm>
            <a:off x="2141621" y="7126939"/>
            <a:ext cx="19779916" cy="1323439"/>
          </a:xfrm>
          <a:prstGeom prst="rect">
            <a:avLst/>
          </a:prstGeom>
          <a:noFill/>
        </p:spPr>
        <p:txBody>
          <a:bodyPr wrap="square" rtlCol="0">
            <a:spAutoFit/>
          </a:bodyPr>
          <a:lstStyle/>
          <a:p>
            <a:r>
              <a:rPr lang="en-GB" sz="4000" dirty="0"/>
              <a:t>Most pre-application enquiries fail to overcome the “activation energy” needed to get a supervisor reply</a:t>
            </a:r>
          </a:p>
        </p:txBody>
      </p:sp>
      <p:sp>
        <p:nvSpPr>
          <p:cNvPr id="6" name="TextBox 5"/>
          <p:cNvSpPr txBox="1"/>
          <p:nvPr/>
        </p:nvSpPr>
        <p:spPr>
          <a:xfrm>
            <a:off x="2141621" y="8738946"/>
            <a:ext cx="19779915" cy="3970318"/>
          </a:xfrm>
          <a:prstGeom prst="rect">
            <a:avLst/>
          </a:prstGeom>
          <a:noFill/>
        </p:spPr>
        <p:txBody>
          <a:bodyPr wrap="square" rtlCol="0">
            <a:spAutoFit/>
          </a:bodyPr>
          <a:lstStyle/>
          <a:p>
            <a:pPr marL="604533" indent="-604533">
              <a:buFont typeface="Arial" panose="020B0604020202020204" pitchFamily="34" charset="0"/>
              <a:buChar char="•"/>
            </a:pPr>
            <a:r>
              <a:rPr lang="en-GB" sz="3600" dirty="0"/>
              <a:t>No specific, well-informed interest in or knowledge of the supervisor’s work demonstrated in the initial letter</a:t>
            </a:r>
          </a:p>
          <a:p>
            <a:pPr marL="604533" indent="-604533">
              <a:lnSpc>
                <a:spcPct val="150000"/>
              </a:lnSpc>
              <a:buFont typeface="Arial" panose="020B0604020202020204" pitchFamily="34" charset="0"/>
              <a:buChar char="•"/>
            </a:pPr>
            <a:r>
              <a:rPr lang="en-GB" sz="3600" dirty="0"/>
              <a:t>Inadequate written English in the letter or CV</a:t>
            </a:r>
          </a:p>
          <a:p>
            <a:pPr marL="604533" indent="-604533">
              <a:lnSpc>
                <a:spcPct val="150000"/>
              </a:lnSpc>
              <a:buFont typeface="Arial" panose="020B0604020202020204" pitchFamily="34" charset="0"/>
              <a:buChar char="•"/>
            </a:pPr>
            <a:r>
              <a:rPr lang="en-GB" sz="3600" dirty="0"/>
              <a:t>No CV provided</a:t>
            </a:r>
          </a:p>
          <a:p>
            <a:pPr marL="604533" indent="-604533">
              <a:buFont typeface="Arial" panose="020B0604020202020204" pitchFamily="34" charset="0"/>
              <a:buChar char="•"/>
            </a:pPr>
            <a:r>
              <a:rPr lang="en-GB" sz="3600" dirty="0"/>
              <a:t>Apparent poor fit between the candidate’s background and experience and the supervisor’s research interests</a:t>
            </a:r>
          </a:p>
        </p:txBody>
      </p:sp>
      <p:pic>
        <p:nvPicPr>
          <p:cNvPr id="7" name="Picture 6">
            <a:extLst>
              <a:ext uri="{FF2B5EF4-FFF2-40B4-BE49-F238E27FC236}">
                <a16:creationId xmlns:a16="http://schemas.microsoft.com/office/drawing/2014/main" id="{3C20174D-27B2-431E-9B07-046FCE896DE9}"/>
              </a:ext>
            </a:extLst>
          </p:cNvPr>
          <p:cNvPicPr>
            <a:picLocks noChangeAspect="1"/>
          </p:cNvPicPr>
          <p:nvPr/>
        </p:nvPicPr>
        <p:blipFill>
          <a:blip r:embed="rId4"/>
          <a:stretch>
            <a:fillRect/>
          </a:stretch>
        </p:blipFill>
        <p:spPr>
          <a:xfrm>
            <a:off x="-34645" y="-102739"/>
            <a:ext cx="7431668" cy="3158002"/>
          </a:xfrm>
          <a:prstGeom prst="rect">
            <a:avLst/>
          </a:prstGeom>
        </p:spPr>
      </p:pic>
    </p:spTree>
    <p:extLst>
      <p:ext uri="{BB962C8B-B14F-4D97-AF65-F5344CB8AC3E}">
        <p14:creationId xmlns:p14="http://schemas.microsoft.com/office/powerpoint/2010/main" val="3321343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45813" y="1178106"/>
            <a:ext cx="15766642" cy="1987492"/>
          </a:xfrm>
        </p:spPr>
        <p:txBody>
          <a:bodyPr>
            <a:normAutofit/>
          </a:bodyPr>
          <a:lstStyle/>
          <a:p>
            <a:pPr algn="ctr"/>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Additional supervisor concerns</a:t>
            </a:r>
          </a:p>
        </p:txBody>
      </p:sp>
      <p:sp>
        <p:nvSpPr>
          <p:cNvPr id="3" name="Content Placeholder 2"/>
          <p:cNvSpPr>
            <a:spLocks noGrp="1"/>
          </p:cNvSpPr>
          <p:nvPr>
            <p:ph idx="1"/>
          </p:nvPr>
        </p:nvSpPr>
        <p:spPr>
          <a:xfrm>
            <a:off x="2069433" y="3744222"/>
            <a:ext cx="20140862" cy="8839658"/>
          </a:xfrm>
        </p:spPr>
        <p:txBody>
          <a:bodyPr>
            <a:normAutofit fontScale="92500" lnSpcReduction="20000"/>
          </a:bodyPr>
          <a:lstStyle/>
          <a:p>
            <a:pPr>
              <a:lnSpc>
                <a:spcPct val="110000"/>
              </a:lnSpc>
            </a:pPr>
            <a:r>
              <a:rPr lang="en-GB" sz="4000" dirty="0"/>
              <a:t>I don’t know whether the applicant will have sufficient skills or background knowledge to work in my research area</a:t>
            </a:r>
          </a:p>
          <a:p>
            <a:pPr lvl="1">
              <a:lnSpc>
                <a:spcPct val="110000"/>
              </a:lnSpc>
            </a:pPr>
            <a:r>
              <a:rPr lang="en-GB" sz="3500" dirty="0"/>
              <a:t>Include your skills in your CV - and where relevant - cover letter</a:t>
            </a:r>
          </a:p>
          <a:p>
            <a:pPr lvl="1">
              <a:lnSpc>
                <a:spcPct val="110000"/>
              </a:lnSpc>
            </a:pPr>
            <a:r>
              <a:rPr lang="en-GB" sz="3500" dirty="0"/>
              <a:t>If you lack relevant skills or expertise don’t be deterred from applying -  explain what skills you hope to develop in the future and how you plan to develop them, or how your existing skills and experience demonstrate your capacity to develop new skills. </a:t>
            </a:r>
          </a:p>
          <a:p>
            <a:pPr lvl="1">
              <a:lnSpc>
                <a:spcPct val="110000"/>
              </a:lnSpc>
            </a:pPr>
            <a:r>
              <a:rPr lang="en-GB" sz="3500" dirty="0"/>
              <a:t>Develop and demonstrate your background knowledge in your enquiry letter, correspondence and meetings</a:t>
            </a:r>
          </a:p>
          <a:p>
            <a:pPr lvl="1">
              <a:lnSpc>
                <a:spcPct val="110000"/>
              </a:lnSpc>
            </a:pPr>
            <a:endParaRPr lang="en-GB" sz="2700" dirty="0"/>
          </a:p>
          <a:p>
            <a:pPr>
              <a:lnSpc>
                <a:spcPct val="110000"/>
              </a:lnSpc>
            </a:pPr>
            <a:r>
              <a:rPr lang="en-GB" sz="4000" dirty="0"/>
              <a:t>A lot of our work is team-based, can the applicant work well in a team?</a:t>
            </a:r>
          </a:p>
          <a:p>
            <a:pPr lvl="1">
              <a:lnSpc>
                <a:spcPct val="110000"/>
              </a:lnSpc>
            </a:pPr>
            <a:r>
              <a:rPr lang="en-GB" sz="3500" dirty="0"/>
              <a:t>Provide evidence of your team skills</a:t>
            </a:r>
          </a:p>
          <a:p>
            <a:pPr lvl="1">
              <a:lnSpc>
                <a:spcPct val="110000"/>
              </a:lnSpc>
            </a:pPr>
            <a:endParaRPr lang="en-GB" dirty="0"/>
          </a:p>
          <a:p>
            <a:pPr>
              <a:lnSpc>
                <a:spcPct val="110000"/>
              </a:lnSpc>
            </a:pPr>
            <a:r>
              <a:rPr lang="en-GB" sz="4000" dirty="0"/>
              <a:t>I don’t have sufficient funding, supervision time, space or a suitable mentor in the laboratory to support them</a:t>
            </a:r>
          </a:p>
          <a:p>
            <a:pPr lvl="1">
              <a:lnSpc>
                <a:spcPct val="110000"/>
              </a:lnSpc>
            </a:pPr>
            <a:r>
              <a:rPr lang="en-GB" sz="3500" dirty="0"/>
              <a:t>Request feedback on your application</a:t>
            </a:r>
          </a:p>
          <a:p>
            <a:pPr lvl="1">
              <a:lnSpc>
                <a:spcPct val="110000"/>
              </a:lnSpc>
            </a:pPr>
            <a:r>
              <a:rPr lang="en-GB" sz="3500" dirty="0"/>
              <a:t>Ask for suggestions about other potential supervisors </a:t>
            </a:r>
          </a:p>
          <a:p>
            <a:pPr marL="1142692" lvl="1" indent="-457200">
              <a:lnSpc>
                <a:spcPct val="110000"/>
              </a:lnSpc>
            </a:pPr>
            <a:endParaRPr lang="en-GB" dirty="0"/>
          </a:p>
          <a:p>
            <a:pPr>
              <a:lnSpc>
                <a:spcPct val="110000"/>
              </a:lnSpc>
            </a:pPr>
            <a:endParaRPr lang="en-GB" sz="3298" dirty="0"/>
          </a:p>
          <a:p>
            <a:pPr>
              <a:lnSpc>
                <a:spcPct val="110000"/>
              </a:lnSpc>
            </a:pPr>
            <a:endParaRPr lang="en-GB" sz="3298" dirty="0"/>
          </a:p>
          <a:p>
            <a:pPr>
              <a:lnSpc>
                <a:spcPct val="110000"/>
              </a:lnSpc>
            </a:pPr>
            <a:endParaRPr lang="en-GB" sz="3298" dirty="0"/>
          </a:p>
          <a:p>
            <a:pPr>
              <a:lnSpc>
                <a:spcPct val="110000"/>
              </a:lnSpc>
            </a:pPr>
            <a:endParaRPr lang="en-GB" sz="3298" dirty="0"/>
          </a:p>
        </p:txBody>
      </p:sp>
      <p:pic>
        <p:nvPicPr>
          <p:cNvPr id="4" name="Picture 3">
            <a:extLst>
              <a:ext uri="{FF2B5EF4-FFF2-40B4-BE49-F238E27FC236}">
                <a16:creationId xmlns:a16="http://schemas.microsoft.com/office/drawing/2014/main" id="{90D28431-F50B-466D-B47B-DDAF0C18B6E3}"/>
              </a:ext>
            </a:extLst>
          </p:cNvPr>
          <p:cNvPicPr>
            <a:picLocks noChangeAspect="1"/>
          </p:cNvPicPr>
          <p:nvPr/>
        </p:nvPicPr>
        <p:blipFill>
          <a:blip r:embed="rId2"/>
          <a:stretch>
            <a:fillRect/>
          </a:stretch>
        </p:blipFill>
        <p:spPr>
          <a:xfrm>
            <a:off x="-34645" y="-102739"/>
            <a:ext cx="7431668" cy="3158002"/>
          </a:xfrm>
          <a:prstGeom prst="rect">
            <a:avLst/>
          </a:prstGeom>
        </p:spPr>
      </p:pic>
    </p:spTree>
    <p:extLst>
      <p:ext uri="{BB962C8B-B14F-4D97-AF65-F5344CB8AC3E}">
        <p14:creationId xmlns:p14="http://schemas.microsoft.com/office/powerpoint/2010/main" val="259128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17449" y="2407399"/>
            <a:ext cx="11020185" cy="5326422"/>
          </a:xfrm>
          <a:prstGeom prst="rect">
            <a:avLst/>
          </a:prstGeom>
        </p:spPr>
      </p:pic>
      <p:sp>
        <p:nvSpPr>
          <p:cNvPr id="6" name="TextBox 5"/>
          <p:cNvSpPr txBox="1"/>
          <p:nvPr/>
        </p:nvSpPr>
        <p:spPr>
          <a:xfrm>
            <a:off x="7787650" y="8034153"/>
            <a:ext cx="8584255" cy="1003993"/>
          </a:xfrm>
          <a:prstGeom prst="rect">
            <a:avLst/>
          </a:prstGeom>
          <a:noFill/>
        </p:spPr>
        <p:txBody>
          <a:bodyPr wrap="square" rtlCol="0">
            <a:spAutoFit/>
          </a:bodyPr>
          <a:lstStyle/>
          <a:p>
            <a:pPr algn="ctr"/>
            <a:r>
              <a:rPr lang="en-GB" sz="5924" dirty="0"/>
              <a:t>Catalysts!</a:t>
            </a:r>
          </a:p>
        </p:txBody>
      </p:sp>
      <p:sp>
        <p:nvSpPr>
          <p:cNvPr id="7" name="TextBox 6"/>
          <p:cNvSpPr txBox="1"/>
          <p:nvPr/>
        </p:nvSpPr>
        <p:spPr>
          <a:xfrm>
            <a:off x="5194863" y="8688932"/>
            <a:ext cx="12447456" cy="4566956"/>
          </a:xfrm>
          <a:prstGeom prst="rect">
            <a:avLst/>
          </a:prstGeom>
          <a:noFill/>
        </p:spPr>
        <p:txBody>
          <a:bodyPr wrap="square" rtlCol="0">
            <a:spAutoFit/>
          </a:bodyPr>
          <a:lstStyle/>
          <a:p>
            <a:endParaRPr lang="en-GB" sz="4000" dirty="0"/>
          </a:p>
          <a:p>
            <a:pPr marL="967252" indent="-967252">
              <a:buFont typeface="Arial" panose="020B0604020202020204" pitchFamily="34" charset="0"/>
              <a:buChar char="•"/>
            </a:pPr>
            <a:r>
              <a:rPr lang="en-GB" sz="4000" dirty="0"/>
              <a:t>Mentoring</a:t>
            </a:r>
          </a:p>
          <a:p>
            <a:pPr marL="967252" indent="-967252">
              <a:buFont typeface="Arial" panose="020B0604020202020204" pitchFamily="34" charset="0"/>
              <a:buChar char="•"/>
            </a:pPr>
            <a:r>
              <a:rPr lang="en-GB" sz="4000" dirty="0"/>
              <a:t>Research experience</a:t>
            </a:r>
          </a:p>
          <a:p>
            <a:pPr marL="967252" indent="-967252">
              <a:buFont typeface="Arial" panose="020B0604020202020204" pitchFamily="34" charset="0"/>
              <a:buChar char="•"/>
            </a:pPr>
            <a:r>
              <a:rPr lang="en-GB" sz="4000" dirty="0"/>
              <a:t>Internships</a:t>
            </a:r>
          </a:p>
          <a:p>
            <a:pPr marL="967252" indent="-967252">
              <a:buFont typeface="Arial" panose="020B0604020202020204" pitchFamily="34" charset="0"/>
              <a:buChar char="•"/>
            </a:pPr>
            <a:r>
              <a:rPr lang="en-GB" sz="4000" dirty="0"/>
              <a:t>Advocates</a:t>
            </a:r>
          </a:p>
          <a:p>
            <a:pPr marL="967252" indent="-967252">
              <a:buFont typeface="Arial" panose="020B0604020202020204" pitchFamily="34" charset="0"/>
              <a:buChar char="•"/>
            </a:pPr>
            <a:r>
              <a:rPr lang="en-GB" sz="4000" dirty="0"/>
              <a:t>Networks </a:t>
            </a:r>
          </a:p>
          <a:p>
            <a:pPr marL="967252" indent="-967252">
              <a:buFont typeface="Arial" panose="020B0604020202020204" pitchFamily="34" charset="0"/>
              <a:buChar char="•"/>
            </a:pPr>
            <a:endParaRPr lang="en-GB" sz="5077" dirty="0">
              <a:solidFill>
                <a:schemeClr val="bg1"/>
              </a:solidFill>
            </a:endParaRPr>
          </a:p>
        </p:txBody>
      </p:sp>
      <p:sp>
        <p:nvSpPr>
          <p:cNvPr id="8" name="TextBox 7"/>
          <p:cNvSpPr txBox="1"/>
          <p:nvPr/>
        </p:nvSpPr>
        <p:spPr>
          <a:xfrm>
            <a:off x="13552375" y="9387360"/>
            <a:ext cx="7606145" cy="3170099"/>
          </a:xfrm>
          <a:prstGeom prst="rect">
            <a:avLst/>
          </a:prstGeom>
          <a:noFill/>
        </p:spPr>
        <p:txBody>
          <a:bodyPr wrap="square" rtlCol="0">
            <a:spAutoFit/>
          </a:bodyPr>
          <a:lstStyle/>
          <a:p>
            <a:pPr marL="604533" indent="-604533">
              <a:buFont typeface="Arial" panose="020B0604020202020204" pitchFamily="34" charset="0"/>
              <a:buChar char="•"/>
            </a:pPr>
            <a:r>
              <a:rPr lang="en-GB" sz="4000" dirty="0"/>
              <a:t>Awards/Prizes</a:t>
            </a:r>
          </a:p>
          <a:p>
            <a:pPr marL="604533" indent="-604533">
              <a:buFont typeface="Arial" panose="020B0604020202020204" pitchFamily="34" charset="0"/>
              <a:buChar char="•"/>
            </a:pPr>
            <a:r>
              <a:rPr lang="en-GB" sz="4000" dirty="0"/>
              <a:t>Funding</a:t>
            </a:r>
          </a:p>
          <a:p>
            <a:pPr marL="604533" indent="-604533">
              <a:buFont typeface="Arial" panose="020B0604020202020204" pitchFamily="34" charset="0"/>
              <a:buChar char="•"/>
            </a:pPr>
            <a:r>
              <a:rPr lang="en-GB" sz="4000" dirty="0"/>
              <a:t>Synergy</a:t>
            </a:r>
          </a:p>
          <a:p>
            <a:pPr marL="604533" indent="-604533">
              <a:buFont typeface="Arial" panose="020B0604020202020204" pitchFamily="34" charset="0"/>
              <a:buChar char="•"/>
            </a:pPr>
            <a:r>
              <a:rPr lang="en-GB" sz="4000" dirty="0"/>
              <a:t>Supervisor experience</a:t>
            </a:r>
          </a:p>
          <a:p>
            <a:pPr marL="604533" indent="-604533">
              <a:buFont typeface="Arial" panose="020B0604020202020204" pitchFamily="34" charset="0"/>
              <a:buChar char="•"/>
            </a:pPr>
            <a:r>
              <a:rPr lang="en-GB" sz="4000" dirty="0"/>
              <a:t>Diligence</a:t>
            </a:r>
          </a:p>
        </p:txBody>
      </p:sp>
      <p:pic>
        <p:nvPicPr>
          <p:cNvPr id="9" name="Picture 8">
            <a:extLst>
              <a:ext uri="{FF2B5EF4-FFF2-40B4-BE49-F238E27FC236}">
                <a16:creationId xmlns:a16="http://schemas.microsoft.com/office/drawing/2014/main" id="{5508FE68-F08E-4224-A878-2B16C9486CC7}"/>
              </a:ext>
            </a:extLst>
          </p:cNvPr>
          <p:cNvPicPr>
            <a:picLocks noChangeAspect="1"/>
          </p:cNvPicPr>
          <p:nvPr/>
        </p:nvPicPr>
        <p:blipFill>
          <a:blip r:embed="rId3"/>
          <a:stretch>
            <a:fillRect/>
          </a:stretch>
        </p:blipFill>
        <p:spPr>
          <a:xfrm>
            <a:off x="-34645" y="22764"/>
            <a:ext cx="7431668" cy="3158002"/>
          </a:xfrm>
          <a:prstGeom prst="rect">
            <a:avLst/>
          </a:prstGeom>
        </p:spPr>
      </p:pic>
    </p:spTree>
    <p:extLst>
      <p:ext uri="{BB962C8B-B14F-4D97-AF65-F5344CB8AC3E}">
        <p14:creationId xmlns:p14="http://schemas.microsoft.com/office/powerpoint/2010/main" val="3492216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59144" y="422991"/>
            <a:ext cx="12339111" cy="1713764"/>
          </a:xfrm>
        </p:spPr>
        <p:txBody>
          <a:bodyPr>
            <a:normAutofit/>
          </a:bodyPr>
          <a:lstStyle/>
          <a:p>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Questions to ask supervisors</a:t>
            </a:r>
          </a:p>
        </p:txBody>
      </p:sp>
      <p:sp>
        <p:nvSpPr>
          <p:cNvPr id="3" name="Content Placeholder 2"/>
          <p:cNvSpPr>
            <a:spLocks noGrp="1"/>
          </p:cNvSpPr>
          <p:nvPr>
            <p:ph idx="1"/>
          </p:nvPr>
        </p:nvSpPr>
        <p:spPr>
          <a:xfrm>
            <a:off x="1970887" y="2971961"/>
            <a:ext cx="20442225" cy="9464166"/>
          </a:xfrm>
        </p:spPr>
        <p:txBody>
          <a:bodyPr>
            <a:noAutofit/>
          </a:bodyPr>
          <a:lstStyle/>
          <a:p>
            <a:pPr marL="685492" indent="-685492">
              <a:lnSpc>
                <a:spcPct val="110000"/>
              </a:lnSpc>
              <a:buFont typeface="+mj-lt"/>
              <a:buAutoNum type="arabicPeriod"/>
            </a:pPr>
            <a:r>
              <a:rPr lang="en-GB" dirty="0"/>
              <a:t>How many years does a PhD normally last under your supervision? (particularly for overseas groups – in the UK, it is usually 3 to 4 years)</a:t>
            </a:r>
          </a:p>
          <a:p>
            <a:pPr marL="685492" indent="-685492">
              <a:lnSpc>
                <a:spcPct val="110000"/>
              </a:lnSpc>
              <a:buFont typeface="+mj-lt"/>
              <a:buAutoNum type="arabicPeriod"/>
            </a:pPr>
            <a:r>
              <a:rPr lang="en-GB" dirty="0"/>
              <a:t>What type of guidance will I receive at the beginning and throughout the project? </a:t>
            </a:r>
          </a:p>
          <a:p>
            <a:pPr marL="685492" indent="-685492">
              <a:lnSpc>
                <a:spcPct val="110000"/>
              </a:lnSpc>
              <a:buFont typeface="+mj-lt"/>
              <a:buAutoNum type="arabicPeriod"/>
            </a:pPr>
            <a:r>
              <a:rPr lang="en-GB" dirty="0"/>
              <a:t>What is your approach to supervision? </a:t>
            </a:r>
          </a:p>
          <a:p>
            <a:pPr marL="685492" indent="-685492">
              <a:lnSpc>
                <a:spcPct val="110000"/>
              </a:lnSpc>
              <a:buFont typeface="+mj-lt"/>
              <a:buAutoNum type="arabicPeriod"/>
            </a:pPr>
            <a:r>
              <a:rPr lang="en-GB" dirty="0"/>
              <a:t>How flexible is this project?</a:t>
            </a:r>
          </a:p>
          <a:p>
            <a:pPr marL="685492" indent="-685492">
              <a:lnSpc>
                <a:spcPct val="110000"/>
              </a:lnSpc>
              <a:buFont typeface="+mj-lt"/>
              <a:buAutoNum type="arabicPeriod"/>
            </a:pPr>
            <a:r>
              <a:rPr lang="en-GB" dirty="0"/>
              <a:t>What funding is available? (Both for stipend/fees and research costs)</a:t>
            </a:r>
          </a:p>
          <a:p>
            <a:pPr marL="685492" indent="-685492">
              <a:lnSpc>
                <a:spcPct val="110000"/>
              </a:lnSpc>
              <a:buFont typeface="+mj-lt"/>
              <a:buAutoNum type="arabicPeriod"/>
            </a:pPr>
            <a:r>
              <a:rPr lang="en-GB" dirty="0"/>
              <a:t>Will I be part of a year group or cohort for which specific support and training is provided?</a:t>
            </a:r>
          </a:p>
          <a:p>
            <a:pPr marL="685492" indent="-685492">
              <a:lnSpc>
                <a:spcPct val="110000"/>
              </a:lnSpc>
              <a:buFont typeface="+mj-lt"/>
              <a:buAutoNum type="arabicPeriod"/>
            </a:pPr>
            <a:r>
              <a:rPr lang="en-GB" dirty="0"/>
              <a:t>What training in research skills is available?</a:t>
            </a:r>
          </a:p>
          <a:p>
            <a:pPr marL="685492" indent="-685492">
              <a:lnSpc>
                <a:spcPct val="110000"/>
              </a:lnSpc>
              <a:buFont typeface="+mj-lt"/>
              <a:buAutoNum type="arabicPeriod"/>
            </a:pPr>
            <a:r>
              <a:rPr lang="en-GB" dirty="0"/>
              <a:t>Will I have the opportunity to teach, to undertake outreach, to develop entrepreneurial skills?</a:t>
            </a:r>
          </a:p>
          <a:p>
            <a:pPr marL="685492" indent="-685492">
              <a:lnSpc>
                <a:spcPct val="110000"/>
              </a:lnSpc>
              <a:buFont typeface="+mj-lt"/>
              <a:buAutoNum type="arabicPeriod"/>
            </a:pPr>
            <a:r>
              <a:rPr lang="en-GB" dirty="0"/>
              <a:t>Will I have the opportunity to attend conferences?</a:t>
            </a:r>
          </a:p>
          <a:p>
            <a:pPr marL="685492" indent="-685492">
              <a:lnSpc>
                <a:spcPct val="110000"/>
              </a:lnSpc>
              <a:buFont typeface="+mj-lt"/>
              <a:buAutoNum type="arabicPeriod"/>
            </a:pPr>
            <a:r>
              <a:rPr lang="en-GB" dirty="0"/>
              <a:t>Can I meet a member of your group?</a:t>
            </a:r>
          </a:p>
          <a:p>
            <a:pPr marL="685492" indent="-685492">
              <a:lnSpc>
                <a:spcPct val="110000"/>
              </a:lnSpc>
              <a:buFont typeface="+mj-lt"/>
              <a:buAutoNum type="arabicPeriod"/>
            </a:pPr>
            <a:r>
              <a:rPr lang="en-GB" dirty="0"/>
              <a:t>Can I work remotely/part-time (if relevant to your personal circumstances)</a:t>
            </a:r>
          </a:p>
          <a:p>
            <a:pPr marL="685492" indent="-685492">
              <a:lnSpc>
                <a:spcPct val="110000"/>
              </a:lnSpc>
              <a:buFont typeface="+mj-lt"/>
              <a:buAutoNum type="arabicPeriod"/>
            </a:pPr>
            <a:r>
              <a:rPr lang="en-GB" dirty="0"/>
              <a:t>Specific questions about the project to learn more and show you have thought and read about it</a:t>
            </a:r>
          </a:p>
          <a:p>
            <a:pPr>
              <a:lnSpc>
                <a:spcPct val="110000"/>
              </a:lnSpc>
            </a:pPr>
            <a:endParaRPr lang="en-GB" dirty="0">
              <a:solidFill>
                <a:schemeClr val="bg1"/>
              </a:solidFill>
            </a:endParaRPr>
          </a:p>
          <a:p>
            <a:pPr>
              <a:lnSpc>
                <a:spcPct val="110000"/>
              </a:lnSpc>
            </a:pPr>
            <a:endParaRPr lang="en-GB" dirty="0"/>
          </a:p>
        </p:txBody>
      </p:sp>
      <p:pic>
        <p:nvPicPr>
          <p:cNvPr id="4" name="Picture 3">
            <a:extLst>
              <a:ext uri="{FF2B5EF4-FFF2-40B4-BE49-F238E27FC236}">
                <a16:creationId xmlns:a16="http://schemas.microsoft.com/office/drawing/2014/main" id="{B61E851A-FD1D-483A-8EB4-958287A7EC88}"/>
              </a:ext>
            </a:extLst>
          </p:cNvPr>
          <p:cNvPicPr>
            <a:picLocks noChangeAspect="1"/>
          </p:cNvPicPr>
          <p:nvPr/>
        </p:nvPicPr>
        <p:blipFill>
          <a:blip r:embed="rId2"/>
          <a:stretch>
            <a:fillRect/>
          </a:stretch>
        </p:blipFill>
        <p:spPr>
          <a:xfrm>
            <a:off x="-34645" y="22764"/>
            <a:ext cx="7431668" cy="3158002"/>
          </a:xfrm>
          <a:prstGeom prst="rect">
            <a:avLst/>
          </a:prstGeom>
        </p:spPr>
      </p:pic>
    </p:spTree>
    <p:extLst>
      <p:ext uri="{BB962C8B-B14F-4D97-AF65-F5344CB8AC3E}">
        <p14:creationId xmlns:p14="http://schemas.microsoft.com/office/powerpoint/2010/main" val="65101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6" y="2326261"/>
            <a:ext cx="10994746" cy="1355142"/>
          </a:xfrm>
        </p:spPr>
        <p:txBody>
          <a:bodyPr/>
          <a:lstStyle/>
          <a:p>
            <a:r>
              <a:rPr lang="en-GB"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Personal statement</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6" y="4352118"/>
            <a:ext cx="10420047" cy="4570866"/>
          </a:xfrm>
        </p:spPr>
        <p:txBody>
          <a:bodyPr/>
          <a:lstStyle/>
          <a:p>
            <a:pPr marL="571500" indent="-571500">
              <a:spcAft>
                <a:spcPts val="6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The</a:t>
            </a:r>
            <a:r>
              <a:rPr lang="en-GB" sz="4000" b="1" dirty="0">
                <a:latin typeface="Calibri" panose="020F0502020204030204" pitchFamily="34" charset="0"/>
                <a:ea typeface="Calibri" panose="020F0502020204030204" pitchFamily="34" charset="0"/>
                <a:cs typeface="Calibri" panose="020F0502020204030204" pitchFamily="34" charset="0"/>
              </a:rPr>
              <a:t> ‘how to apply’ section </a:t>
            </a:r>
            <a:r>
              <a:rPr lang="en-GB" sz="4000" dirty="0">
                <a:latin typeface="Calibri" panose="020F0502020204030204" pitchFamily="34" charset="0"/>
                <a:ea typeface="Calibri" panose="020F0502020204030204" pitchFamily="34" charset="0"/>
                <a:cs typeface="Calibri" panose="020F0502020204030204" pitchFamily="34" charset="0"/>
              </a:rPr>
              <a:t>on your course page will tell you whether you need a research proposal, personal statement, or both</a:t>
            </a:r>
          </a:p>
          <a:p>
            <a:pPr marL="571500" indent="-571500">
              <a:spcAft>
                <a:spcPts val="6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It also contains </a:t>
            </a:r>
            <a:r>
              <a:rPr lang="en-GB" sz="4000" b="1" dirty="0">
                <a:latin typeface="Calibri" panose="020F0502020204030204" pitchFamily="34" charset="0"/>
                <a:ea typeface="Calibri" panose="020F0502020204030204" pitchFamily="34" charset="0"/>
                <a:cs typeface="Calibri" panose="020F0502020204030204" pitchFamily="34" charset="0"/>
              </a:rPr>
              <a:t>course-specific guidance </a:t>
            </a:r>
            <a:r>
              <a:rPr lang="en-GB" sz="4000" dirty="0">
                <a:latin typeface="Calibri" panose="020F0502020204030204" pitchFamily="34" charset="0"/>
                <a:ea typeface="Calibri" panose="020F0502020204030204" pitchFamily="34" charset="0"/>
                <a:cs typeface="Calibri" panose="020F0502020204030204" pitchFamily="34" charset="0"/>
              </a:rPr>
              <a:t>on things like length, structure and content</a:t>
            </a:r>
          </a:p>
          <a:p>
            <a:pPr marL="571500" indent="-571500">
              <a:spcAft>
                <a:spcPts val="6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Your </a:t>
            </a:r>
            <a:r>
              <a:rPr lang="en-GB" sz="4000" b="1" dirty="0">
                <a:latin typeface="Calibri" panose="020F0502020204030204" pitchFamily="34" charset="0"/>
                <a:ea typeface="Calibri" panose="020F0502020204030204" pitchFamily="34" charset="0"/>
                <a:cs typeface="Calibri" panose="020F0502020204030204" pitchFamily="34" charset="0"/>
              </a:rPr>
              <a:t>personal statement </a:t>
            </a:r>
            <a:r>
              <a:rPr lang="en-GB" sz="4000" dirty="0">
                <a:latin typeface="Calibri" panose="020F0502020204030204" pitchFamily="34" charset="0"/>
                <a:ea typeface="Calibri" panose="020F0502020204030204" pitchFamily="34" charset="0"/>
                <a:cs typeface="Calibri" panose="020F0502020204030204" pitchFamily="34" charset="0"/>
              </a:rPr>
              <a:t>is your opportunity to </a:t>
            </a:r>
            <a:r>
              <a:rPr lang="en-GB" sz="4000" b="1" dirty="0">
                <a:latin typeface="Calibri" panose="020F0502020204030204" pitchFamily="34" charset="0"/>
                <a:ea typeface="Calibri" panose="020F0502020204030204" pitchFamily="34" charset="0"/>
                <a:cs typeface="Calibri" panose="020F0502020204030204" pitchFamily="34" charset="0"/>
              </a:rPr>
              <a:t>tell your story </a:t>
            </a:r>
            <a:r>
              <a:rPr lang="en-GB" sz="4000" dirty="0">
                <a:latin typeface="Calibri" panose="020F0502020204030204" pitchFamily="34" charset="0"/>
                <a:ea typeface="Calibri" panose="020F0502020204030204" pitchFamily="34" charset="0"/>
                <a:cs typeface="Calibri" panose="020F0502020204030204" pitchFamily="34" charset="0"/>
              </a:rPr>
              <a:t>to the academic department based on the facts in your transcript and other supporting documents</a:t>
            </a:r>
          </a:p>
          <a:p>
            <a:pPr marL="571500" indent="-571500">
              <a:spcAft>
                <a:spcPts val="6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Think about the following questions:</a:t>
            </a:r>
          </a:p>
        </p:txBody>
      </p:sp>
      <p:pic>
        <p:nvPicPr>
          <p:cNvPr id="6" name="Picture 5">
            <a:extLst>
              <a:ext uri="{FF2B5EF4-FFF2-40B4-BE49-F238E27FC236}">
                <a16:creationId xmlns:a16="http://schemas.microsoft.com/office/drawing/2014/main" id="{B667C75F-A69E-404D-8491-82507F9A0F54}"/>
              </a:ext>
            </a:extLst>
          </p:cNvPr>
          <p:cNvPicPr>
            <a:picLocks noChangeAspect="1"/>
          </p:cNvPicPr>
          <p:nvPr/>
        </p:nvPicPr>
        <p:blipFill rotWithShape="1">
          <a:blip r:embed="rId3">
            <a:extLst>
              <a:ext uri="{28A0092B-C50C-407E-A947-70E740481C1C}">
                <a14:useLocalDpi xmlns:a14="http://schemas.microsoft.com/office/drawing/2010/main" val="0"/>
              </a:ext>
            </a:extLst>
          </a:blip>
          <a:srcRect l="9264" r="2193"/>
          <a:stretch/>
        </p:blipFill>
        <p:spPr>
          <a:xfrm>
            <a:off x="12741649" y="1678807"/>
            <a:ext cx="11642351" cy="8765806"/>
          </a:xfrm>
          <a:prstGeom prst="rect">
            <a:avLst/>
          </a:prstGeom>
        </p:spPr>
      </p:pic>
      <p:sp>
        <p:nvSpPr>
          <p:cNvPr id="7" name="Rectangle: Rounded Corners 6">
            <a:extLst>
              <a:ext uri="{FF2B5EF4-FFF2-40B4-BE49-F238E27FC236}">
                <a16:creationId xmlns:a16="http://schemas.microsoft.com/office/drawing/2014/main" id="{9338801D-CFD3-4B02-9CAA-3ED69251471F}"/>
              </a:ext>
            </a:extLst>
          </p:cNvPr>
          <p:cNvSpPr/>
          <p:nvPr/>
        </p:nvSpPr>
        <p:spPr>
          <a:xfrm>
            <a:off x="2042886" y="10989172"/>
            <a:ext cx="20584032" cy="2242734"/>
          </a:xfrm>
          <a:prstGeom prst="roundRect">
            <a:avLst/>
          </a:prstGeom>
          <a:solidFill>
            <a:srgbClr val="D9D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Wingdings" panose="05000000000000000000" pitchFamily="2" charset="2"/>
              <a:buChar char="à"/>
            </a:pPr>
            <a:r>
              <a:rPr lang="en-GB" sz="4000" dirty="0">
                <a:solidFill>
                  <a:srgbClr val="002147"/>
                </a:solidFill>
                <a:latin typeface="Calibri" panose="020F0502020204030204" pitchFamily="34" charset="0"/>
                <a:ea typeface="Calibri" panose="020F0502020204030204" pitchFamily="34" charset="0"/>
                <a:cs typeface="Calibri" panose="020F0502020204030204" pitchFamily="34" charset="0"/>
              </a:rPr>
              <a:t>What makes you stand out as an excellent candidate?</a:t>
            </a:r>
          </a:p>
          <a:p>
            <a:pPr marL="457200" indent="-457200">
              <a:spcAft>
                <a:spcPts val="1200"/>
              </a:spcAft>
              <a:buFont typeface="Wingdings" panose="05000000000000000000" pitchFamily="2" charset="2"/>
              <a:buChar char="à"/>
            </a:pPr>
            <a:r>
              <a:rPr lang="en-GB" sz="4000" dirty="0">
                <a:solidFill>
                  <a:srgbClr val="002147"/>
                </a:solidFill>
                <a:latin typeface="Calibri" panose="020F0502020204030204" pitchFamily="34" charset="0"/>
                <a:ea typeface="Calibri" panose="020F0502020204030204" pitchFamily="34" charset="0"/>
                <a:cs typeface="Calibri" panose="020F0502020204030204" pitchFamily="34" charset="0"/>
              </a:rPr>
              <a:t>Why are you interested in your department/programme?</a:t>
            </a:r>
          </a:p>
          <a:p>
            <a:pPr marL="457200" indent="-457200">
              <a:spcAft>
                <a:spcPts val="1200"/>
              </a:spcAft>
              <a:buFont typeface="Wingdings" panose="05000000000000000000" pitchFamily="2" charset="2"/>
              <a:buChar char="à"/>
            </a:pPr>
            <a:r>
              <a:rPr lang="en-GB" sz="4000" dirty="0">
                <a:solidFill>
                  <a:srgbClr val="002147"/>
                </a:solidFill>
                <a:latin typeface="Calibri" panose="020F0502020204030204" pitchFamily="34" charset="0"/>
                <a:ea typeface="Calibri" panose="020F0502020204030204" pitchFamily="34" charset="0"/>
                <a:cs typeface="Calibri" panose="020F0502020204030204" pitchFamily="34" charset="0"/>
              </a:rPr>
              <a:t>What do you hope to use your experience and qualifications for after you finish your course?</a:t>
            </a:r>
          </a:p>
        </p:txBody>
      </p:sp>
      <p:pic>
        <p:nvPicPr>
          <p:cNvPr id="8" name="Picture 7">
            <a:extLst>
              <a:ext uri="{FF2B5EF4-FFF2-40B4-BE49-F238E27FC236}">
                <a16:creationId xmlns:a16="http://schemas.microsoft.com/office/drawing/2014/main" id="{C492D72D-452A-4953-80B9-4C38BED17F9E}"/>
              </a:ext>
            </a:extLst>
          </p:cNvPr>
          <p:cNvPicPr>
            <a:picLocks noChangeAspect="1"/>
          </p:cNvPicPr>
          <p:nvPr/>
        </p:nvPicPr>
        <p:blipFill>
          <a:blip r:embed="rId4"/>
          <a:stretch>
            <a:fillRect/>
          </a:stretch>
        </p:blipFill>
        <p:spPr>
          <a:xfrm>
            <a:off x="-34645" y="22764"/>
            <a:ext cx="7431668" cy="3158002"/>
          </a:xfrm>
          <a:prstGeom prst="rect">
            <a:avLst/>
          </a:prstGeom>
        </p:spPr>
      </p:pic>
    </p:spTree>
    <p:extLst>
      <p:ext uri="{BB962C8B-B14F-4D97-AF65-F5344CB8AC3E}">
        <p14:creationId xmlns:p14="http://schemas.microsoft.com/office/powerpoint/2010/main" val="537825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6" y="2756562"/>
            <a:ext cx="10994746" cy="1355142"/>
          </a:xfrm>
        </p:spPr>
        <p:txBody>
          <a:bodyPr/>
          <a:lstStyle/>
          <a:p>
            <a:r>
              <a:rPr lang="en-GB"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Research proposal</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6" y="4746562"/>
            <a:ext cx="10420047" cy="4570866"/>
          </a:xfrm>
        </p:spPr>
        <p:txBody>
          <a:bodyPr/>
          <a:lstStyle/>
          <a:p>
            <a:pPr marL="571500" indent="-571500">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Your </a:t>
            </a:r>
            <a:r>
              <a:rPr lang="en-GB" sz="4000" b="1" dirty="0">
                <a:latin typeface="Calibri" panose="020F0502020204030204" pitchFamily="34" charset="0"/>
                <a:ea typeface="Calibri" panose="020F0502020204030204" pitchFamily="34" charset="0"/>
                <a:cs typeface="Calibri" panose="020F0502020204030204" pitchFamily="34" charset="0"/>
              </a:rPr>
              <a:t>research proposal </a:t>
            </a:r>
            <a:r>
              <a:rPr lang="en-GB" sz="4000" dirty="0">
                <a:latin typeface="Calibri" panose="020F0502020204030204" pitchFamily="34" charset="0"/>
                <a:ea typeface="Calibri" panose="020F0502020204030204" pitchFamily="34" charset="0"/>
                <a:cs typeface="Calibri" panose="020F0502020204030204" pitchFamily="34" charset="0"/>
              </a:rPr>
              <a:t>is your chance to show the department why your idea is important to your subject area</a:t>
            </a:r>
          </a:p>
          <a:p>
            <a:pPr marL="571500" indent="-571500">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It aims to show your department why you are the best person to research your idea / topic</a:t>
            </a:r>
          </a:p>
          <a:p>
            <a:pPr marL="571500" indent="-571500">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It should also generally include elements such as a research question, a brief literature review and the approaches you expect to use </a:t>
            </a:r>
          </a:p>
          <a:p>
            <a:pPr marL="571500" indent="-571500">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Think about the following questions:</a:t>
            </a:r>
          </a:p>
        </p:txBody>
      </p:sp>
      <p:pic>
        <p:nvPicPr>
          <p:cNvPr id="6" name="Picture 5">
            <a:extLst>
              <a:ext uri="{FF2B5EF4-FFF2-40B4-BE49-F238E27FC236}">
                <a16:creationId xmlns:a16="http://schemas.microsoft.com/office/drawing/2014/main" id="{B667C75F-A69E-404D-8491-82507F9A0F54}"/>
              </a:ext>
            </a:extLst>
          </p:cNvPr>
          <p:cNvPicPr>
            <a:picLocks noChangeAspect="1"/>
          </p:cNvPicPr>
          <p:nvPr/>
        </p:nvPicPr>
        <p:blipFill rotWithShape="1">
          <a:blip r:embed="rId3">
            <a:extLst>
              <a:ext uri="{28A0092B-C50C-407E-A947-70E740481C1C}">
                <a14:useLocalDpi xmlns:a14="http://schemas.microsoft.com/office/drawing/2010/main" val="0"/>
              </a:ext>
            </a:extLst>
          </a:blip>
          <a:srcRect l="9264" r="2193"/>
          <a:stretch/>
        </p:blipFill>
        <p:spPr>
          <a:xfrm>
            <a:off x="12741649" y="1678807"/>
            <a:ext cx="11642351" cy="8765806"/>
          </a:xfrm>
          <a:prstGeom prst="rect">
            <a:avLst/>
          </a:prstGeom>
        </p:spPr>
      </p:pic>
      <p:sp>
        <p:nvSpPr>
          <p:cNvPr id="7" name="Rectangle: Rounded Corners 6">
            <a:extLst>
              <a:ext uri="{FF2B5EF4-FFF2-40B4-BE49-F238E27FC236}">
                <a16:creationId xmlns:a16="http://schemas.microsoft.com/office/drawing/2014/main" id="{9338801D-CFD3-4B02-9CAA-3ED69251471F}"/>
              </a:ext>
            </a:extLst>
          </p:cNvPr>
          <p:cNvSpPr/>
          <p:nvPr/>
        </p:nvSpPr>
        <p:spPr>
          <a:xfrm>
            <a:off x="2114602" y="11258113"/>
            <a:ext cx="18432502" cy="1864550"/>
          </a:xfrm>
          <a:prstGeom prst="roundRect">
            <a:avLst/>
          </a:prstGeom>
          <a:solidFill>
            <a:srgbClr val="D9D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Wingdings" panose="05000000000000000000" pitchFamily="2" charset="2"/>
              <a:buChar char="à"/>
            </a:pPr>
            <a:r>
              <a:rPr lang="en-GB" sz="3200" dirty="0">
                <a:solidFill>
                  <a:srgbClr val="002147"/>
                </a:solidFill>
                <a:latin typeface="Calibri" panose="020F0502020204030204" pitchFamily="34" charset="0"/>
                <a:ea typeface="Calibri" panose="020F0502020204030204" pitchFamily="34" charset="0"/>
                <a:cs typeface="Calibri" panose="020F0502020204030204" pitchFamily="34" charset="0"/>
              </a:rPr>
              <a:t>How</a:t>
            </a:r>
            <a:r>
              <a:rPr lang="en-GB" sz="3200" dirty="0">
                <a:solidFill>
                  <a:srgbClr val="002147"/>
                </a:solidFill>
              </a:rPr>
              <a:t> does your proposed research build on existing research as well as your skills and expertise?</a:t>
            </a:r>
          </a:p>
          <a:p>
            <a:pPr marL="457200" indent="-457200">
              <a:spcAft>
                <a:spcPts val="1200"/>
              </a:spcAft>
              <a:buFont typeface="Wingdings" panose="05000000000000000000" pitchFamily="2" charset="2"/>
              <a:buChar char="à"/>
            </a:pPr>
            <a:r>
              <a:rPr lang="en-GB" sz="3200" dirty="0">
                <a:solidFill>
                  <a:srgbClr val="002147"/>
                </a:solidFill>
              </a:rPr>
              <a:t>Is your project achievable in the time available for your course?</a:t>
            </a:r>
          </a:p>
          <a:p>
            <a:pPr marL="457200" indent="-457200">
              <a:spcAft>
                <a:spcPts val="1200"/>
              </a:spcAft>
              <a:buFont typeface="Wingdings" panose="05000000000000000000" pitchFamily="2" charset="2"/>
              <a:buChar char="à"/>
            </a:pPr>
            <a:r>
              <a:rPr lang="en-GB" sz="3200" dirty="0">
                <a:solidFill>
                  <a:srgbClr val="002147"/>
                </a:solidFill>
              </a:rPr>
              <a:t>How do your department and proposed supervisor align with your research interests?</a:t>
            </a:r>
          </a:p>
        </p:txBody>
      </p:sp>
      <p:pic>
        <p:nvPicPr>
          <p:cNvPr id="8" name="Picture 7">
            <a:extLst>
              <a:ext uri="{FF2B5EF4-FFF2-40B4-BE49-F238E27FC236}">
                <a16:creationId xmlns:a16="http://schemas.microsoft.com/office/drawing/2014/main" id="{ED441EE4-1446-42BE-A3FA-C5A23E9E763B}"/>
              </a:ext>
            </a:extLst>
          </p:cNvPr>
          <p:cNvPicPr>
            <a:picLocks noChangeAspect="1"/>
          </p:cNvPicPr>
          <p:nvPr/>
        </p:nvPicPr>
        <p:blipFill>
          <a:blip r:embed="rId4"/>
          <a:stretch>
            <a:fillRect/>
          </a:stretch>
        </p:blipFill>
        <p:spPr>
          <a:xfrm>
            <a:off x="-34645" y="4831"/>
            <a:ext cx="7431668" cy="3158002"/>
          </a:xfrm>
          <a:prstGeom prst="rect">
            <a:avLst/>
          </a:prstGeom>
        </p:spPr>
      </p:pic>
    </p:spTree>
    <p:extLst>
      <p:ext uri="{BB962C8B-B14F-4D97-AF65-F5344CB8AC3E}">
        <p14:creationId xmlns:p14="http://schemas.microsoft.com/office/powerpoint/2010/main" val="1108853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382672" y="1302705"/>
            <a:ext cx="16668750" cy="2362510"/>
          </a:xfrm>
        </p:spPr>
        <p:txBody>
          <a:bodyPr>
            <a:normAutofit/>
          </a:bodyPr>
          <a:lstStyle/>
          <a:p>
            <a:r>
              <a:rPr lang="en-GB" sz="6347"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Applying to a Structured Doctoral Programme</a:t>
            </a:r>
          </a:p>
        </p:txBody>
      </p:sp>
      <p:sp>
        <p:nvSpPr>
          <p:cNvPr id="3" name="Content Placeholder 2"/>
          <p:cNvSpPr>
            <a:spLocks noGrp="1"/>
          </p:cNvSpPr>
          <p:nvPr>
            <p:ph idx="1"/>
          </p:nvPr>
        </p:nvSpPr>
        <p:spPr>
          <a:xfrm>
            <a:off x="1902405" y="4664075"/>
            <a:ext cx="20188989" cy="9051925"/>
          </a:xfrm>
        </p:spPr>
        <p:txBody>
          <a:bodyPr>
            <a:normAutofit/>
          </a:bodyPr>
          <a:lstStyle/>
          <a:p>
            <a:pPr marL="571500" indent="-571500">
              <a:buFont typeface="Arial" panose="020B0604020202020204" pitchFamily="34" charset="0"/>
              <a:buChar char="•"/>
            </a:pPr>
            <a:r>
              <a:rPr lang="en-GB" sz="4400" dirty="0">
                <a:latin typeface="Calibri" panose="020F0502020204030204" pitchFamily="34" charset="0"/>
                <a:ea typeface="Calibri" panose="020F0502020204030204" pitchFamily="34" charset="0"/>
                <a:cs typeface="Calibri" panose="020F0502020204030204" pitchFamily="34" charset="0"/>
              </a:rPr>
              <a:t>Competitive entry</a:t>
            </a:r>
          </a:p>
          <a:p>
            <a:pPr marL="571500" indent="-571500">
              <a:buFont typeface="Arial" panose="020B0604020202020204" pitchFamily="34" charset="0"/>
              <a:buChar char="•"/>
            </a:pPr>
            <a:r>
              <a:rPr lang="en-GB" sz="4400" dirty="0">
                <a:latin typeface="Calibri" panose="020F0502020204030204" pitchFamily="34" charset="0"/>
                <a:ea typeface="Calibri" panose="020F0502020204030204" pitchFamily="34" charset="0"/>
                <a:cs typeface="Calibri" panose="020F0502020204030204" pitchFamily="34" charset="0"/>
              </a:rPr>
              <a:t>May admit students to undertake a specific project or students may be admitted to the programme with the opportunity to identify a research topic during the first year</a:t>
            </a:r>
          </a:p>
          <a:p>
            <a:pPr marL="571500" indent="-571500">
              <a:buFont typeface="Arial" panose="020B0604020202020204" pitchFamily="34" charset="0"/>
              <a:buChar char="•"/>
            </a:pPr>
            <a:r>
              <a:rPr lang="en-GB" sz="4400" dirty="0">
                <a:latin typeface="Calibri" panose="020F0502020204030204" pitchFamily="34" charset="0"/>
                <a:ea typeface="Calibri" panose="020F0502020204030204" pitchFamily="34" charset="0"/>
                <a:cs typeface="Calibri" panose="020F0502020204030204" pitchFamily="34" charset="0"/>
              </a:rPr>
              <a:t>Admissions decisions made by a panel of academics</a:t>
            </a:r>
          </a:p>
          <a:p>
            <a:pPr marL="571500" indent="-571500">
              <a:buFont typeface="Arial" panose="020B0604020202020204" pitchFamily="34" charset="0"/>
              <a:buChar char="•"/>
            </a:pPr>
            <a:r>
              <a:rPr lang="en-GB" sz="4400" dirty="0">
                <a:latin typeface="Calibri" panose="020F0502020204030204" pitchFamily="34" charset="0"/>
                <a:ea typeface="Calibri" panose="020F0502020204030204" pitchFamily="34" charset="0"/>
                <a:cs typeface="Calibri" panose="020F0502020204030204" pitchFamily="34" charset="0"/>
              </a:rPr>
              <a:t>Emphasis on selection criteria, fit to remit and research potential</a:t>
            </a:r>
          </a:p>
          <a:p>
            <a:pPr marL="571500" indent="-571500">
              <a:buFont typeface="Arial" panose="020B0604020202020204" pitchFamily="34" charset="0"/>
              <a:buChar char="•"/>
            </a:pPr>
            <a:r>
              <a:rPr lang="en-GB" sz="4400" dirty="0">
                <a:latin typeface="Calibri" panose="020F0502020204030204" pitchFamily="34" charset="0"/>
                <a:ea typeface="Calibri" panose="020F0502020204030204" pitchFamily="34" charset="0"/>
                <a:cs typeface="Calibri" panose="020F0502020204030204" pitchFamily="34" charset="0"/>
              </a:rPr>
              <a:t>Need to provide a well-researched statement of research interests that shows an understanding of the remit of the programme, training provided by the programme and the expertise and interests of potential supervisors in the institution(s) involved</a:t>
            </a:r>
          </a:p>
          <a:p>
            <a:pPr marL="571500" indent="-571500">
              <a:buFont typeface="Arial" panose="020B0604020202020204" pitchFamily="34" charset="0"/>
              <a:buChar char="•"/>
            </a:pPr>
            <a:r>
              <a:rPr lang="en-GB" sz="4400" dirty="0">
                <a:latin typeface="Calibri" panose="020F0502020204030204" pitchFamily="34" charset="0"/>
                <a:ea typeface="Calibri" panose="020F0502020204030204" pitchFamily="34" charset="0"/>
                <a:cs typeface="Calibri" panose="020F0502020204030204" pitchFamily="34" charset="0"/>
              </a:rPr>
              <a:t>Some funding may be available for overseas students – </a:t>
            </a:r>
            <a:r>
              <a:rPr lang="en-GB" sz="4400" b="1" dirty="0">
                <a:latin typeface="Calibri" panose="020F0502020204030204" pitchFamily="34" charset="0"/>
                <a:ea typeface="Calibri" panose="020F0502020204030204" pitchFamily="34" charset="0"/>
                <a:cs typeface="Calibri" panose="020F0502020204030204" pitchFamily="34" charset="0"/>
              </a:rPr>
              <a:t>check before applying</a:t>
            </a:r>
          </a:p>
        </p:txBody>
      </p:sp>
      <p:pic>
        <p:nvPicPr>
          <p:cNvPr id="4" name="Picture 3">
            <a:extLst>
              <a:ext uri="{FF2B5EF4-FFF2-40B4-BE49-F238E27FC236}">
                <a16:creationId xmlns:a16="http://schemas.microsoft.com/office/drawing/2014/main" id="{83844A56-B924-4E89-91EF-1FA24E3B17EF}"/>
              </a:ext>
            </a:extLst>
          </p:cNvPr>
          <p:cNvPicPr>
            <a:picLocks noChangeAspect="1"/>
          </p:cNvPicPr>
          <p:nvPr/>
        </p:nvPicPr>
        <p:blipFill>
          <a:blip r:embed="rId3"/>
          <a:stretch>
            <a:fillRect/>
          </a:stretch>
        </p:blipFill>
        <p:spPr>
          <a:xfrm>
            <a:off x="-34645" y="-66883"/>
            <a:ext cx="7431668" cy="3158002"/>
          </a:xfrm>
          <a:prstGeom prst="rect">
            <a:avLst/>
          </a:prstGeom>
        </p:spPr>
      </p:pic>
    </p:spTree>
    <p:extLst>
      <p:ext uri="{BB962C8B-B14F-4D97-AF65-F5344CB8AC3E}">
        <p14:creationId xmlns:p14="http://schemas.microsoft.com/office/powerpoint/2010/main" val="2408930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Placeholder 7" descr="Two women sitting on the grass in front of a stone building&#10;&#10;Description automatically generated">
            <a:extLst>
              <a:ext uri="{FF2B5EF4-FFF2-40B4-BE49-F238E27FC236}">
                <a16:creationId xmlns:a16="http://schemas.microsoft.com/office/drawing/2014/main" id="{6F442059-9524-2200-00A6-943B1C52AEFD}"/>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9" r="29"/>
          <a:stretch>
            <a:fillRect/>
          </a:stretch>
        </p:blipFill>
        <p:spPr/>
      </p:pic>
      <p:sp>
        <p:nvSpPr>
          <p:cNvPr id="7" name="Text Placeholder 6">
            <a:extLst>
              <a:ext uri="{FF2B5EF4-FFF2-40B4-BE49-F238E27FC236}">
                <a16:creationId xmlns:a16="http://schemas.microsoft.com/office/drawing/2014/main" id="{5DDE649D-F463-BD56-341A-BD053DEE779B}"/>
              </a:ext>
            </a:extLst>
          </p:cNvPr>
          <p:cNvSpPr>
            <a:spLocks noGrp="1"/>
          </p:cNvSpPr>
          <p:nvPr>
            <p:ph type="body" sz="quarter" idx="12"/>
          </p:nvPr>
        </p:nvSpPr>
        <p:spPr>
          <a:xfrm>
            <a:off x="17030700" y="13033443"/>
            <a:ext cx="6550025" cy="295275"/>
          </a:xfrm>
        </p:spPr>
        <p:txBody>
          <a:bodyPr/>
          <a:lstStyle/>
          <a:p>
            <a:r>
              <a:rPr lang="en-GB" dirty="0" err="1"/>
              <a:t>OUImages</a:t>
            </a:r>
            <a:r>
              <a:rPr lang="en-GB" dirty="0"/>
              <a:t>/Ian </a:t>
            </a:r>
            <a:r>
              <a:rPr lang="en-GB" dirty="0" err="1"/>
              <a:t>Wallman</a:t>
            </a:r>
            <a:endParaRPr lang="en-GB" dirty="0"/>
          </a:p>
        </p:txBody>
      </p:sp>
      <p:sp>
        <p:nvSpPr>
          <p:cNvPr id="10" name="object 4">
            <a:extLst>
              <a:ext uri="{FF2B5EF4-FFF2-40B4-BE49-F238E27FC236}">
                <a16:creationId xmlns:a16="http://schemas.microsoft.com/office/drawing/2014/main" id="{3B427800-E7FE-C0B2-C120-0141C9F6B2BA}"/>
              </a:ext>
            </a:extLst>
          </p:cNvPr>
          <p:cNvSpPr/>
          <p:nvPr/>
        </p:nvSpPr>
        <p:spPr>
          <a:xfrm>
            <a:off x="856" y="2339628"/>
            <a:ext cx="11429487" cy="11429487"/>
          </a:xfrm>
          <a:custGeom>
            <a:avLst/>
            <a:gdLst/>
            <a:ahLst/>
            <a:cxnLst/>
            <a:rect l="l" t="t" r="r" b="b"/>
            <a:pathLst>
              <a:path w="9424035" h="9424035">
                <a:moveTo>
                  <a:pt x="9423796" y="0"/>
                </a:moveTo>
                <a:lnTo>
                  <a:pt x="0" y="0"/>
                </a:lnTo>
                <a:lnTo>
                  <a:pt x="0" y="9423796"/>
                </a:lnTo>
                <a:lnTo>
                  <a:pt x="9423796" y="9423796"/>
                </a:lnTo>
                <a:lnTo>
                  <a:pt x="9423796" y="0"/>
                </a:lnTo>
                <a:close/>
              </a:path>
            </a:pathLst>
          </a:custGeom>
          <a:solidFill>
            <a:srgbClr val="002046"/>
          </a:solidFill>
        </p:spPr>
        <p:txBody>
          <a:bodyPr wrap="square" lIns="0" tIns="0" rIns="0" bIns="0" rtlCol="0"/>
          <a:lstStyle/>
          <a:p>
            <a:endParaRPr/>
          </a:p>
        </p:txBody>
      </p:sp>
      <p:grpSp>
        <p:nvGrpSpPr>
          <p:cNvPr id="11" name="object 6">
            <a:extLst>
              <a:ext uri="{FF2B5EF4-FFF2-40B4-BE49-F238E27FC236}">
                <a16:creationId xmlns:a16="http://schemas.microsoft.com/office/drawing/2014/main" id="{7943C8BA-0F82-4139-9382-11C0F018CEE6}"/>
              </a:ext>
            </a:extLst>
          </p:cNvPr>
          <p:cNvGrpSpPr/>
          <p:nvPr/>
        </p:nvGrpSpPr>
        <p:grpSpPr>
          <a:xfrm>
            <a:off x="2032713" y="917714"/>
            <a:ext cx="2759373" cy="2755522"/>
            <a:chOff x="1675341" y="756689"/>
            <a:chExt cx="2275205" cy="2272030"/>
          </a:xfrm>
        </p:grpSpPr>
        <p:sp>
          <p:nvSpPr>
            <p:cNvPr id="12" name="object 7">
              <a:extLst>
                <a:ext uri="{FF2B5EF4-FFF2-40B4-BE49-F238E27FC236}">
                  <a16:creationId xmlns:a16="http://schemas.microsoft.com/office/drawing/2014/main" id="{FA9B5AE5-D052-C9B6-C2E7-B67EF2486491}"/>
                </a:ext>
              </a:extLst>
            </p:cNvPr>
            <p:cNvSpPr/>
            <p:nvPr/>
          </p:nvSpPr>
          <p:spPr>
            <a:xfrm>
              <a:off x="1675341" y="756689"/>
              <a:ext cx="2275205" cy="2272030"/>
            </a:xfrm>
            <a:custGeom>
              <a:avLst/>
              <a:gdLst/>
              <a:ahLst/>
              <a:cxnLst/>
              <a:rect l="l" t="t" r="r" b="b"/>
              <a:pathLst>
                <a:path w="2275204" h="2272030">
                  <a:moveTo>
                    <a:pt x="2274988" y="0"/>
                  </a:moveTo>
                  <a:lnTo>
                    <a:pt x="0" y="0"/>
                  </a:lnTo>
                  <a:lnTo>
                    <a:pt x="0" y="2271417"/>
                  </a:lnTo>
                  <a:lnTo>
                    <a:pt x="2274988" y="2271417"/>
                  </a:lnTo>
                  <a:lnTo>
                    <a:pt x="2274988" y="0"/>
                  </a:lnTo>
                  <a:close/>
                </a:path>
              </a:pathLst>
            </a:custGeom>
            <a:solidFill>
              <a:srgbClr val="FFFFFF"/>
            </a:solidFill>
          </p:spPr>
          <p:txBody>
            <a:bodyPr wrap="square" lIns="0" tIns="0" rIns="0" bIns="0" rtlCol="0"/>
            <a:lstStyle/>
            <a:p>
              <a:endParaRPr/>
            </a:p>
          </p:txBody>
        </p:sp>
        <p:sp>
          <p:nvSpPr>
            <p:cNvPr id="13" name="object 8">
              <a:extLst>
                <a:ext uri="{FF2B5EF4-FFF2-40B4-BE49-F238E27FC236}">
                  <a16:creationId xmlns:a16="http://schemas.microsoft.com/office/drawing/2014/main" id="{7B937BF9-4E35-2B10-2471-23A6DEF8E5D0}"/>
                </a:ext>
              </a:extLst>
            </p:cNvPr>
            <p:cNvSpPr/>
            <p:nvPr/>
          </p:nvSpPr>
          <p:spPr>
            <a:xfrm>
              <a:off x="1695006" y="774583"/>
              <a:ext cx="2235835" cy="2235835"/>
            </a:xfrm>
            <a:custGeom>
              <a:avLst/>
              <a:gdLst/>
              <a:ahLst/>
              <a:cxnLst/>
              <a:rect l="l" t="t" r="r" b="b"/>
              <a:pathLst>
                <a:path w="2235835" h="2235835">
                  <a:moveTo>
                    <a:pt x="2235638" y="0"/>
                  </a:moveTo>
                  <a:lnTo>
                    <a:pt x="0" y="0"/>
                  </a:lnTo>
                  <a:lnTo>
                    <a:pt x="0" y="2235649"/>
                  </a:lnTo>
                  <a:lnTo>
                    <a:pt x="2235638" y="2235649"/>
                  </a:lnTo>
                  <a:lnTo>
                    <a:pt x="2235638" y="0"/>
                  </a:lnTo>
                  <a:close/>
                </a:path>
              </a:pathLst>
            </a:custGeom>
            <a:solidFill>
              <a:srgbClr val="002046"/>
            </a:solidFill>
          </p:spPr>
          <p:txBody>
            <a:bodyPr wrap="square" lIns="0" tIns="0" rIns="0" bIns="0" rtlCol="0"/>
            <a:lstStyle/>
            <a:p>
              <a:endParaRPr/>
            </a:p>
          </p:txBody>
        </p:sp>
        <p:pic>
          <p:nvPicPr>
            <p:cNvPr id="14" name="object 9">
              <a:extLst>
                <a:ext uri="{FF2B5EF4-FFF2-40B4-BE49-F238E27FC236}">
                  <a16:creationId xmlns:a16="http://schemas.microsoft.com/office/drawing/2014/main" id="{35CFC07D-D547-440F-78F6-F1683E01E42B}"/>
                </a:ext>
              </a:extLst>
            </p:cNvPr>
            <p:cNvPicPr/>
            <p:nvPr/>
          </p:nvPicPr>
          <p:blipFill>
            <a:blip r:embed="rId4" cstate="print"/>
            <a:stretch>
              <a:fillRect/>
            </a:stretch>
          </p:blipFill>
          <p:spPr>
            <a:xfrm>
              <a:off x="1913232" y="2234279"/>
              <a:ext cx="97546" cy="136760"/>
            </a:xfrm>
            <a:prstGeom prst="rect">
              <a:avLst/>
            </a:prstGeom>
          </p:spPr>
        </p:pic>
        <p:pic>
          <p:nvPicPr>
            <p:cNvPr id="15" name="object 10">
              <a:extLst>
                <a:ext uri="{FF2B5EF4-FFF2-40B4-BE49-F238E27FC236}">
                  <a16:creationId xmlns:a16="http://schemas.microsoft.com/office/drawing/2014/main" id="{942EEB79-5071-0AAD-3073-66EAC8A2F38D}"/>
                </a:ext>
              </a:extLst>
            </p:cNvPr>
            <p:cNvPicPr/>
            <p:nvPr/>
          </p:nvPicPr>
          <p:blipFill>
            <a:blip r:embed="rId5" cstate="print"/>
            <a:stretch>
              <a:fillRect/>
            </a:stretch>
          </p:blipFill>
          <p:spPr>
            <a:xfrm>
              <a:off x="2060611" y="2234280"/>
              <a:ext cx="97337" cy="134142"/>
            </a:xfrm>
            <a:prstGeom prst="rect">
              <a:avLst/>
            </a:prstGeom>
          </p:spPr>
        </p:pic>
        <p:sp>
          <p:nvSpPr>
            <p:cNvPr id="16" name="object 11">
              <a:extLst>
                <a:ext uri="{FF2B5EF4-FFF2-40B4-BE49-F238E27FC236}">
                  <a16:creationId xmlns:a16="http://schemas.microsoft.com/office/drawing/2014/main" id="{58393842-CA16-F978-F2BA-CB51441C1E40}"/>
                </a:ext>
              </a:extLst>
            </p:cNvPr>
            <p:cNvSpPr/>
            <p:nvPr/>
          </p:nvSpPr>
          <p:spPr>
            <a:xfrm>
              <a:off x="221206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17" name="object 12">
              <a:extLst>
                <a:ext uri="{FF2B5EF4-FFF2-40B4-BE49-F238E27FC236}">
                  <a16:creationId xmlns:a16="http://schemas.microsoft.com/office/drawing/2014/main" id="{EF71D5F4-63C6-E0CD-FA96-186656BB0649}"/>
                </a:ext>
              </a:extLst>
            </p:cNvPr>
            <p:cNvPicPr/>
            <p:nvPr/>
          </p:nvPicPr>
          <p:blipFill>
            <a:blip r:embed="rId6" cstate="print"/>
            <a:stretch>
              <a:fillRect/>
            </a:stretch>
          </p:blipFill>
          <p:spPr>
            <a:xfrm>
              <a:off x="2264586" y="2234280"/>
              <a:ext cx="113221" cy="134142"/>
            </a:xfrm>
            <a:prstGeom prst="rect">
              <a:avLst/>
            </a:prstGeom>
          </p:spPr>
        </p:pic>
        <p:sp>
          <p:nvSpPr>
            <p:cNvPr id="18" name="object 13">
              <a:extLst>
                <a:ext uri="{FF2B5EF4-FFF2-40B4-BE49-F238E27FC236}">
                  <a16:creationId xmlns:a16="http://schemas.microsoft.com/office/drawing/2014/main" id="{479E15A1-C159-7854-5F40-372E2098D8A6}"/>
                </a:ext>
              </a:extLst>
            </p:cNvPr>
            <p:cNvSpPr/>
            <p:nvPr/>
          </p:nvSpPr>
          <p:spPr>
            <a:xfrm>
              <a:off x="2412962" y="2233808"/>
              <a:ext cx="76200" cy="134620"/>
            </a:xfrm>
            <a:custGeom>
              <a:avLst/>
              <a:gdLst/>
              <a:ahLst/>
              <a:cxnLst/>
              <a:rect l="l" t="t" r="r" b="b"/>
              <a:pathLst>
                <a:path w="76200" h="134619">
                  <a:moveTo>
                    <a:pt x="75819" y="119380"/>
                  </a:moveTo>
                  <a:lnTo>
                    <a:pt x="17691" y="119380"/>
                  </a:lnTo>
                  <a:lnTo>
                    <a:pt x="17691" y="72390"/>
                  </a:lnTo>
                  <a:lnTo>
                    <a:pt x="70789" y="72390"/>
                  </a:lnTo>
                  <a:lnTo>
                    <a:pt x="70789" y="57150"/>
                  </a:lnTo>
                  <a:lnTo>
                    <a:pt x="17691" y="57150"/>
                  </a:lnTo>
                  <a:lnTo>
                    <a:pt x="17691" y="15240"/>
                  </a:lnTo>
                  <a:lnTo>
                    <a:pt x="74218" y="15240"/>
                  </a:lnTo>
                  <a:lnTo>
                    <a:pt x="74218" y="0"/>
                  </a:lnTo>
                  <a:lnTo>
                    <a:pt x="0" y="0"/>
                  </a:lnTo>
                  <a:lnTo>
                    <a:pt x="0" y="15240"/>
                  </a:lnTo>
                  <a:lnTo>
                    <a:pt x="0" y="57150"/>
                  </a:lnTo>
                  <a:lnTo>
                    <a:pt x="0" y="72390"/>
                  </a:lnTo>
                  <a:lnTo>
                    <a:pt x="0" y="119380"/>
                  </a:lnTo>
                  <a:lnTo>
                    <a:pt x="0" y="134620"/>
                  </a:lnTo>
                  <a:lnTo>
                    <a:pt x="75819" y="134620"/>
                  </a:lnTo>
                  <a:lnTo>
                    <a:pt x="75819" y="119380"/>
                  </a:lnTo>
                  <a:close/>
                </a:path>
              </a:pathLst>
            </a:custGeom>
            <a:solidFill>
              <a:srgbClr val="FFFFFF"/>
            </a:solidFill>
          </p:spPr>
          <p:txBody>
            <a:bodyPr wrap="square" lIns="0" tIns="0" rIns="0" bIns="0" rtlCol="0"/>
            <a:lstStyle/>
            <a:p>
              <a:endParaRPr/>
            </a:p>
          </p:txBody>
        </p:sp>
        <p:pic>
          <p:nvPicPr>
            <p:cNvPr id="19" name="object 14">
              <a:extLst>
                <a:ext uri="{FF2B5EF4-FFF2-40B4-BE49-F238E27FC236}">
                  <a16:creationId xmlns:a16="http://schemas.microsoft.com/office/drawing/2014/main" id="{C0AE474D-2B02-8CA1-61F4-8B3766D1A923}"/>
                </a:ext>
              </a:extLst>
            </p:cNvPr>
            <p:cNvPicPr/>
            <p:nvPr/>
          </p:nvPicPr>
          <p:blipFill>
            <a:blip r:embed="rId7" cstate="print"/>
            <a:stretch>
              <a:fillRect/>
            </a:stretch>
          </p:blipFill>
          <p:spPr>
            <a:xfrm>
              <a:off x="2530110" y="2234284"/>
              <a:ext cx="92311" cy="134142"/>
            </a:xfrm>
            <a:prstGeom prst="rect">
              <a:avLst/>
            </a:prstGeom>
          </p:spPr>
        </p:pic>
        <p:pic>
          <p:nvPicPr>
            <p:cNvPr id="20" name="object 15">
              <a:extLst>
                <a:ext uri="{FF2B5EF4-FFF2-40B4-BE49-F238E27FC236}">
                  <a16:creationId xmlns:a16="http://schemas.microsoft.com/office/drawing/2014/main" id="{0A40AD7B-257F-C125-25C1-6BAF9FCE93BD}"/>
                </a:ext>
              </a:extLst>
            </p:cNvPr>
            <p:cNvPicPr/>
            <p:nvPr/>
          </p:nvPicPr>
          <p:blipFill>
            <a:blip r:embed="rId8" cstate="print"/>
            <a:stretch>
              <a:fillRect/>
            </a:stretch>
          </p:blipFill>
          <p:spPr>
            <a:xfrm>
              <a:off x="2650302" y="2231664"/>
              <a:ext cx="85264" cy="139576"/>
            </a:xfrm>
            <a:prstGeom prst="rect">
              <a:avLst/>
            </a:prstGeom>
          </p:spPr>
        </p:pic>
        <p:sp>
          <p:nvSpPr>
            <p:cNvPr id="21" name="object 16">
              <a:extLst>
                <a:ext uri="{FF2B5EF4-FFF2-40B4-BE49-F238E27FC236}">
                  <a16:creationId xmlns:a16="http://schemas.microsoft.com/office/drawing/2014/main" id="{B9B974AF-AE55-E0B6-1BF8-6B9B898F763F}"/>
                </a:ext>
              </a:extLst>
            </p:cNvPr>
            <p:cNvSpPr/>
            <p:nvPr/>
          </p:nvSpPr>
          <p:spPr>
            <a:xfrm>
              <a:off x="2777978" y="2234287"/>
              <a:ext cx="18415" cy="134620"/>
            </a:xfrm>
            <a:custGeom>
              <a:avLst/>
              <a:gdLst/>
              <a:ahLst/>
              <a:cxnLst/>
              <a:rect l="l" t="t" r="r" b="b"/>
              <a:pathLst>
                <a:path w="18414" h="134619">
                  <a:moveTo>
                    <a:pt x="18104" y="0"/>
                  </a:moveTo>
                  <a:lnTo>
                    <a:pt x="0" y="0"/>
                  </a:lnTo>
                  <a:lnTo>
                    <a:pt x="0" y="134142"/>
                  </a:lnTo>
                  <a:lnTo>
                    <a:pt x="18104" y="134142"/>
                  </a:lnTo>
                  <a:lnTo>
                    <a:pt x="18104" y="0"/>
                  </a:lnTo>
                  <a:close/>
                </a:path>
              </a:pathLst>
            </a:custGeom>
            <a:solidFill>
              <a:srgbClr val="FFFFFF"/>
            </a:solidFill>
          </p:spPr>
          <p:txBody>
            <a:bodyPr wrap="square" lIns="0" tIns="0" rIns="0" bIns="0" rtlCol="0"/>
            <a:lstStyle/>
            <a:p>
              <a:endParaRPr/>
            </a:p>
          </p:txBody>
        </p:sp>
        <p:pic>
          <p:nvPicPr>
            <p:cNvPr id="22" name="object 17">
              <a:extLst>
                <a:ext uri="{FF2B5EF4-FFF2-40B4-BE49-F238E27FC236}">
                  <a16:creationId xmlns:a16="http://schemas.microsoft.com/office/drawing/2014/main" id="{C26FCC7A-C02C-2F26-8064-4842F07A1900}"/>
                </a:ext>
              </a:extLst>
            </p:cNvPr>
            <p:cNvPicPr/>
            <p:nvPr/>
          </p:nvPicPr>
          <p:blipFill>
            <a:blip r:embed="rId9" cstate="print"/>
            <a:stretch>
              <a:fillRect/>
            </a:stretch>
          </p:blipFill>
          <p:spPr>
            <a:xfrm>
              <a:off x="2830980" y="2233925"/>
              <a:ext cx="217271" cy="134620"/>
            </a:xfrm>
            <a:prstGeom prst="rect">
              <a:avLst/>
            </a:prstGeom>
          </p:spPr>
        </p:pic>
        <p:pic>
          <p:nvPicPr>
            <p:cNvPr id="23" name="object 18">
              <a:extLst>
                <a:ext uri="{FF2B5EF4-FFF2-40B4-BE49-F238E27FC236}">
                  <a16:creationId xmlns:a16="http://schemas.microsoft.com/office/drawing/2014/main" id="{D51D96E8-CD4B-C9ED-3509-3F26E8E0551C}"/>
                </a:ext>
              </a:extLst>
            </p:cNvPr>
            <p:cNvPicPr/>
            <p:nvPr/>
          </p:nvPicPr>
          <p:blipFill>
            <a:blip r:embed="rId10" cstate="print"/>
            <a:stretch>
              <a:fillRect/>
            </a:stretch>
          </p:blipFill>
          <p:spPr>
            <a:xfrm>
              <a:off x="3137399" y="2231666"/>
              <a:ext cx="122581" cy="139377"/>
            </a:xfrm>
            <a:prstGeom prst="rect">
              <a:avLst/>
            </a:prstGeom>
          </p:spPr>
        </p:pic>
        <p:pic>
          <p:nvPicPr>
            <p:cNvPr id="24" name="object 19">
              <a:extLst>
                <a:ext uri="{FF2B5EF4-FFF2-40B4-BE49-F238E27FC236}">
                  <a16:creationId xmlns:a16="http://schemas.microsoft.com/office/drawing/2014/main" id="{A411BA31-7A37-B8FF-53F9-4F4EB8A17D64}"/>
                </a:ext>
              </a:extLst>
            </p:cNvPr>
            <p:cNvPicPr/>
            <p:nvPr/>
          </p:nvPicPr>
          <p:blipFill>
            <a:blip r:embed="rId11" cstate="print"/>
            <a:stretch>
              <a:fillRect/>
            </a:stretch>
          </p:blipFill>
          <p:spPr>
            <a:xfrm>
              <a:off x="3302992" y="2234285"/>
              <a:ext cx="72594" cy="134132"/>
            </a:xfrm>
            <a:prstGeom prst="rect">
              <a:avLst/>
            </a:prstGeom>
          </p:spPr>
        </p:pic>
        <p:sp>
          <p:nvSpPr>
            <p:cNvPr id="25" name="object 20">
              <a:extLst>
                <a:ext uri="{FF2B5EF4-FFF2-40B4-BE49-F238E27FC236}">
                  <a16:creationId xmlns:a16="http://schemas.microsoft.com/office/drawing/2014/main" id="{EBCED752-0B82-AB57-9945-7FE9078A4D16}"/>
                </a:ext>
              </a:extLst>
            </p:cNvPr>
            <p:cNvSpPr/>
            <p:nvPr/>
          </p:nvSpPr>
          <p:spPr>
            <a:xfrm>
              <a:off x="1887258" y="2487135"/>
              <a:ext cx="1851025" cy="293370"/>
            </a:xfrm>
            <a:custGeom>
              <a:avLst/>
              <a:gdLst/>
              <a:ahLst/>
              <a:cxnLst/>
              <a:rect l="l" t="t" r="r" b="b"/>
              <a:pathLst>
                <a:path w="1851025" h="293369">
                  <a:moveTo>
                    <a:pt x="297827" y="144932"/>
                  </a:moveTo>
                  <a:lnTo>
                    <a:pt x="290436" y="98386"/>
                  </a:lnTo>
                  <a:lnTo>
                    <a:pt x="269697" y="58508"/>
                  </a:lnTo>
                  <a:lnTo>
                    <a:pt x="249885" y="39217"/>
                  </a:lnTo>
                  <a:lnTo>
                    <a:pt x="249885" y="146519"/>
                  </a:lnTo>
                  <a:lnTo>
                    <a:pt x="243865" y="195300"/>
                  </a:lnTo>
                  <a:lnTo>
                    <a:pt x="225425" y="237185"/>
                  </a:lnTo>
                  <a:lnTo>
                    <a:pt x="193979" y="266509"/>
                  </a:lnTo>
                  <a:lnTo>
                    <a:pt x="148920" y="277545"/>
                  </a:lnTo>
                  <a:lnTo>
                    <a:pt x="106260" y="268046"/>
                  </a:lnTo>
                  <a:lnTo>
                    <a:pt x="74599" y="241287"/>
                  </a:lnTo>
                  <a:lnTo>
                    <a:pt x="54889" y="199910"/>
                  </a:lnTo>
                  <a:lnTo>
                    <a:pt x="48107" y="146519"/>
                  </a:lnTo>
                  <a:lnTo>
                    <a:pt x="54114" y="97866"/>
                  </a:lnTo>
                  <a:lnTo>
                    <a:pt x="72529" y="56070"/>
                  </a:lnTo>
                  <a:lnTo>
                    <a:pt x="103924" y="26822"/>
                  </a:lnTo>
                  <a:lnTo>
                    <a:pt x="148920" y="15811"/>
                  </a:lnTo>
                  <a:lnTo>
                    <a:pt x="191655" y="25260"/>
                  </a:lnTo>
                  <a:lnTo>
                    <a:pt x="223367" y="51917"/>
                  </a:lnTo>
                  <a:lnTo>
                    <a:pt x="243090" y="93192"/>
                  </a:lnTo>
                  <a:lnTo>
                    <a:pt x="249885" y="146519"/>
                  </a:lnTo>
                  <a:lnTo>
                    <a:pt x="249885" y="39217"/>
                  </a:lnTo>
                  <a:lnTo>
                    <a:pt x="237769" y="27406"/>
                  </a:lnTo>
                  <a:lnTo>
                    <a:pt x="214249" y="15811"/>
                  </a:lnTo>
                  <a:lnTo>
                    <a:pt x="196799" y="7200"/>
                  </a:lnTo>
                  <a:lnTo>
                    <a:pt x="148920" y="0"/>
                  </a:lnTo>
                  <a:lnTo>
                    <a:pt x="101688" y="7162"/>
                  </a:lnTo>
                  <a:lnTo>
                    <a:pt x="60794" y="27419"/>
                  </a:lnTo>
                  <a:lnTo>
                    <a:pt x="28613" y="58889"/>
                  </a:lnTo>
                  <a:lnTo>
                    <a:pt x="7556" y="99745"/>
                  </a:lnTo>
                  <a:lnTo>
                    <a:pt x="0" y="148107"/>
                  </a:lnTo>
                  <a:lnTo>
                    <a:pt x="7404" y="194652"/>
                  </a:lnTo>
                  <a:lnTo>
                    <a:pt x="28155" y="234530"/>
                  </a:lnTo>
                  <a:lnTo>
                    <a:pt x="60096" y="265645"/>
                  </a:lnTo>
                  <a:lnTo>
                    <a:pt x="101079" y="285864"/>
                  </a:lnTo>
                  <a:lnTo>
                    <a:pt x="148920" y="293065"/>
                  </a:lnTo>
                  <a:lnTo>
                    <a:pt x="196176" y="285915"/>
                  </a:lnTo>
                  <a:lnTo>
                    <a:pt x="213093" y="277545"/>
                  </a:lnTo>
                  <a:lnTo>
                    <a:pt x="237109" y="265645"/>
                  </a:lnTo>
                  <a:lnTo>
                    <a:pt x="269240" y="234200"/>
                  </a:lnTo>
                  <a:lnTo>
                    <a:pt x="290283" y="193332"/>
                  </a:lnTo>
                  <a:lnTo>
                    <a:pt x="297827" y="144932"/>
                  </a:lnTo>
                  <a:close/>
                </a:path>
                <a:path w="1851025" h="293369">
                  <a:moveTo>
                    <a:pt x="616991" y="277533"/>
                  </a:moveTo>
                  <a:lnTo>
                    <a:pt x="576516" y="263029"/>
                  </a:lnTo>
                  <a:lnTo>
                    <a:pt x="481545" y="135674"/>
                  </a:lnTo>
                  <a:lnTo>
                    <a:pt x="562622" y="34023"/>
                  </a:lnTo>
                  <a:lnTo>
                    <a:pt x="609879" y="15811"/>
                  </a:lnTo>
                  <a:lnTo>
                    <a:pt x="609879" y="4787"/>
                  </a:lnTo>
                  <a:lnTo>
                    <a:pt x="508279" y="4787"/>
                  </a:lnTo>
                  <a:lnTo>
                    <a:pt x="508279" y="15811"/>
                  </a:lnTo>
                  <a:lnTo>
                    <a:pt x="540575" y="22936"/>
                  </a:lnTo>
                  <a:lnTo>
                    <a:pt x="540575" y="26098"/>
                  </a:lnTo>
                  <a:lnTo>
                    <a:pt x="470458" y="119964"/>
                  </a:lnTo>
                  <a:lnTo>
                    <a:pt x="468858" y="119964"/>
                  </a:lnTo>
                  <a:lnTo>
                    <a:pt x="405917" y="30835"/>
                  </a:lnTo>
                  <a:lnTo>
                    <a:pt x="401142" y="24498"/>
                  </a:lnTo>
                  <a:lnTo>
                    <a:pt x="400354" y="22148"/>
                  </a:lnTo>
                  <a:lnTo>
                    <a:pt x="435813" y="15811"/>
                  </a:lnTo>
                  <a:lnTo>
                    <a:pt x="435813" y="4787"/>
                  </a:lnTo>
                  <a:lnTo>
                    <a:pt x="310502" y="4787"/>
                  </a:lnTo>
                  <a:lnTo>
                    <a:pt x="310502" y="15811"/>
                  </a:lnTo>
                  <a:lnTo>
                    <a:pt x="334086" y="21374"/>
                  </a:lnTo>
                  <a:lnTo>
                    <a:pt x="340283" y="23482"/>
                  </a:lnTo>
                  <a:lnTo>
                    <a:pt x="345909" y="26416"/>
                  </a:lnTo>
                  <a:lnTo>
                    <a:pt x="350964" y="30391"/>
                  </a:lnTo>
                  <a:lnTo>
                    <a:pt x="355422" y="35636"/>
                  </a:lnTo>
                  <a:lnTo>
                    <a:pt x="440575" y="150533"/>
                  </a:lnTo>
                  <a:lnTo>
                    <a:pt x="355422" y="259295"/>
                  </a:lnTo>
                  <a:lnTo>
                    <a:pt x="308076" y="277533"/>
                  </a:lnTo>
                  <a:lnTo>
                    <a:pt x="308076" y="288671"/>
                  </a:lnTo>
                  <a:lnTo>
                    <a:pt x="409778" y="288671"/>
                  </a:lnTo>
                  <a:lnTo>
                    <a:pt x="409778" y="277533"/>
                  </a:lnTo>
                  <a:lnTo>
                    <a:pt x="384517" y="272046"/>
                  </a:lnTo>
                  <a:lnTo>
                    <a:pt x="375856" y="270433"/>
                  </a:lnTo>
                  <a:lnTo>
                    <a:pt x="376618" y="268820"/>
                  </a:lnTo>
                  <a:lnTo>
                    <a:pt x="381381" y="262496"/>
                  </a:lnTo>
                  <a:lnTo>
                    <a:pt x="451497" y="166357"/>
                  </a:lnTo>
                  <a:lnTo>
                    <a:pt x="453047" y="166357"/>
                  </a:lnTo>
                  <a:lnTo>
                    <a:pt x="526326" y="268820"/>
                  </a:lnTo>
                  <a:lnTo>
                    <a:pt x="527126" y="271233"/>
                  </a:lnTo>
                  <a:lnTo>
                    <a:pt x="491667" y="277533"/>
                  </a:lnTo>
                  <a:lnTo>
                    <a:pt x="491667" y="288671"/>
                  </a:lnTo>
                  <a:lnTo>
                    <a:pt x="616991" y="288671"/>
                  </a:lnTo>
                  <a:lnTo>
                    <a:pt x="616991" y="277533"/>
                  </a:lnTo>
                  <a:close/>
                </a:path>
                <a:path w="1851025" h="293369">
                  <a:moveTo>
                    <a:pt x="870724" y="4775"/>
                  </a:moveTo>
                  <a:lnTo>
                    <a:pt x="655612" y="4775"/>
                  </a:lnTo>
                  <a:lnTo>
                    <a:pt x="655612" y="15811"/>
                  </a:lnTo>
                  <a:lnTo>
                    <a:pt x="684720" y="22161"/>
                  </a:lnTo>
                  <a:lnTo>
                    <a:pt x="693420" y="23723"/>
                  </a:lnTo>
                  <a:lnTo>
                    <a:pt x="696595" y="27711"/>
                  </a:lnTo>
                  <a:lnTo>
                    <a:pt x="696595" y="265722"/>
                  </a:lnTo>
                  <a:lnTo>
                    <a:pt x="694232" y="268833"/>
                  </a:lnTo>
                  <a:lnTo>
                    <a:pt x="684720" y="271233"/>
                  </a:lnTo>
                  <a:lnTo>
                    <a:pt x="655612" y="277545"/>
                  </a:lnTo>
                  <a:lnTo>
                    <a:pt x="655612" y="288671"/>
                  </a:lnTo>
                  <a:lnTo>
                    <a:pt x="783297" y="288671"/>
                  </a:lnTo>
                  <a:lnTo>
                    <a:pt x="783297" y="277545"/>
                  </a:lnTo>
                  <a:lnTo>
                    <a:pt x="750925" y="271233"/>
                  </a:lnTo>
                  <a:lnTo>
                    <a:pt x="741540" y="269621"/>
                  </a:lnTo>
                  <a:lnTo>
                    <a:pt x="739165" y="265722"/>
                  </a:lnTo>
                  <a:lnTo>
                    <a:pt x="739165" y="155232"/>
                  </a:lnTo>
                  <a:lnTo>
                    <a:pt x="817181" y="155232"/>
                  </a:lnTo>
                  <a:lnTo>
                    <a:pt x="823506" y="159219"/>
                  </a:lnTo>
                  <a:lnTo>
                    <a:pt x="825779" y="169456"/>
                  </a:lnTo>
                  <a:lnTo>
                    <a:pt x="831316" y="196418"/>
                  </a:lnTo>
                  <a:lnTo>
                    <a:pt x="844715" y="196418"/>
                  </a:lnTo>
                  <a:lnTo>
                    <a:pt x="844715" y="102539"/>
                  </a:lnTo>
                  <a:lnTo>
                    <a:pt x="831316" y="102539"/>
                  </a:lnTo>
                  <a:lnTo>
                    <a:pt x="825779" y="125476"/>
                  </a:lnTo>
                  <a:lnTo>
                    <a:pt x="823506" y="135686"/>
                  </a:lnTo>
                  <a:lnTo>
                    <a:pt x="817181" y="139382"/>
                  </a:lnTo>
                  <a:lnTo>
                    <a:pt x="739165" y="139382"/>
                  </a:lnTo>
                  <a:lnTo>
                    <a:pt x="739165" y="20599"/>
                  </a:lnTo>
                  <a:lnTo>
                    <a:pt x="836815" y="20599"/>
                  </a:lnTo>
                  <a:lnTo>
                    <a:pt x="843140" y="24498"/>
                  </a:lnTo>
                  <a:lnTo>
                    <a:pt x="857377" y="75653"/>
                  </a:lnTo>
                  <a:lnTo>
                    <a:pt x="870724" y="75653"/>
                  </a:lnTo>
                  <a:lnTo>
                    <a:pt x="870724" y="4775"/>
                  </a:lnTo>
                  <a:close/>
                </a:path>
                <a:path w="1851025" h="293369">
                  <a:moveTo>
                    <a:pt x="1207160" y="144932"/>
                  </a:moveTo>
                  <a:lnTo>
                    <a:pt x="1199756" y="98386"/>
                  </a:lnTo>
                  <a:lnTo>
                    <a:pt x="1179017" y="58508"/>
                  </a:lnTo>
                  <a:lnTo>
                    <a:pt x="1159141" y="39166"/>
                  </a:lnTo>
                  <a:lnTo>
                    <a:pt x="1159141" y="146519"/>
                  </a:lnTo>
                  <a:lnTo>
                    <a:pt x="1153121" y="195300"/>
                  </a:lnTo>
                  <a:lnTo>
                    <a:pt x="1134681" y="237185"/>
                  </a:lnTo>
                  <a:lnTo>
                    <a:pt x="1103249" y="266509"/>
                  </a:lnTo>
                  <a:lnTo>
                    <a:pt x="1058227" y="277545"/>
                  </a:lnTo>
                  <a:lnTo>
                    <a:pt x="1015555" y="268046"/>
                  </a:lnTo>
                  <a:lnTo>
                    <a:pt x="983881" y="241287"/>
                  </a:lnTo>
                  <a:lnTo>
                    <a:pt x="964171" y="199910"/>
                  </a:lnTo>
                  <a:lnTo>
                    <a:pt x="957389" y="146519"/>
                  </a:lnTo>
                  <a:lnTo>
                    <a:pt x="963396" y="97866"/>
                  </a:lnTo>
                  <a:lnTo>
                    <a:pt x="981798" y="56070"/>
                  </a:lnTo>
                  <a:lnTo>
                    <a:pt x="1013218" y="26822"/>
                  </a:lnTo>
                  <a:lnTo>
                    <a:pt x="1058227" y="15811"/>
                  </a:lnTo>
                  <a:lnTo>
                    <a:pt x="1100950" y="25260"/>
                  </a:lnTo>
                  <a:lnTo>
                    <a:pt x="1132636" y="51917"/>
                  </a:lnTo>
                  <a:lnTo>
                    <a:pt x="1152359" y="93192"/>
                  </a:lnTo>
                  <a:lnTo>
                    <a:pt x="1159141" y="146519"/>
                  </a:lnTo>
                  <a:lnTo>
                    <a:pt x="1159141" y="39166"/>
                  </a:lnTo>
                  <a:lnTo>
                    <a:pt x="1147064" y="27406"/>
                  </a:lnTo>
                  <a:lnTo>
                    <a:pt x="1123543" y="15811"/>
                  </a:lnTo>
                  <a:lnTo>
                    <a:pt x="1106081" y="7200"/>
                  </a:lnTo>
                  <a:lnTo>
                    <a:pt x="1058227" y="0"/>
                  </a:lnTo>
                  <a:lnTo>
                    <a:pt x="1010996" y="7162"/>
                  </a:lnTo>
                  <a:lnTo>
                    <a:pt x="970089" y="27419"/>
                  </a:lnTo>
                  <a:lnTo>
                    <a:pt x="937920" y="58889"/>
                  </a:lnTo>
                  <a:lnTo>
                    <a:pt x="916876" y="99745"/>
                  </a:lnTo>
                  <a:lnTo>
                    <a:pt x="909320" y="148107"/>
                  </a:lnTo>
                  <a:lnTo>
                    <a:pt x="916724" y="194652"/>
                  </a:lnTo>
                  <a:lnTo>
                    <a:pt x="937475" y="234530"/>
                  </a:lnTo>
                  <a:lnTo>
                    <a:pt x="969429" y="265645"/>
                  </a:lnTo>
                  <a:lnTo>
                    <a:pt x="1010399" y="285864"/>
                  </a:lnTo>
                  <a:lnTo>
                    <a:pt x="1058227" y="293065"/>
                  </a:lnTo>
                  <a:lnTo>
                    <a:pt x="1105496" y="285915"/>
                  </a:lnTo>
                  <a:lnTo>
                    <a:pt x="1122413" y="277545"/>
                  </a:lnTo>
                  <a:lnTo>
                    <a:pt x="1146429" y="265645"/>
                  </a:lnTo>
                  <a:lnTo>
                    <a:pt x="1178560" y="234200"/>
                  </a:lnTo>
                  <a:lnTo>
                    <a:pt x="1199616" y="193332"/>
                  </a:lnTo>
                  <a:lnTo>
                    <a:pt x="1207160" y="144932"/>
                  </a:lnTo>
                  <a:close/>
                </a:path>
                <a:path w="1851025" h="293369">
                  <a:moveTo>
                    <a:pt x="1533385" y="277545"/>
                  </a:moveTo>
                  <a:lnTo>
                    <a:pt x="1493786" y="267690"/>
                  </a:lnTo>
                  <a:lnTo>
                    <a:pt x="1426489" y="182397"/>
                  </a:lnTo>
                  <a:lnTo>
                    <a:pt x="1414792" y="168097"/>
                  </a:lnTo>
                  <a:lnTo>
                    <a:pt x="1409788" y="163131"/>
                  </a:lnTo>
                  <a:lnTo>
                    <a:pt x="1407236" y="160604"/>
                  </a:lnTo>
                  <a:lnTo>
                    <a:pt x="1400987" y="156832"/>
                  </a:lnTo>
                  <a:lnTo>
                    <a:pt x="1400987" y="155232"/>
                  </a:lnTo>
                  <a:lnTo>
                    <a:pt x="1451914" y="127393"/>
                  </a:lnTo>
                  <a:lnTo>
                    <a:pt x="1470317" y="81203"/>
                  </a:lnTo>
                  <a:lnTo>
                    <a:pt x="1467129" y="60591"/>
                  </a:lnTo>
                  <a:lnTo>
                    <a:pt x="1457820" y="41084"/>
                  </a:lnTo>
                  <a:lnTo>
                    <a:pt x="1442745" y="24511"/>
                  </a:lnTo>
                  <a:lnTo>
                    <a:pt x="1435989" y="20599"/>
                  </a:lnTo>
                  <a:lnTo>
                    <a:pt x="1422298" y="12674"/>
                  </a:lnTo>
                  <a:lnTo>
                    <a:pt x="1422298" y="82003"/>
                  </a:lnTo>
                  <a:lnTo>
                    <a:pt x="1419733" y="105879"/>
                  </a:lnTo>
                  <a:lnTo>
                    <a:pt x="1410068" y="126796"/>
                  </a:lnTo>
                  <a:lnTo>
                    <a:pt x="1390345" y="141655"/>
                  </a:lnTo>
                  <a:lnTo>
                    <a:pt x="1357642" y="147307"/>
                  </a:lnTo>
                  <a:lnTo>
                    <a:pt x="1322197" y="147307"/>
                  </a:lnTo>
                  <a:lnTo>
                    <a:pt x="1322197" y="20599"/>
                  </a:lnTo>
                  <a:lnTo>
                    <a:pt x="1343494" y="20599"/>
                  </a:lnTo>
                  <a:lnTo>
                    <a:pt x="1386852" y="26911"/>
                  </a:lnTo>
                  <a:lnTo>
                    <a:pt x="1420291" y="64719"/>
                  </a:lnTo>
                  <a:lnTo>
                    <a:pt x="1422298" y="82003"/>
                  </a:lnTo>
                  <a:lnTo>
                    <a:pt x="1422298" y="12674"/>
                  </a:lnTo>
                  <a:lnTo>
                    <a:pt x="1410398" y="9093"/>
                  </a:lnTo>
                  <a:lnTo>
                    <a:pt x="1396885" y="6642"/>
                  </a:lnTo>
                  <a:lnTo>
                    <a:pt x="1381302" y="5232"/>
                  </a:lnTo>
                  <a:lnTo>
                    <a:pt x="1363179" y="4775"/>
                  </a:lnTo>
                  <a:lnTo>
                    <a:pt x="1238732" y="4775"/>
                  </a:lnTo>
                  <a:lnTo>
                    <a:pt x="1238732" y="15811"/>
                  </a:lnTo>
                  <a:lnTo>
                    <a:pt x="1267853" y="22161"/>
                  </a:lnTo>
                  <a:lnTo>
                    <a:pt x="1276565" y="23723"/>
                  </a:lnTo>
                  <a:lnTo>
                    <a:pt x="1279613" y="27711"/>
                  </a:lnTo>
                  <a:lnTo>
                    <a:pt x="1279613" y="265722"/>
                  </a:lnTo>
                  <a:lnTo>
                    <a:pt x="1277340" y="268833"/>
                  </a:lnTo>
                  <a:lnTo>
                    <a:pt x="1267853" y="271233"/>
                  </a:lnTo>
                  <a:lnTo>
                    <a:pt x="1238732" y="277545"/>
                  </a:lnTo>
                  <a:lnTo>
                    <a:pt x="1238732" y="288671"/>
                  </a:lnTo>
                  <a:lnTo>
                    <a:pt x="1366342" y="288671"/>
                  </a:lnTo>
                  <a:lnTo>
                    <a:pt x="1366342" y="277545"/>
                  </a:lnTo>
                  <a:lnTo>
                    <a:pt x="1334020" y="271233"/>
                  </a:lnTo>
                  <a:lnTo>
                    <a:pt x="1324559" y="269621"/>
                  </a:lnTo>
                  <a:lnTo>
                    <a:pt x="1322197" y="265722"/>
                  </a:lnTo>
                  <a:lnTo>
                    <a:pt x="1322197" y="163131"/>
                  </a:lnTo>
                  <a:lnTo>
                    <a:pt x="1343494" y="163131"/>
                  </a:lnTo>
                  <a:lnTo>
                    <a:pt x="1386852" y="193992"/>
                  </a:lnTo>
                  <a:lnTo>
                    <a:pt x="1445920" y="276720"/>
                  </a:lnTo>
                  <a:lnTo>
                    <a:pt x="1452994" y="286258"/>
                  </a:lnTo>
                  <a:lnTo>
                    <a:pt x="1456956" y="288671"/>
                  </a:lnTo>
                  <a:lnTo>
                    <a:pt x="1533385" y="288671"/>
                  </a:lnTo>
                  <a:lnTo>
                    <a:pt x="1533385" y="277545"/>
                  </a:lnTo>
                  <a:close/>
                </a:path>
                <a:path w="1851025" h="293369">
                  <a:moveTo>
                    <a:pt x="1850898" y="148107"/>
                  </a:moveTo>
                  <a:lnTo>
                    <a:pt x="1846249" y="109499"/>
                  </a:lnTo>
                  <a:lnTo>
                    <a:pt x="1832000" y="73304"/>
                  </a:lnTo>
                  <a:lnTo>
                    <a:pt x="1807692" y="42227"/>
                  </a:lnTo>
                  <a:lnTo>
                    <a:pt x="1802879" y="39027"/>
                  </a:lnTo>
                  <a:lnTo>
                    <a:pt x="1802879" y="148920"/>
                  </a:lnTo>
                  <a:lnTo>
                    <a:pt x="1800453" y="183375"/>
                  </a:lnTo>
                  <a:lnTo>
                    <a:pt x="1779943" y="237337"/>
                  </a:lnTo>
                  <a:lnTo>
                    <a:pt x="1746745" y="264134"/>
                  </a:lnTo>
                  <a:lnTo>
                    <a:pt x="1709458" y="272021"/>
                  </a:lnTo>
                  <a:lnTo>
                    <a:pt x="1686255" y="272846"/>
                  </a:lnTo>
                  <a:lnTo>
                    <a:pt x="1641348" y="272846"/>
                  </a:lnTo>
                  <a:lnTo>
                    <a:pt x="1638998" y="270421"/>
                  </a:lnTo>
                  <a:lnTo>
                    <a:pt x="1638998" y="20599"/>
                  </a:lnTo>
                  <a:lnTo>
                    <a:pt x="1679943" y="20599"/>
                  </a:lnTo>
                  <a:lnTo>
                    <a:pt x="1702650" y="21107"/>
                  </a:lnTo>
                  <a:lnTo>
                    <a:pt x="1750885" y="32410"/>
                  </a:lnTo>
                  <a:lnTo>
                    <a:pt x="1791652" y="81280"/>
                  </a:lnTo>
                  <a:lnTo>
                    <a:pt x="1802879" y="148920"/>
                  </a:lnTo>
                  <a:lnTo>
                    <a:pt x="1802879" y="39027"/>
                  </a:lnTo>
                  <a:lnTo>
                    <a:pt x="1755978" y="12750"/>
                  </a:lnTo>
                  <a:lnTo>
                    <a:pt x="1714754" y="5664"/>
                  </a:lnTo>
                  <a:lnTo>
                    <a:pt x="1689417" y="4775"/>
                  </a:lnTo>
                  <a:lnTo>
                    <a:pt x="1556232" y="4775"/>
                  </a:lnTo>
                  <a:lnTo>
                    <a:pt x="1556232" y="15811"/>
                  </a:lnTo>
                  <a:lnTo>
                    <a:pt x="1585366" y="22161"/>
                  </a:lnTo>
                  <a:lnTo>
                    <a:pt x="1594040" y="23723"/>
                  </a:lnTo>
                  <a:lnTo>
                    <a:pt x="1597202" y="27711"/>
                  </a:lnTo>
                  <a:lnTo>
                    <a:pt x="1597202" y="265722"/>
                  </a:lnTo>
                  <a:lnTo>
                    <a:pt x="1594827" y="268833"/>
                  </a:lnTo>
                  <a:lnTo>
                    <a:pt x="1585366" y="271246"/>
                  </a:lnTo>
                  <a:lnTo>
                    <a:pt x="1556232" y="277533"/>
                  </a:lnTo>
                  <a:lnTo>
                    <a:pt x="1556232" y="288658"/>
                  </a:lnTo>
                  <a:lnTo>
                    <a:pt x="1690992" y="288658"/>
                  </a:lnTo>
                  <a:lnTo>
                    <a:pt x="1719364" y="287604"/>
                  </a:lnTo>
                  <a:lnTo>
                    <a:pt x="1744268" y="284378"/>
                  </a:lnTo>
                  <a:lnTo>
                    <a:pt x="1765769" y="278942"/>
                  </a:lnTo>
                  <a:lnTo>
                    <a:pt x="1780159" y="272846"/>
                  </a:lnTo>
                  <a:lnTo>
                    <a:pt x="1783943" y="271246"/>
                  </a:lnTo>
                  <a:lnTo>
                    <a:pt x="1814703" y="248412"/>
                  </a:lnTo>
                  <a:lnTo>
                    <a:pt x="1835467" y="219138"/>
                  </a:lnTo>
                  <a:lnTo>
                    <a:pt x="1847202" y="185127"/>
                  </a:lnTo>
                  <a:lnTo>
                    <a:pt x="1850898" y="148107"/>
                  </a:lnTo>
                  <a:close/>
                </a:path>
              </a:pathLst>
            </a:custGeom>
            <a:solidFill>
              <a:srgbClr val="FFFFFF"/>
            </a:solidFill>
          </p:spPr>
          <p:txBody>
            <a:bodyPr wrap="square" lIns="0" tIns="0" rIns="0" bIns="0" rtlCol="0"/>
            <a:lstStyle/>
            <a:p>
              <a:endParaRPr/>
            </a:p>
          </p:txBody>
        </p:sp>
        <p:pic>
          <p:nvPicPr>
            <p:cNvPr id="26" name="object 21">
              <a:extLst>
                <a:ext uri="{FF2B5EF4-FFF2-40B4-BE49-F238E27FC236}">
                  <a16:creationId xmlns:a16="http://schemas.microsoft.com/office/drawing/2014/main" id="{8BEC4A93-8ED7-5352-0779-A5383A079232}"/>
                </a:ext>
              </a:extLst>
            </p:cNvPr>
            <p:cNvPicPr/>
            <p:nvPr/>
          </p:nvPicPr>
          <p:blipFill>
            <a:blip r:embed="rId12" cstate="print"/>
            <a:stretch>
              <a:fillRect/>
            </a:stretch>
          </p:blipFill>
          <p:spPr>
            <a:xfrm>
              <a:off x="2821167" y="926515"/>
              <a:ext cx="915186" cy="1092200"/>
            </a:xfrm>
            <a:prstGeom prst="rect">
              <a:avLst/>
            </a:prstGeom>
          </p:spPr>
        </p:pic>
      </p:grpSp>
      <p:sp>
        <p:nvSpPr>
          <p:cNvPr id="4" name="Title 3">
            <a:extLst>
              <a:ext uri="{FF2B5EF4-FFF2-40B4-BE49-F238E27FC236}">
                <a16:creationId xmlns:a16="http://schemas.microsoft.com/office/drawing/2014/main" id="{CE8CCAD8-2A24-20F7-365D-917CFB7ECF5C}"/>
              </a:ext>
            </a:extLst>
          </p:cNvPr>
          <p:cNvSpPr>
            <a:spLocks noGrp="1"/>
          </p:cNvSpPr>
          <p:nvPr>
            <p:ph type="ctrTitle"/>
          </p:nvPr>
        </p:nvSpPr>
        <p:spPr>
          <a:xfrm>
            <a:off x="2032713" y="5990669"/>
            <a:ext cx="7794523" cy="3311524"/>
          </a:xfrm>
        </p:spPr>
        <p:txBody>
          <a:bodyPr/>
          <a:lstStyle/>
          <a:p>
            <a:pPr>
              <a:lnSpc>
                <a:spcPct val="100000"/>
              </a:lnSpc>
            </a:pPr>
            <a:r>
              <a:rPr lang="en-GB" sz="7200" dirty="0">
                <a:latin typeface="Calibri Light" panose="020F0302020204030204" pitchFamily="34" charset="0"/>
                <a:ea typeface="Calibri Light" panose="020F0302020204030204" pitchFamily="34" charset="0"/>
                <a:cs typeface="Calibri Light" panose="020F0302020204030204" pitchFamily="34" charset="0"/>
              </a:rPr>
              <a:t>Applying for graduate study            –  the process</a:t>
            </a:r>
          </a:p>
        </p:txBody>
      </p:sp>
    </p:spTree>
    <p:extLst>
      <p:ext uri="{BB962C8B-B14F-4D97-AF65-F5344CB8AC3E}">
        <p14:creationId xmlns:p14="http://schemas.microsoft.com/office/powerpoint/2010/main" val="57594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26AD01-7F81-403A-96AC-EB7DCD5B3F6D}"/>
              </a:ext>
            </a:extLst>
          </p:cNvPr>
          <p:cNvSpPr txBox="1"/>
          <p:nvPr/>
        </p:nvSpPr>
        <p:spPr>
          <a:xfrm>
            <a:off x="6680267" y="1151472"/>
            <a:ext cx="10281484" cy="1003993"/>
          </a:xfrm>
          <a:prstGeom prst="rect">
            <a:avLst/>
          </a:prstGeom>
          <a:noFill/>
        </p:spPr>
        <p:txBody>
          <a:bodyPr wrap="square" rtlCol="0">
            <a:spAutoFit/>
          </a:bodyPr>
          <a:lstStyle/>
          <a:p>
            <a:pPr algn="ctr" defTabSz="914151">
              <a:defRPr/>
            </a:pPr>
            <a:r>
              <a:rPr lang="en-GB" sz="5924" dirty="0">
                <a:solidFill>
                  <a:prstClr val="white"/>
                </a:solidFill>
                <a:latin typeface="Calibri"/>
              </a:rPr>
              <a:t>Figure out what excites you</a:t>
            </a:r>
          </a:p>
        </p:txBody>
      </p:sp>
      <p:sp>
        <p:nvSpPr>
          <p:cNvPr id="6" name="TextBox 5">
            <a:extLst>
              <a:ext uri="{FF2B5EF4-FFF2-40B4-BE49-F238E27FC236}">
                <a16:creationId xmlns:a16="http://schemas.microsoft.com/office/drawing/2014/main" id="{0A1FB42E-1CCC-4A6E-8E4E-376636A22B96}"/>
              </a:ext>
            </a:extLst>
          </p:cNvPr>
          <p:cNvSpPr txBox="1"/>
          <p:nvPr/>
        </p:nvSpPr>
        <p:spPr>
          <a:xfrm>
            <a:off x="1110342" y="4033988"/>
            <a:ext cx="16150539" cy="8530540"/>
          </a:xfrm>
          <a:prstGeom prst="rect">
            <a:avLst/>
          </a:prstGeom>
          <a:noFill/>
        </p:spPr>
        <p:txBody>
          <a:bodyPr wrap="square">
            <a:spAutoFit/>
          </a:bodyPr>
          <a:lstStyle/>
          <a:p>
            <a:pPr marL="604533" indent="-604533" defTabSz="914151">
              <a:spcBef>
                <a:spcPts val="1269"/>
              </a:spcBef>
              <a:buFont typeface="Arial" panose="020B0604020202020204" pitchFamily="34" charset="0"/>
              <a:buChar char="•"/>
              <a:defRPr/>
            </a:pPr>
            <a:r>
              <a:rPr lang="en-GB" sz="4000" dirty="0">
                <a:solidFill>
                  <a:srgbClr val="021E42"/>
                </a:solidFill>
              </a:rPr>
              <a:t>What are you good at? ...</a:t>
            </a:r>
          </a:p>
          <a:p>
            <a:pPr marL="604533" indent="-604533" defTabSz="914151">
              <a:spcBef>
                <a:spcPts val="1269"/>
              </a:spcBef>
              <a:buFont typeface="Arial" panose="020B0604020202020204" pitchFamily="34" charset="0"/>
              <a:buChar char="•"/>
              <a:defRPr/>
            </a:pPr>
            <a:r>
              <a:rPr lang="en-GB" sz="4000" dirty="0">
                <a:solidFill>
                  <a:srgbClr val="021E42"/>
                </a:solidFill>
              </a:rPr>
              <a:t>What do you read about? ...</a:t>
            </a:r>
          </a:p>
          <a:p>
            <a:pPr marL="604533" indent="-604533" defTabSz="914151">
              <a:spcBef>
                <a:spcPts val="1269"/>
              </a:spcBef>
              <a:buFont typeface="Arial" panose="020B0604020202020204" pitchFamily="34" charset="0"/>
              <a:buChar char="•"/>
              <a:defRPr/>
            </a:pPr>
            <a:r>
              <a:rPr lang="en-GB" sz="4000" dirty="0">
                <a:solidFill>
                  <a:srgbClr val="021E42"/>
                </a:solidFill>
              </a:rPr>
              <a:t>Team-based or individual? …</a:t>
            </a:r>
          </a:p>
          <a:p>
            <a:pPr marL="604533" indent="-604533" defTabSz="914151">
              <a:spcBef>
                <a:spcPts val="1269"/>
              </a:spcBef>
              <a:buFont typeface="Arial" panose="020B0604020202020204" pitchFamily="34" charset="0"/>
              <a:buChar char="•"/>
              <a:defRPr/>
            </a:pPr>
            <a:r>
              <a:rPr lang="en-GB" sz="4000" dirty="0">
                <a:solidFill>
                  <a:srgbClr val="021E42"/>
                </a:solidFill>
              </a:rPr>
              <a:t>Computer, laboratory or field? …</a:t>
            </a:r>
          </a:p>
          <a:p>
            <a:pPr marL="604533" indent="-604533" defTabSz="914151">
              <a:spcBef>
                <a:spcPts val="1269"/>
              </a:spcBef>
              <a:buFont typeface="Arial" panose="020B0604020202020204" pitchFamily="34" charset="0"/>
              <a:buChar char="•"/>
              <a:defRPr/>
            </a:pPr>
            <a:r>
              <a:rPr lang="en-GB" sz="4000" dirty="0">
                <a:solidFill>
                  <a:srgbClr val="021E42"/>
                </a:solidFill>
              </a:rPr>
              <a:t>What motivates you? ...</a:t>
            </a:r>
          </a:p>
          <a:p>
            <a:pPr marL="604533" indent="-604533" defTabSz="914151">
              <a:spcBef>
                <a:spcPts val="1269"/>
              </a:spcBef>
              <a:buFont typeface="Arial" panose="020B0604020202020204" pitchFamily="34" charset="0"/>
              <a:buChar char="•"/>
              <a:defRPr/>
            </a:pPr>
            <a:r>
              <a:rPr lang="en-GB" sz="4000" dirty="0">
                <a:solidFill>
                  <a:srgbClr val="021E42"/>
                </a:solidFill>
              </a:rPr>
              <a:t>What are your values? …</a:t>
            </a:r>
          </a:p>
          <a:p>
            <a:pPr marL="604533" indent="-604533" defTabSz="914151">
              <a:spcBef>
                <a:spcPts val="1269"/>
              </a:spcBef>
              <a:buFont typeface="Arial" panose="020B0604020202020204" pitchFamily="34" charset="0"/>
              <a:buChar char="•"/>
              <a:defRPr/>
            </a:pPr>
            <a:r>
              <a:rPr lang="en-GB" sz="4000" dirty="0">
                <a:solidFill>
                  <a:srgbClr val="021E42"/>
                </a:solidFill>
              </a:rPr>
              <a:t>What are your career goals? …</a:t>
            </a:r>
          </a:p>
          <a:p>
            <a:pPr marL="604533" indent="-604533" defTabSz="914151">
              <a:spcBef>
                <a:spcPts val="1269"/>
              </a:spcBef>
              <a:buFont typeface="Arial" panose="020B0604020202020204" pitchFamily="34" charset="0"/>
              <a:buChar char="•"/>
              <a:defRPr/>
            </a:pPr>
            <a:r>
              <a:rPr lang="en-GB" sz="4000" dirty="0">
                <a:solidFill>
                  <a:srgbClr val="021E42"/>
                </a:solidFill>
              </a:rPr>
              <a:t>Ask questions, take notes ...</a:t>
            </a:r>
          </a:p>
          <a:p>
            <a:pPr marL="604533" indent="-604533" defTabSz="914151">
              <a:spcBef>
                <a:spcPts val="1269"/>
              </a:spcBef>
              <a:buFont typeface="Arial" panose="020B0604020202020204" pitchFamily="34" charset="0"/>
              <a:buChar char="•"/>
              <a:defRPr/>
            </a:pPr>
            <a:r>
              <a:rPr lang="en-GB" sz="4000" dirty="0">
                <a:solidFill>
                  <a:srgbClr val="021E42"/>
                </a:solidFill>
              </a:rPr>
              <a:t>Be brave …</a:t>
            </a:r>
          </a:p>
          <a:p>
            <a:pPr marL="604533" indent="-604533" defTabSz="914151">
              <a:spcBef>
                <a:spcPts val="1269"/>
              </a:spcBef>
              <a:buFont typeface="Arial" panose="020B0604020202020204" pitchFamily="34" charset="0"/>
              <a:buChar char="•"/>
              <a:defRPr/>
            </a:pPr>
            <a:r>
              <a:rPr lang="en-GB" sz="4000" dirty="0">
                <a:solidFill>
                  <a:srgbClr val="021E42"/>
                </a:solidFill>
              </a:rPr>
              <a:t>Experiment ...</a:t>
            </a:r>
          </a:p>
          <a:p>
            <a:pPr marL="604533" indent="-604533" defTabSz="914151">
              <a:spcBef>
                <a:spcPts val="1269"/>
              </a:spcBef>
              <a:buFont typeface="Arial" panose="020B0604020202020204" pitchFamily="34" charset="0"/>
              <a:buChar char="•"/>
              <a:defRPr/>
            </a:pPr>
            <a:r>
              <a:rPr lang="en-GB" sz="4000" dirty="0">
                <a:solidFill>
                  <a:srgbClr val="021E42"/>
                </a:solidFill>
              </a:rPr>
              <a:t>Narrow things down ...</a:t>
            </a:r>
          </a:p>
        </p:txBody>
      </p:sp>
      <p:pic>
        <p:nvPicPr>
          <p:cNvPr id="5" name="Picture 4">
            <a:extLst>
              <a:ext uri="{FF2B5EF4-FFF2-40B4-BE49-F238E27FC236}">
                <a16:creationId xmlns:a16="http://schemas.microsoft.com/office/drawing/2014/main" id="{1BF0F0EE-1C74-4FA1-A277-70F6AB25F940}"/>
              </a:ext>
            </a:extLst>
          </p:cNvPr>
          <p:cNvPicPr>
            <a:picLocks noChangeAspect="1"/>
          </p:cNvPicPr>
          <p:nvPr/>
        </p:nvPicPr>
        <p:blipFill>
          <a:blip r:embed="rId3"/>
          <a:stretch>
            <a:fillRect/>
          </a:stretch>
        </p:blipFill>
        <p:spPr>
          <a:xfrm>
            <a:off x="14500898" y="6586443"/>
            <a:ext cx="6201718" cy="6201718"/>
          </a:xfrm>
          <a:prstGeom prst="rect">
            <a:avLst/>
          </a:prstGeom>
        </p:spPr>
      </p:pic>
      <p:sp>
        <p:nvSpPr>
          <p:cNvPr id="7" name="Title 1">
            <a:extLst>
              <a:ext uri="{FF2B5EF4-FFF2-40B4-BE49-F238E27FC236}">
                <a16:creationId xmlns:a16="http://schemas.microsoft.com/office/drawing/2014/main" id="{B75C74DA-4087-4C3B-B280-C55D2A7536E0}"/>
              </a:ext>
            </a:extLst>
          </p:cNvPr>
          <p:cNvSpPr>
            <a:spLocks noGrp="1"/>
          </p:cNvSpPr>
          <p:nvPr>
            <p:ph type="title"/>
          </p:nvPr>
        </p:nvSpPr>
        <p:spPr>
          <a:xfrm>
            <a:off x="5875302" y="2049367"/>
            <a:ext cx="12633395" cy="1355142"/>
          </a:xfrm>
        </p:spPr>
        <p:txBody>
          <a:bodyPr/>
          <a:lstStyle/>
          <a:p>
            <a:pPr algn="ctr"/>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Figure out what excites you</a:t>
            </a:r>
          </a:p>
        </p:txBody>
      </p:sp>
      <p:pic>
        <p:nvPicPr>
          <p:cNvPr id="8" name="Content Placeholder 5">
            <a:extLst>
              <a:ext uri="{FF2B5EF4-FFF2-40B4-BE49-F238E27FC236}">
                <a16:creationId xmlns:a16="http://schemas.microsoft.com/office/drawing/2014/main" id="{87AD2BFF-7DEB-4D28-BEC9-CC430DD75BB4}"/>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 y="-197224"/>
            <a:ext cx="7432635" cy="3160643"/>
          </a:xfrm>
        </p:spPr>
      </p:pic>
    </p:spTree>
    <p:extLst>
      <p:ext uri="{BB962C8B-B14F-4D97-AF65-F5344CB8AC3E}">
        <p14:creationId xmlns:p14="http://schemas.microsoft.com/office/powerpoint/2010/main" val="374109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1377208-704E-4758-9495-33DC77132CDA}"/>
              </a:ext>
            </a:extLst>
          </p:cNvPr>
          <p:cNvSpPr>
            <a:spLocks noGrp="1"/>
          </p:cNvSpPr>
          <p:nvPr>
            <p:ph type="title"/>
          </p:nvPr>
        </p:nvSpPr>
        <p:spPr>
          <a:xfrm>
            <a:off x="1980540" y="3375827"/>
            <a:ext cx="10994746" cy="1355142"/>
          </a:xfrm>
        </p:spPr>
        <p:txBody>
          <a:bodyPr/>
          <a:lstStyle/>
          <a:p>
            <a:r>
              <a:rPr lang="en-GB" dirty="0">
                <a:ea typeface="Calibri" panose="020F0502020204030204" pitchFamily="34" charset="0"/>
                <a:cs typeface="Calibri" panose="020F0502020204030204" pitchFamily="34" charset="0"/>
              </a:rPr>
              <a:t>Our website</a:t>
            </a:r>
          </a:p>
        </p:txBody>
      </p:sp>
      <p:sp>
        <p:nvSpPr>
          <p:cNvPr id="8" name="Text Placeholder 4">
            <a:extLst>
              <a:ext uri="{FF2B5EF4-FFF2-40B4-BE49-F238E27FC236}">
                <a16:creationId xmlns:a16="http://schemas.microsoft.com/office/drawing/2014/main" id="{A90F1DC6-A4FF-44AC-B227-B0E8088AF765}"/>
              </a:ext>
            </a:extLst>
          </p:cNvPr>
          <p:cNvSpPr txBox="1">
            <a:spLocks/>
          </p:cNvSpPr>
          <p:nvPr/>
        </p:nvSpPr>
        <p:spPr>
          <a:xfrm>
            <a:off x="1358560" y="5106088"/>
            <a:ext cx="12787746" cy="6490417"/>
          </a:xfrm>
          <a:prstGeom prst="rect">
            <a:avLst/>
          </a:prstGeom>
        </p:spPr>
        <p:txBody>
          <a:bodyPr/>
          <a:lstStyle>
            <a:lvl1pPr marL="0" indent="0" algn="l" defTabSz="1828800" rtl="0" eaLnBrk="1" latinLnBrk="0" hangingPunct="1">
              <a:lnSpc>
                <a:spcPct val="90000"/>
              </a:lnSpc>
              <a:spcBef>
                <a:spcPts val="2000"/>
              </a:spcBef>
              <a:buFont typeface="Arial" panose="020B0604020202020204" pitchFamily="34" charset="0"/>
              <a:buNone/>
              <a:defRPr sz="3200" kern="1200">
                <a:solidFill>
                  <a:schemeClr val="tx1"/>
                </a:solidFill>
                <a:latin typeface="+mn-lt"/>
                <a:ea typeface="+mn-ea"/>
                <a:cs typeface="+mn-cs"/>
              </a:defRPr>
            </a:lvl1pPr>
            <a:lvl2pPr marL="3556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nSpc>
                <a:spcPct val="100000"/>
              </a:lnSpc>
              <a:spcAft>
                <a:spcPts val="1200"/>
              </a:spcAft>
            </a:pPr>
            <a:r>
              <a:rPr lang="en-GB" sz="4000" dirty="0">
                <a:hlinkClick r:id="rId3"/>
              </a:rPr>
              <a:t>www.graduate.ox.ac.uk</a:t>
            </a:r>
            <a:r>
              <a:rPr lang="en-GB" sz="4000" dirty="0"/>
              <a:t> has information on:</a:t>
            </a:r>
          </a:p>
          <a:p>
            <a:pPr marL="927100" lvl="1" indent="-571500"/>
            <a:r>
              <a:rPr lang="en-GB" sz="4000" dirty="0"/>
              <a:t>Courses, including entry requirements</a:t>
            </a:r>
          </a:p>
          <a:p>
            <a:pPr marL="927100" lvl="1" indent="-571500"/>
            <a:r>
              <a:rPr lang="en-GB" sz="4000" dirty="0"/>
              <a:t>Fees and funding</a:t>
            </a:r>
          </a:p>
          <a:p>
            <a:pPr marL="927100" lvl="1" indent="-571500"/>
            <a:r>
              <a:rPr lang="en-GB" sz="4000" dirty="0"/>
              <a:t>Colleges</a:t>
            </a:r>
          </a:p>
          <a:p>
            <a:pPr marL="927100" lvl="1" indent="-571500">
              <a:spcAft>
                <a:spcPts val="2400"/>
              </a:spcAft>
            </a:pPr>
            <a:r>
              <a:rPr lang="en-GB" sz="4000" dirty="0"/>
              <a:t>How to apply</a:t>
            </a:r>
          </a:p>
          <a:p>
            <a:r>
              <a:rPr lang="en-GB" sz="4000" dirty="0"/>
              <a:t>You can filter Oxford’s full course list by length, master’s/research and academic department:</a:t>
            </a:r>
          </a:p>
          <a:p>
            <a:pPr lvl="1" indent="0">
              <a:buNone/>
            </a:pPr>
            <a:r>
              <a:rPr lang="en-GB" sz="4000" dirty="0"/>
              <a:t>https://www.ox.ac.uk/admissions/graduate/courses/find-your-course</a:t>
            </a:r>
          </a:p>
        </p:txBody>
      </p:sp>
      <p:pic>
        <p:nvPicPr>
          <p:cNvPr id="5" name="Picture 4">
            <a:extLst>
              <a:ext uri="{FF2B5EF4-FFF2-40B4-BE49-F238E27FC236}">
                <a16:creationId xmlns:a16="http://schemas.microsoft.com/office/drawing/2014/main" id="{73524D4A-E4FA-4598-9D24-DF86821F00B8}"/>
              </a:ext>
            </a:extLst>
          </p:cNvPr>
          <p:cNvPicPr>
            <a:picLocks noChangeAspect="1"/>
          </p:cNvPicPr>
          <p:nvPr/>
        </p:nvPicPr>
        <p:blipFill rotWithShape="1">
          <a:blip r:embed="rId4"/>
          <a:srcRect l="874" t="9598" r="3708" b="1871"/>
          <a:stretch/>
        </p:blipFill>
        <p:spPr>
          <a:xfrm>
            <a:off x="15225995" y="1380564"/>
            <a:ext cx="8871135" cy="11692712"/>
          </a:xfrm>
          <a:prstGeom prst="rect">
            <a:avLst/>
          </a:prstGeom>
        </p:spPr>
      </p:pic>
    </p:spTree>
    <p:extLst>
      <p:ext uri="{BB962C8B-B14F-4D97-AF65-F5344CB8AC3E}">
        <p14:creationId xmlns:p14="http://schemas.microsoft.com/office/powerpoint/2010/main" val="4053399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6" y="3254146"/>
            <a:ext cx="10994746" cy="1355142"/>
          </a:xfrm>
        </p:spPr>
        <p:txBody>
          <a:bodyPr/>
          <a:lstStyle/>
          <a:p>
            <a:r>
              <a:rPr lang="en-GB" dirty="0"/>
              <a:t>Entry requirements</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6" y="5147697"/>
            <a:ext cx="13668169" cy="6252329"/>
          </a:xfrm>
        </p:spPr>
        <p:txBody>
          <a:bodyPr/>
          <a:lstStyle/>
          <a:p>
            <a:pPr>
              <a:lnSpc>
                <a:spcPct val="100000"/>
              </a:lnSpc>
              <a:spcAft>
                <a:spcPts val="600"/>
              </a:spcAft>
            </a:pPr>
            <a:r>
              <a:rPr lang="en-GB" sz="4000" dirty="0">
                <a:latin typeface="Calibri" panose="020F0502020204030204" pitchFamily="34" charset="0"/>
                <a:ea typeface="Calibri" panose="020F0502020204030204" pitchFamily="34" charset="0"/>
                <a:cs typeface="Calibri" panose="020F0502020204030204" pitchFamily="34" charset="0"/>
              </a:rPr>
              <a:t>A strong upper second class (2:1) or first class (1</a:t>
            </a:r>
            <a:r>
              <a:rPr lang="en-GB" sz="4000" baseline="30000" dirty="0">
                <a:latin typeface="Calibri" panose="020F0502020204030204" pitchFamily="34" charset="0"/>
                <a:ea typeface="Calibri" panose="020F0502020204030204" pitchFamily="34" charset="0"/>
                <a:cs typeface="Calibri" panose="020F0502020204030204" pitchFamily="34" charset="0"/>
              </a:rPr>
              <a:t>st</a:t>
            </a:r>
            <a:r>
              <a:rPr lang="en-GB" sz="4000" dirty="0">
                <a:latin typeface="Calibri" panose="020F0502020204030204" pitchFamily="34" charset="0"/>
                <a:ea typeface="Calibri" panose="020F0502020204030204" pitchFamily="34" charset="0"/>
                <a:cs typeface="Calibri" panose="020F0502020204030204" pitchFamily="34" charset="0"/>
              </a:rPr>
              <a:t>) undergraduate degree with honours, depending on course</a:t>
            </a:r>
          </a:p>
          <a:p>
            <a:pPr>
              <a:lnSpc>
                <a:spcPct val="100000"/>
              </a:lnSpc>
              <a:spcAft>
                <a:spcPts val="600"/>
              </a:spcAft>
            </a:pPr>
            <a:r>
              <a:rPr lang="en-GB" sz="4000" dirty="0">
                <a:latin typeface="Calibri" panose="020F0502020204030204" pitchFamily="34" charset="0"/>
                <a:ea typeface="Calibri" panose="020F0502020204030204" pitchFamily="34" charset="0"/>
                <a:cs typeface="Calibri" panose="020F0502020204030204" pitchFamily="34" charset="0"/>
              </a:rPr>
              <a:t>For international qualifications, see </a:t>
            </a:r>
            <a:r>
              <a:rPr lang="en-GB" sz="4000" b="1" dirty="0">
                <a:solidFill>
                  <a:srgbClr val="4472C4"/>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www.graduate.ox.ac.uk/iq</a:t>
            </a:r>
            <a:endParaRPr lang="en-GB" sz="4000" dirty="0">
              <a:solidFill>
                <a:srgbClr val="4472C4"/>
              </a:solidFill>
              <a:latin typeface="Calibri" panose="020F0502020204030204" pitchFamily="34" charset="0"/>
              <a:ea typeface="Calibri" panose="020F0502020204030204" pitchFamily="34" charset="0"/>
              <a:cs typeface="Calibri" panose="020F0502020204030204" pitchFamily="34" charset="0"/>
            </a:endParaRPr>
          </a:p>
          <a:p>
            <a:pPr>
              <a:lnSpc>
                <a:spcPct val="100000"/>
              </a:lnSpc>
              <a:spcAft>
                <a:spcPts val="600"/>
              </a:spcAft>
            </a:pPr>
            <a:r>
              <a:rPr lang="en-GB" sz="4000" dirty="0">
                <a:latin typeface="Calibri" panose="020F0502020204030204" pitchFamily="34" charset="0"/>
                <a:ea typeface="Calibri" panose="020F0502020204030204" pitchFamily="34" charset="0"/>
                <a:cs typeface="Calibri" panose="020F0502020204030204" pitchFamily="34" charset="0"/>
              </a:rPr>
              <a:t>Your undergraduate degree may need to be in a relevant discipline or have  included specific skills (e.g. quantitative preparation for Economics) </a:t>
            </a:r>
          </a:p>
          <a:p>
            <a:pPr>
              <a:lnSpc>
                <a:spcPct val="100000"/>
              </a:lnSpc>
              <a:spcAft>
                <a:spcPts val="600"/>
              </a:spcAft>
            </a:pPr>
            <a:r>
              <a:rPr lang="en-GB" sz="4000" dirty="0">
                <a:latin typeface="Calibri" panose="020F0502020204030204" pitchFamily="34" charset="0"/>
                <a:ea typeface="Calibri" panose="020F0502020204030204" pitchFamily="34" charset="0"/>
                <a:cs typeface="Calibri" panose="020F0502020204030204" pitchFamily="34" charset="0"/>
              </a:rPr>
              <a:t>Proof of </a:t>
            </a:r>
            <a:r>
              <a:rPr lang="en-GB" sz="4000" b="1" dirty="0">
                <a:latin typeface="Calibri" panose="020F0502020204030204" pitchFamily="34" charset="0"/>
                <a:ea typeface="Calibri" panose="020F0502020204030204" pitchFamily="34" charset="0"/>
                <a:cs typeface="Calibri" panose="020F0502020204030204" pitchFamily="34" charset="0"/>
              </a:rPr>
              <a:t>English language proficiency </a:t>
            </a:r>
            <a:r>
              <a:rPr lang="en-GB" sz="4000" dirty="0">
                <a:latin typeface="Calibri" panose="020F0502020204030204" pitchFamily="34" charset="0"/>
                <a:ea typeface="Calibri" panose="020F0502020204030204" pitchFamily="34" charset="0"/>
                <a:cs typeface="Calibri" panose="020F0502020204030204" pitchFamily="34" charset="0"/>
              </a:rPr>
              <a:t>in one of IELTS, TOEFL, Cambridge English or Oxford Test of English Advanced (not needed at point of application) at ‘Standard’ or ‘Higher’ levels of minimum scores</a:t>
            </a:r>
          </a:p>
        </p:txBody>
      </p:sp>
      <p:sp>
        <p:nvSpPr>
          <p:cNvPr id="4" name="Text Placeholder 3">
            <a:extLst>
              <a:ext uri="{FF2B5EF4-FFF2-40B4-BE49-F238E27FC236}">
                <a16:creationId xmlns:a16="http://schemas.microsoft.com/office/drawing/2014/main" id="{8FF94ECB-6ACD-C7D5-D921-DC31B48A891B}"/>
              </a:ext>
            </a:extLst>
          </p:cNvPr>
          <p:cNvSpPr>
            <a:spLocks noGrp="1"/>
          </p:cNvSpPr>
          <p:nvPr>
            <p:ph type="body" sz="quarter" idx="12"/>
          </p:nvPr>
        </p:nvSpPr>
        <p:spPr/>
        <p:txBody>
          <a:bodyPr/>
          <a:lstStyle/>
          <a:p>
            <a:r>
              <a:rPr lang="en-GB" dirty="0" err="1"/>
              <a:t>OUImages</a:t>
            </a:r>
            <a:r>
              <a:rPr lang="en-GB" dirty="0"/>
              <a:t>/Ian </a:t>
            </a:r>
            <a:r>
              <a:rPr lang="en-GB" dirty="0" err="1"/>
              <a:t>Wallman</a:t>
            </a:r>
            <a:endParaRPr lang="en-GB" dirty="0"/>
          </a:p>
        </p:txBody>
      </p:sp>
      <p:pic>
        <p:nvPicPr>
          <p:cNvPr id="6" name="Picture 5">
            <a:extLst>
              <a:ext uri="{FF2B5EF4-FFF2-40B4-BE49-F238E27FC236}">
                <a16:creationId xmlns:a16="http://schemas.microsoft.com/office/drawing/2014/main" id="{9457B9FD-6006-49E7-8041-E4A550607D4B}"/>
              </a:ext>
            </a:extLst>
          </p:cNvPr>
          <p:cNvPicPr>
            <a:picLocks noChangeAspect="1"/>
          </p:cNvPicPr>
          <p:nvPr/>
        </p:nvPicPr>
        <p:blipFill rotWithShape="1">
          <a:blip r:embed="rId4">
            <a:extLst>
              <a:ext uri="{28A0092B-C50C-407E-A947-70E740481C1C}">
                <a14:useLocalDpi xmlns:a14="http://schemas.microsoft.com/office/drawing/2010/main" val="0"/>
              </a:ext>
            </a:extLst>
          </a:blip>
          <a:srcRect l="21749" r="11685"/>
          <a:stretch/>
        </p:blipFill>
        <p:spPr>
          <a:xfrm>
            <a:off x="16443290" y="1684420"/>
            <a:ext cx="10330619" cy="10347159"/>
          </a:xfrm>
          <a:prstGeom prst="rect">
            <a:avLst/>
          </a:prstGeom>
        </p:spPr>
      </p:pic>
      <p:sp>
        <p:nvSpPr>
          <p:cNvPr id="10" name="Text Placeholder 3">
            <a:extLst>
              <a:ext uri="{FF2B5EF4-FFF2-40B4-BE49-F238E27FC236}">
                <a16:creationId xmlns:a16="http://schemas.microsoft.com/office/drawing/2014/main" id="{E044C3AA-5F82-4435-AD0C-5D5D995E28EE}"/>
              </a:ext>
            </a:extLst>
          </p:cNvPr>
          <p:cNvSpPr txBox="1">
            <a:spLocks/>
          </p:cNvSpPr>
          <p:nvPr/>
        </p:nvSpPr>
        <p:spPr>
          <a:xfrm>
            <a:off x="17591388" y="11539172"/>
            <a:ext cx="6550025" cy="295275"/>
          </a:xfrm>
          <a:prstGeom prst="rect">
            <a:avLst/>
          </a:prstGeom>
        </p:spPr>
        <p:txBody>
          <a:bodyPr vert="horz" lIns="0" tIns="0" rIns="0" bIns="0" rtlCol="0" anchor="t" anchorCtr="0">
            <a:noAutofit/>
          </a:bodyPr>
          <a:lstStyle>
            <a:lvl1pPr marL="0" indent="0" algn="r" defTabSz="1828800" rtl="0" eaLnBrk="1" latinLnBrk="0" hangingPunct="1">
              <a:lnSpc>
                <a:spcPct val="100000"/>
              </a:lnSpc>
              <a:spcBef>
                <a:spcPts val="0"/>
              </a:spcBef>
              <a:buFont typeface="Arial" panose="020B0604020202020204" pitchFamily="34" charset="0"/>
              <a:buNone/>
              <a:defRPr sz="2100" kern="1200" spc="40" baseline="0">
                <a:solidFill>
                  <a:schemeClr val="bg1"/>
                </a:solidFill>
                <a:latin typeface="+mn-lt"/>
                <a:ea typeface="+mn-ea"/>
                <a:cs typeface="+mn-cs"/>
              </a:defRPr>
            </a:lvl1pPr>
            <a:lvl2pPr marL="0" indent="0" algn="l" defTabSz="1828800" rtl="0" eaLnBrk="1" latinLnBrk="0" hangingPunct="1">
              <a:lnSpc>
                <a:spcPct val="100000"/>
              </a:lnSpc>
              <a:spcBef>
                <a:spcPts val="1200"/>
              </a:spcBef>
              <a:buFont typeface="Arial" panose="020B0604020202020204" pitchFamily="34" charset="0"/>
              <a:buNone/>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dirty="0"/>
              <a:t>Phil Brooks</a:t>
            </a:r>
          </a:p>
        </p:txBody>
      </p:sp>
    </p:spTree>
    <p:extLst>
      <p:ext uri="{BB962C8B-B14F-4D97-AF65-F5344CB8AC3E}">
        <p14:creationId xmlns:p14="http://schemas.microsoft.com/office/powerpoint/2010/main" val="340207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5" y="3026150"/>
            <a:ext cx="12010495" cy="1355142"/>
          </a:xfrm>
        </p:spPr>
        <p:txBody>
          <a:bodyPr/>
          <a:lstStyle/>
          <a:p>
            <a:r>
              <a:rPr lang="en-GB" sz="6000" dirty="0"/>
              <a:t>Application</a:t>
            </a:r>
            <a:r>
              <a:rPr lang="en-GB" dirty="0"/>
              <a:t> deadlines</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4" y="4762433"/>
            <a:ext cx="13107060" cy="4671666"/>
          </a:xfrm>
        </p:spPr>
        <p:txBody>
          <a:bodyPr/>
          <a:lstStyle/>
          <a:p>
            <a:pPr marL="571500" indent="-571500">
              <a:spcAft>
                <a:spcPts val="600"/>
              </a:spcAft>
              <a:buFont typeface="Arial" panose="020B0604020202020204" pitchFamily="34" charset="0"/>
              <a:buChar char="•"/>
            </a:pPr>
            <a:r>
              <a:rPr lang="en-GB" sz="3600" dirty="0"/>
              <a:t>At Oxford almost all courses have a deadline in early December, early January or late January – but only </a:t>
            </a:r>
            <a:r>
              <a:rPr lang="en-GB" sz="3600" u="sng" dirty="0"/>
              <a:t>one</a:t>
            </a:r>
            <a:r>
              <a:rPr lang="en-GB" sz="3600" dirty="0"/>
              <a:t> of these deadlines</a:t>
            </a:r>
          </a:p>
          <a:p>
            <a:pPr marL="571500" indent="-571500">
              <a:spcAft>
                <a:spcPts val="600"/>
              </a:spcAft>
              <a:buFont typeface="Arial" panose="020B0604020202020204" pitchFamily="34" charset="0"/>
              <a:buChar char="•"/>
            </a:pPr>
            <a:r>
              <a:rPr lang="en-GB" sz="3600" dirty="0"/>
              <a:t>Other universities may use fixed or rolling deadlines</a:t>
            </a:r>
          </a:p>
          <a:p>
            <a:pPr marL="571500" indent="-571500">
              <a:spcAft>
                <a:spcPts val="600"/>
              </a:spcAft>
              <a:buFont typeface="Arial" panose="020B0604020202020204" pitchFamily="34" charset="0"/>
              <a:buChar char="•"/>
            </a:pPr>
            <a:r>
              <a:rPr lang="en-GB" altLang="en-US" sz="3600" dirty="0">
                <a:cs typeface="Arial" panose="020B0604020202020204" pitchFamily="34" charset="0"/>
              </a:rPr>
              <a:t>Check the deadline for your course </a:t>
            </a:r>
            <a:r>
              <a:rPr lang="en-GB" altLang="en-US" sz="3600" b="1" dirty="0">
                <a:cs typeface="Arial" panose="020B0604020202020204" pitchFamily="34" charset="0"/>
              </a:rPr>
              <a:t>as early as possible </a:t>
            </a:r>
            <a:r>
              <a:rPr lang="en-GB" altLang="en-US" sz="3600" dirty="0">
                <a:cs typeface="Arial" panose="020B0604020202020204" pitchFamily="34" charset="0"/>
              </a:rPr>
              <a:t>– different courses use different deadline dates</a:t>
            </a:r>
          </a:p>
          <a:p>
            <a:pPr marL="571500" indent="-571500">
              <a:spcAft>
                <a:spcPts val="600"/>
              </a:spcAft>
              <a:buFont typeface="Arial" panose="020B0604020202020204" pitchFamily="34" charset="0"/>
              <a:buChar char="•"/>
            </a:pPr>
            <a:r>
              <a:rPr lang="en-GB" altLang="en-US" sz="3600" dirty="0">
                <a:cs typeface="Arial" panose="020B0604020202020204" pitchFamily="34" charset="0"/>
              </a:rPr>
              <a:t>At Oxford, deadline dates for 2026-27 entry are confirmed in September</a:t>
            </a:r>
          </a:p>
        </p:txBody>
      </p:sp>
      <p:pic>
        <p:nvPicPr>
          <p:cNvPr id="6" name="Picture 5">
            <a:extLst>
              <a:ext uri="{FF2B5EF4-FFF2-40B4-BE49-F238E27FC236}">
                <a16:creationId xmlns:a16="http://schemas.microsoft.com/office/drawing/2014/main" id="{02D3CE16-B60F-4E86-86C5-E2801822F2A7}"/>
              </a:ext>
            </a:extLst>
          </p:cNvPr>
          <p:cNvPicPr>
            <a:picLocks noChangeAspect="1"/>
          </p:cNvPicPr>
          <p:nvPr/>
        </p:nvPicPr>
        <p:blipFill rotWithShape="1">
          <a:blip r:embed="rId3">
            <a:extLst>
              <a:ext uri="{28A0092B-C50C-407E-A947-70E740481C1C}">
                <a14:useLocalDpi xmlns:a14="http://schemas.microsoft.com/office/drawing/2010/main" val="0"/>
              </a:ext>
            </a:extLst>
          </a:blip>
          <a:srcRect l="3055" r="29989"/>
          <a:stretch/>
        </p:blipFill>
        <p:spPr>
          <a:xfrm>
            <a:off x="15549672" y="1351403"/>
            <a:ext cx="10330619" cy="10285947"/>
          </a:xfrm>
          <a:prstGeom prst="rect">
            <a:avLst/>
          </a:prstGeom>
        </p:spPr>
      </p:pic>
      <p:sp>
        <p:nvSpPr>
          <p:cNvPr id="4" name="Text Placeholder 3">
            <a:extLst>
              <a:ext uri="{FF2B5EF4-FFF2-40B4-BE49-F238E27FC236}">
                <a16:creationId xmlns:a16="http://schemas.microsoft.com/office/drawing/2014/main" id="{8FF94ECB-6ACD-C7D5-D921-DC31B48A891B}"/>
              </a:ext>
            </a:extLst>
          </p:cNvPr>
          <p:cNvSpPr>
            <a:spLocks noGrp="1"/>
          </p:cNvSpPr>
          <p:nvPr>
            <p:ph type="body" sz="quarter" idx="12"/>
          </p:nvPr>
        </p:nvSpPr>
        <p:spPr>
          <a:xfrm>
            <a:off x="18491223" y="11278280"/>
            <a:ext cx="6550025" cy="295275"/>
          </a:xfrm>
        </p:spPr>
        <p:txBody>
          <a:bodyPr/>
          <a:lstStyle/>
          <a:p>
            <a:r>
              <a:rPr lang="en-GB" dirty="0"/>
              <a:t>Phil Brooks</a:t>
            </a:r>
          </a:p>
        </p:txBody>
      </p:sp>
      <p:sp>
        <p:nvSpPr>
          <p:cNvPr id="7" name="Rectangle: Rounded Corners 6">
            <a:extLst>
              <a:ext uri="{FF2B5EF4-FFF2-40B4-BE49-F238E27FC236}">
                <a16:creationId xmlns:a16="http://schemas.microsoft.com/office/drawing/2014/main" id="{8C06589C-23FB-441D-A3B7-3C35C66D6A26}"/>
              </a:ext>
            </a:extLst>
          </p:cNvPr>
          <p:cNvSpPr/>
          <p:nvPr/>
        </p:nvSpPr>
        <p:spPr>
          <a:xfrm>
            <a:off x="2419047" y="10012784"/>
            <a:ext cx="10919265" cy="2332211"/>
          </a:xfrm>
          <a:prstGeom prst="roundRect">
            <a:avLst/>
          </a:prstGeom>
          <a:solidFill>
            <a:srgbClr val="D9D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spcBef>
                <a:spcPts val="600"/>
              </a:spcBef>
              <a:buFont typeface="Wingdings" panose="05000000000000000000" pitchFamily="2" charset="2"/>
              <a:buChar char="à"/>
            </a:pPr>
            <a:r>
              <a:rPr lang="en-GB" sz="3200" dirty="0">
                <a:solidFill>
                  <a:srgbClr val="002147"/>
                </a:solidFill>
              </a:rPr>
              <a:t>To be considered for Oxford scholarships, you’ll need to apply by the December or January deadline.</a:t>
            </a:r>
          </a:p>
          <a:p>
            <a:pPr marL="457200" indent="-457200">
              <a:spcBef>
                <a:spcPts val="600"/>
              </a:spcBef>
              <a:buFont typeface="Wingdings" panose="05000000000000000000" pitchFamily="2" charset="2"/>
              <a:buChar char="à"/>
            </a:pPr>
            <a:r>
              <a:rPr lang="en-GB" sz="3200" dirty="0">
                <a:solidFill>
                  <a:srgbClr val="002147"/>
                </a:solidFill>
              </a:rPr>
              <a:t>Programme/project-specific studentships may be available later in the admissions cycle</a:t>
            </a:r>
          </a:p>
        </p:txBody>
      </p:sp>
    </p:spTree>
    <p:extLst>
      <p:ext uri="{BB962C8B-B14F-4D97-AF65-F5344CB8AC3E}">
        <p14:creationId xmlns:p14="http://schemas.microsoft.com/office/powerpoint/2010/main" val="381384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4" y="3515248"/>
            <a:ext cx="12010495" cy="1355142"/>
          </a:xfrm>
        </p:spPr>
        <p:txBody>
          <a:bodyPr/>
          <a:lstStyle/>
          <a:p>
            <a:r>
              <a:rPr lang="en-GB" sz="6000" dirty="0"/>
              <a:t>How to apply</a:t>
            </a:r>
            <a:endParaRPr lang="en-GB" dirty="0"/>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1501712" y="5428586"/>
            <a:ext cx="9610398" cy="5778129"/>
          </a:xfrm>
        </p:spPr>
        <p:txBody>
          <a:bodyPr/>
          <a:lstStyle/>
          <a:p>
            <a:pPr marL="571500" indent="-571500">
              <a:spcAft>
                <a:spcPts val="1200"/>
              </a:spcAft>
              <a:buFont typeface="Arial" panose="020B0604020202020204" pitchFamily="34" charset="0"/>
              <a:buChar char="•"/>
            </a:pPr>
            <a:r>
              <a:rPr lang="en-GB" sz="4000" dirty="0"/>
              <a:t>Review the chosen course information page carefully</a:t>
            </a:r>
          </a:p>
          <a:p>
            <a:pPr marL="571500" indent="-571500">
              <a:spcAft>
                <a:spcPts val="1200"/>
              </a:spcAft>
              <a:buFont typeface="Arial" panose="020B0604020202020204" pitchFamily="34" charset="0"/>
              <a:buChar char="•"/>
            </a:pPr>
            <a:r>
              <a:rPr lang="en-GB" sz="4000" dirty="0"/>
              <a:t>Look at the </a:t>
            </a:r>
            <a:r>
              <a:rPr lang="en-GB" sz="4000" b="1" dirty="0"/>
              <a:t>‘How to apply’ section</a:t>
            </a:r>
            <a:r>
              <a:rPr lang="en-GB" sz="4000" dirty="0"/>
              <a:t> for what you need to do and for the </a:t>
            </a:r>
            <a:r>
              <a:rPr lang="en-GB" sz="4000" b="1" dirty="0"/>
              <a:t>link to the application form</a:t>
            </a:r>
          </a:p>
          <a:p>
            <a:pPr marL="571500" indent="-571500">
              <a:spcAft>
                <a:spcPts val="1200"/>
              </a:spcAft>
              <a:buFont typeface="Arial" panose="020B0604020202020204" pitchFamily="34" charset="0"/>
              <a:buChar char="•"/>
            </a:pPr>
            <a:r>
              <a:rPr lang="en-GB" sz="4000" dirty="0"/>
              <a:t>Check what documents you need </a:t>
            </a:r>
          </a:p>
          <a:p>
            <a:pPr marL="571500" indent="-571500">
              <a:spcAft>
                <a:spcPts val="1200"/>
              </a:spcAft>
              <a:buFont typeface="Arial" panose="020B0604020202020204" pitchFamily="34" charset="0"/>
              <a:buChar char="•"/>
            </a:pPr>
            <a:r>
              <a:rPr lang="en-GB" sz="4000" dirty="0"/>
              <a:t>Check if you need to contact a supervisor before applying</a:t>
            </a:r>
          </a:p>
        </p:txBody>
      </p:sp>
      <p:pic>
        <p:nvPicPr>
          <p:cNvPr id="6" name="Picture 5">
            <a:extLst>
              <a:ext uri="{FF2B5EF4-FFF2-40B4-BE49-F238E27FC236}">
                <a16:creationId xmlns:a16="http://schemas.microsoft.com/office/drawing/2014/main" id="{02D3CE16-B60F-4E86-86C5-E2801822F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3284" y="3515248"/>
            <a:ext cx="12172702" cy="8216573"/>
          </a:xfrm>
          <a:prstGeom prst="rect">
            <a:avLst/>
          </a:prstGeom>
        </p:spPr>
      </p:pic>
    </p:spTree>
    <p:extLst>
      <p:ext uri="{BB962C8B-B14F-4D97-AF65-F5344CB8AC3E}">
        <p14:creationId xmlns:p14="http://schemas.microsoft.com/office/powerpoint/2010/main" val="1704166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6" y="3043431"/>
            <a:ext cx="10994746" cy="1355142"/>
          </a:xfrm>
        </p:spPr>
        <p:txBody>
          <a:bodyPr/>
          <a:lstStyle/>
          <a:p>
            <a:r>
              <a:rPr lang="en-GB" sz="6000" dirty="0"/>
              <a:t>Supporting documents</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6" y="4746562"/>
            <a:ext cx="10420047" cy="4570866"/>
          </a:xfrm>
        </p:spPr>
        <p:txBody>
          <a:bodyPr/>
          <a:lstStyle/>
          <a:p>
            <a:pPr marL="571500" indent="-571500">
              <a:spcAft>
                <a:spcPts val="600"/>
              </a:spcAft>
              <a:buFont typeface="Arial" panose="020B0604020202020204" pitchFamily="34" charset="0"/>
              <a:buChar char="•"/>
            </a:pPr>
            <a:r>
              <a:rPr lang="en-GB" sz="3600" dirty="0"/>
              <a:t>Supporting documents at Oxford include:</a:t>
            </a:r>
          </a:p>
          <a:p>
            <a:pPr marL="927100" lvl="1" indent="-571500">
              <a:spcAft>
                <a:spcPts val="600"/>
              </a:spcAft>
            </a:pPr>
            <a:r>
              <a:rPr lang="en-GB" sz="3600" b="1" dirty="0"/>
              <a:t>Personal statement </a:t>
            </a:r>
            <a:r>
              <a:rPr lang="en-GB" sz="3600" dirty="0"/>
              <a:t>and/or </a:t>
            </a:r>
            <a:r>
              <a:rPr lang="en-GB" sz="3600" b="1" dirty="0"/>
              <a:t>research proposal</a:t>
            </a:r>
            <a:r>
              <a:rPr lang="en-GB" sz="3600" dirty="0"/>
              <a:t> (depending on the course)</a:t>
            </a:r>
          </a:p>
          <a:p>
            <a:pPr marL="927100" lvl="1" indent="-571500">
              <a:spcAft>
                <a:spcPts val="600"/>
              </a:spcAft>
            </a:pPr>
            <a:r>
              <a:rPr lang="en-GB" sz="3600" b="1" dirty="0"/>
              <a:t>Official transcript(s)</a:t>
            </a:r>
          </a:p>
          <a:p>
            <a:pPr marL="927100" lvl="1" indent="-571500">
              <a:spcAft>
                <a:spcPts val="600"/>
              </a:spcAft>
            </a:pPr>
            <a:r>
              <a:rPr lang="en-GB" sz="3600" b="1" dirty="0"/>
              <a:t>Three references</a:t>
            </a:r>
            <a:r>
              <a:rPr lang="en-GB" sz="3600" dirty="0"/>
              <a:t>, submitted directly by referees</a:t>
            </a:r>
          </a:p>
          <a:p>
            <a:pPr marL="571500" indent="-571500">
              <a:spcAft>
                <a:spcPts val="600"/>
              </a:spcAft>
              <a:buFont typeface="Arial" panose="020B0604020202020204" pitchFamily="34" charset="0"/>
              <a:buChar char="•"/>
            </a:pPr>
            <a:r>
              <a:rPr lang="en-GB" sz="3600" dirty="0"/>
              <a:t>Some courses require written work, an admissions exercise or other documents</a:t>
            </a:r>
          </a:p>
          <a:p>
            <a:pPr marL="571500" indent="-571500">
              <a:spcAft>
                <a:spcPts val="600"/>
              </a:spcAft>
              <a:buFont typeface="Arial" panose="020B0604020202020204" pitchFamily="34" charset="0"/>
              <a:buChar char="•"/>
            </a:pPr>
            <a:r>
              <a:rPr lang="en-GB" sz="3600" b="1" dirty="0"/>
              <a:t>Standardised CV </a:t>
            </a:r>
            <a:r>
              <a:rPr lang="en-GB" sz="3600" dirty="0"/>
              <a:t>for most courses</a:t>
            </a:r>
          </a:p>
        </p:txBody>
      </p:sp>
      <p:pic>
        <p:nvPicPr>
          <p:cNvPr id="6" name="Picture 5">
            <a:extLst>
              <a:ext uri="{FF2B5EF4-FFF2-40B4-BE49-F238E27FC236}">
                <a16:creationId xmlns:a16="http://schemas.microsoft.com/office/drawing/2014/main" id="{B667C75F-A69E-404D-8491-82507F9A0F54}"/>
              </a:ext>
            </a:extLst>
          </p:cNvPr>
          <p:cNvPicPr>
            <a:picLocks noChangeAspect="1"/>
          </p:cNvPicPr>
          <p:nvPr/>
        </p:nvPicPr>
        <p:blipFill rotWithShape="1">
          <a:blip r:embed="rId3">
            <a:extLst>
              <a:ext uri="{28A0092B-C50C-407E-A947-70E740481C1C}">
                <a14:useLocalDpi xmlns:a14="http://schemas.microsoft.com/office/drawing/2010/main" val="0"/>
              </a:ext>
            </a:extLst>
          </a:blip>
          <a:srcRect l="9264" r="2193"/>
          <a:stretch/>
        </p:blipFill>
        <p:spPr>
          <a:xfrm>
            <a:off x="12741649" y="1678807"/>
            <a:ext cx="11642351" cy="8765806"/>
          </a:xfrm>
          <a:prstGeom prst="rect">
            <a:avLst/>
          </a:prstGeom>
        </p:spPr>
      </p:pic>
      <p:sp>
        <p:nvSpPr>
          <p:cNvPr id="8" name="Rectangle: Rounded Corners 7">
            <a:extLst>
              <a:ext uri="{FF2B5EF4-FFF2-40B4-BE49-F238E27FC236}">
                <a16:creationId xmlns:a16="http://schemas.microsoft.com/office/drawing/2014/main" id="{C1AC24BD-7FEC-4460-99EB-52E7B1AE673B}"/>
              </a:ext>
            </a:extLst>
          </p:cNvPr>
          <p:cNvSpPr/>
          <p:nvPr/>
        </p:nvSpPr>
        <p:spPr>
          <a:xfrm>
            <a:off x="1395996" y="11739570"/>
            <a:ext cx="21592008" cy="1192657"/>
          </a:xfrm>
          <a:prstGeom prst="roundRect">
            <a:avLst/>
          </a:prstGeom>
          <a:solidFill>
            <a:srgbClr val="D9D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rgbClr val="002147"/>
                </a:solidFill>
                <a:sym typeface="Wingdings" panose="05000000000000000000" pitchFamily="2" charset="2"/>
              </a:rPr>
              <a:t> </a:t>
            </a:r>
            <a:r>
              <a:rPr lang="en-GB" altLang="en-US" sz="3200" dirty="0">
                <a:solidFill>
                  <a:srgbClr val="002147"/>
                </a:solidFill>
                <a:cs typeface="Arial" panose="020B0604020202020204" pitchFamily="34" charset="0"/>
              </a:rPr>
              <a:t>Our detailed Application Guide covers requirements for each of these standard documents: </a:t>
            </a:r>
            <a:r>
              <a:rPr lang="en-GB" altLang="en-US" sz="3200" dirty="0">
                <a:solidFill>
                  <a:srgbClr val="002147"/>
                </a:solidFill>
                <a:cs typeface="Arial" panose="020B0604020202020204" pitchFamily="34" charset="0"/>
                <a:hlinkClick r:id="rId4">
                  <a:extLst>
                    <a:ext uri="{A12FA001-AC4F-418D-AE19-62706E023703}">
                      <ahyp:hlinkClr xmlns:ahyp="http://schemas.microsoft.com/office/drawing/2018/hyperlinkcolor" val="tx"/>
                    </a:ext>
                  </a:extLst>
                </a:hlinkClick>
              </a:rPr>
              <a:t>www.graduate.ox.ac.uk/applicationguide</a:t>
            </a:r>
            <a:r>
              <a:rPr lang="en-GB" altLang="en-US" sz="3200" dirty="0">
                <a:solidFill>
                  <a:srgbClr val="002147"/>
                </a:solidFill>
                <a:cs typeface="Arial" panose="020B0604020202020204" pitchFamily="34" charset="0"/>
              </a:rPr>
              <a:t> </a:t>
            </a:r>
          </a:p>
        </p:txBody>
      </p:sp>
    </p:spTree>
    <p:extLst>
      <p:ext uri="{BB962C8B-B14F-4D97-AF65-F5344CB8AC3E}">
        <p14:creationId xmlns:p14="http://schemas.microsoft.com/office/powerpoint/2010/main" val="74418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6" y="3043431"/>
            <a:ext cx="10994746" cy="1355142"/>
          </a:xfrm>
        </p:spPr>
        <p:txBody>
          <a:bodyPr/>
          <a:lstStyle/>
          <a:p>
            <a:r>
              <a:rPr lang="en-US" sz="6000" dirty="0"/>
              <a:t>C</a:t>
            </a:r>
            <a:r>
              <a:rPr lang="en-GB" sz="6000" dirty="0" err="1"/>
              <a:t>ontextual</a:t>
            </a:r>
            <a:r>
              <a:rPr lang="en-GB" sz="6000" dirty="0"/>
              <a:t> information</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6" y="5014578"/>
            <a:ext cx="10994746" cy="4570866"/>
          </a:xfrm>
        </p:spPr>
        <p:txBody>
          <a:bodyPr/>
          <a:lstStyle/>
          <a:p>
            <a:pPr marL="742950" indent="-742950">
              <a:spcAft>
                <a:spcPts val="1200"/>
              </a:spcAft>
              <a:buFont typeface="+mj-lt"/>
              <a:buAutoNum type="arabicPeriod"/>
            </a:pPr>
            <a:r>
              <a:rPr lang="en-US" sz="3600" dirty="0"/>
              <a:t>All institutions collect diversity data as part of monitoring and reporting processes – this is not normally available to assessors</a:t>
            </a:r>
          </a:p>
          <a:p>
            <a:pPr marL="742950" indent="-742950">
              <a:spcAft>
                <a:spcPts val="1200"/>
              </a:spcAft>
              <a:buFont typeface="+mj-lt"/>
              <a:buAutoNum type="arabicPeriod"/>
            </a:pPr>
            <a:r>
              <a:rPr lang="en-US" sz="3600" dirty="0"/>
              <a:t>Some institutions and </a:t>
            </a:r>
            <a:r>
              <a:rPr lang="en-US" sz="3600" dirty="0" err="1"/>
              <a:t>programmes</a:t>
            </a:r>
            <a:r>
              <a:rPr lang="en-US" sz="3600" dirty="0"/>
              <a:t>, including Oxford, collect additional contextual data to inform decision processes</a:t>
            </a:r>
          </a:p>
          <a:p>
            <a:pPr marL="742950" indent="-742950">
              <a:spcAft>
                <a:spcPts val="1200"/>
              </a:spcAft>
              <a:buFont typeface="+mj-lt"/>
              <a:buAutoNum type="arabicPeriod"/>
            </a:pPr>
            <a:r>
              <a:rPr lang="en-US" sz="3600" dirty="0"/>
              <a:t>Some institutions, including Oxford, also allow students to provide a contextual statement and/or statement of extenuating or special circumstances that may inform decision processes. Sensitive information will not normally be shared with assessors.</a:t>
            </a:r>
          </a:p>
        </p:txBody>
      </p:sp>
      <p:pic>
        <p:nvPicPr>
          <p:cNvPr id="6" name="Picture 5">
            <a:extLst>
              <a:ext uri="{FF2B5EF4-FFF2-40B4-BE49-F238E27FC236}">
                <a16:creationId xmlns:a16="http://schemas.microsoft.com/office/drawing/2014/main" id="{B667C75F-A69E-404D-8491-82507F9A0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1692" y="1678807"/>
            <a:ext cx="8802265" cy="8765806"/>
          </a:xfrm>
          <a:prstGeom prst="rect">
            <a:avLst/>
          </a:prstGeom>
        </p:spPr>
      </p:pic>
      <p:sp>
        <p:nvSpPr>
          <p:cNvPr id="7" name="Text Placeholder 3">
            <a:extLst>
              <a:ext uri="{FF2B5EF4-FFF2-40B4-BE49-F238E27FC236}">
                <a16:creationId xmlns:a16="http://schemas.microsoft.com/office/drawing/2014/main" id="{E82E5313-2EF5-41B5-82EB-95D4B782648F}"/>
              </a:ext>
            </a:extLst>
          </p:cNvPr>
          <p:cNvSpPr>
            <a:spLocks noGrp="1"/>
          </p:cNvSpPr>
          <p:nvPr>
            <p:ph type="body" sz="quarter" idx="12"/>
          </p:nvPr>
        </p:nvSpPr>
        <p:spPr>
          <a:xfrm>
            <a:off x="16112507" y="10026242"/>
            <a:ext cx="6550025" cy="295275"/>
          </a:xfrm>
        </p:spPr>
        <p:txBody>
          <a:bodyPr/>
          <a:lstStyle/>
          <a:p>
            <a:r>
              <a:rPr lang="en-GB" dirty="0"/>
              <a:t>Phil Brooks</a:t>
            </a:r>
          </a:p>
        </p:txBody>
      </p:sp>
    </p:spTree>
    <p:extLst>
      <p:ext uri="{BB962C8B-B14F-4D97-AF65-F5344CB8AC3E}">
        <p14:creationId xmlns:p14="http://schemas.microsoft.com/office/powerpoint/2010/main" val="285131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6" y="2800838"/>
            <a:ext cx="10994746" cy="1355142"/>
          </a:xfrm>
        </p:spPr>
        <p:txBody>
          <a:bodyPr/>
          <a:lstStyle/>
          <a:p>
            <a:r>
              <a:rPr lang="en-US" sz="6000" dirty="0"/>
              <a:t>C</a:t>
            </a:r>
            <a:r>
              <a:rPr lang="en-GB" sz="6000" dirty="0" err="1"/>
              <a:t>ontextual</a:t>
            </a:r>
            <a:r>
              <a:rPr lang="en-GB" sz="6000" dirty="0"/>
              <a:t> or extenuating?</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54984" y="4447984"/>
            <a:ext cx="10994746" cy="4570866"/>
          </a:xfrm>
        </p:spPr>
        <p:txBody>
          <a:bodyPr/>
          <a:lstStyle/>
          <a:p>
            <a:pPr marL="742950" indent="-742950">
              <a:spcAft>
                <a:spcPts val="1200"/>
              </a:spcAft>
              <a:buFont typeface="+mj-lt"/>
              <a:buAutoNum type="arabicPeriod"/>
            </a:pPr>
            <a:r>
              <a:rPr lang="en-US" sz="3600" dirty="0"/>
              <a:t>Contextual – general background information e.g.</a:t>
            </a:r>
          </a:p>
          <a:p>
            <a:pPr>
              <a:lnSpc>
                <a:spcPct val="100000"/>
              </a:lnSpc>
              <a:spcBef>
                <a:spcPts val="600"/>
              </a:spcBef>
              <a:spcAft>
                <a:spcPts val="600"/>
              </a:spcAft>
            </a:pPr>
            <a:r>
              <a:rPr lang="en-US" sz="2800" dirty="0"/>
              <a:t>are in the first generation of your family to go to university;</a:t>
            </a:r>
          </a:p>
          <a:p>
            <a:pPr>
              <a:lnSpc>
                <a:spcPct val="100000"/>
              </a:lnSpc>
              <a:spcBef>
                <a:spcPts val="600"/>
              </a:spcBef>
              <a:spcAft>
                <a:spcPts val="600"/>
              </a:spcAft>
            </a:pPr>
            <a:r>
              <a:rPr lang="en-US" sz="2800" dirty="0"/>
              <a:t>have been in care for at least three months;</a:t>
            </a:r>
          </a:p>
          <a:p>
            <a:pPr>
              <a:lnSpc>
                <a:spcPct val="100000"/>
              </a:lnSpc>
              <a:spcBef>
                <a:spcPts val="600"/>
              </a:spcBef>
              <a:spcAft>
                <a:spcPts val="600"/>
              </a:spcAft>
            </a:pPr>
            <a:r>
              <a:rPr lang="en-US" sz="2800" dirty="0"/>
              <a:t>have been or currently are a </a:t>
            </a:r>
            <a:r>
              <a:rPr lang="en-US" sz="2800" dirty="0" err="1"/>
              <a:t>carer</a:t>
            </a:r>
            <a:r>
              <a:rPr lang="en-US" sz="2800" dirty="0"/>
              <a:t>;</a:t>
            </a:r>
          </a:p>
          <a:p>
            <a:pPr>
              <a:lnSpc>
                <a:spcPct val="100000"/>
              </a:lnSpc>
              <a:spcBef>
                <a:spcPts val="600"/>
              </a:spcBef>
              <a:spcAft>
                <a:spcPts val="600"/>
              </a:spcAft>
            </a:pPr>
            <a:r>
              <a:rPr lang="en-US" sz="2800" dirty="0"/>
              <a:t>are from a low-income background;</a:t>
            </a:r>
          </a:p>
          <a:p>
            <a:pPr>
              <a:lnSpc>
                <a:spcPct val="100000"/>
              </a:lnSpc>
              <a:spcBef>
                <a:spcPts val="600"/>
              </a:spcBef>
              <a:spcAft>
                <a:spcPts val="600"/>
              </a:spcAft>
            </a:pPr>
            <a:r>
              <a:rPr lang="en-US" sz="2800" dirty="0"/>
              <a:t>are a refugee; </a:t>
            </a:r>
          </a:p>
          <a:p>
            <a:pPr>
              <a:lnSpc>
                <a:spcPct val="100000"/>
              </a:lnSpc>
              <a:spcBef>
                <a:spcPts val="600"/>
              </a:spcBef>
              <a:spcAft>
                <a:spcPts val="600"/>
              </a:spcAft>
            </a:pPr>
            <a:r>
              <a:rPr lang="en-US" sz="2800" dirty="0"/>
              <a:t>are neurodivergent;</a:t>
            </a:r>
          </a:p>
          <a:p>
            <a:pPr>
              <a:lnSpc>
                <a:spcPct val="100000"/>
              </a:lnSpc>
              <a:spcBef>
                <a:spcPts val="600"/>
              </a:spcBef>
              <a:spcAft>
                <a:spcPts val="600"/>
              </a:spcAft>
            </a:pPr>
            <a:r>
              <a:rPr lang="en-US" sz="2800" dirty="0"/>
              <a:t>have or have had one or more disabilities or chronic illnesses that have affected you in education or at work</a:t>
            </a:r>
          </a:p>
        </p:txBody>
      </p:sp>
      <p:pic>
        <p:nvPicPr>
          <p:cNvPr id="6" name="Picture 5">
            <a:extLst>
              <a:ext uri="{FF2B5EF4-FFF2-40B4-BE49-F238E27FC236}">
                <a16:creationId xmlns:a16="http://schemas.microsoft.com/office/drawing/2014/main" id="{B667C75F-A69E-404D-8491-82507F9A0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1692" y="1678807"/>
            <a:ext cx="8802265" cy="8765806"/>
          </a:xfrm>
          <a:prstGeom prst="rect">
            <a:avLst/>
          </a:prstGeom>
        </p:spPr>
      </p:pic>
      <p:sp>
        <p:nvSpPr>
          <p:cNvPr id="7" name="Text Placeholder 3">
            <a:extLst>
              <a:ext uri="{FF2B5EF4-FFF2-40B4-BE49-F238E27FC236}">
                <a16:creationId xmlns:a16="http://schemas.microsoft.com/office/drawing/2014/main" id="{E82E5313-2EF5-41B5-82EB-95D4B782648F}"/>
              </a:ext>
            </a:extLst>
          </p:cNvPr>
          <p:cNvSpPr>
            <a:spLocks noGrp="1"/>
          </p:cNvSpPr>
          <p:nvPr>
            <p:ph type="body" sz="quarter" idx="12"/>
          </p:nvPr>
        </p:nvSpPr>
        <p:spPr>
          <a:xfrm>
            <a:off x="16112507" y="10026242"/>
            <a:ext cx="6550025" cy="295275"/>
          </a:xfrm>
        </p:spPr>
        <p:txBody>
          <a:bodyPr/>
          <a:lstStyle/>
          <a:p>
            <a:r>
              <a:rPr lang="en-GB" dirty="0"/>
              <a:t>Phil Brooks</a:t>
            </a:r>
          </a:p>
        </p:txBody>
      </p:sp>
      <p:sp>
        <p:nvSpPr>
          <p:cNvPr id="8" name="Text Placeholder 4">
            <a:extLst>
              <a:ext uri="{FF2B5EF4-FFF2-40B4-BE49-F238E27FC236}">
                <a16:creationId xmlns:a16="http://schemas.microsoft.com/office/drawing/2014/main" id="{F6C81B69-B48C-464D-AE38-23D523350F80}"/>
              </a:ext>
            </a:extLst>
          </p:cNvPr>
          <p:cNvSpPr txBox="1">
            <a:spLocks/>
          </p:cNvSpPr>
          <p:nvPr/>
        </p:nvSpPr>
        <p:spPr>
          <a:xfrm>
            <a:off x="1955114" y="9929634"/>
            <a:ext cx="11667580" cy="2274810"/>
          </a:xfrm>
          <a:prstGeom prst="rect">
            <a:avLst/>
          </a:prstGeom>
        </p:spPr>
        <p:txBody>
          <a:bodyPr vert="horz" lIns="0" tIns="0" rIns="0" bIns="0" rtlCol="0" anchor="t" anchorCtr="0">
            <a:noAutofit/>
          </a:bodyPr>
          <a:lstStyle>
            <a:lvl1pPr marL="0" indent="0" algn="l" defTabSz="1828800" rtl="0" eaLnBrk="1" latinLnBrk="0" hangingPunct="1">
              <a:lnSpc>
                <a:spcPct val="90000"/>
              </a:lnSpc>
              <a:spcBef>
                <a:spcPts val="2000"/>
              </a:spcBef>
              <a:buFont typeface="Arial" panose="020B0604020202020204" pitchFamily="34" charset="0"/>
              <a:buNone/>
              <a:defRPr sz="3200" kern="1200">
                <a:solidFill>
                  <a:schemeClr val="tx1"/>
                </a:solidFill>
                <a:latin typeface="+mn-lt"/>
                <a:ea typeface="+mn-ea"/>
                <a:cs typeface="+mn-cs"/>
              </a:defRPr>
            </a:lvl1pPr>
            <a:lvl2pPr marL="3556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742950" indent="-742950">
              <a:spcAft>
                <a:spcPts val="1200"/>
              </a:spcAft>
              <a:buAutoNum type="arabicPeriod" startAt="2"/>
            </a:pPr>
            <a:r>
              <a:rPr lang="en-US" sz="3600" dirty="0"/>
              <a:t>Extenuating – specific factors that have affected the strength of your application for which no mitigation was available e.g. </a:t>
            </a:r>
          </a:p>
          <a:p>
            <a:pPr>
              <a:spcAft>
                <a:spcPts val="1200"/>
              </a:spcAft>
            </a:pPr>
            <a:r>
              <a:rPr lang="en-US" sz="2800" dirty="0"/>
              <a:t>bereavement or medical issues during degree study and examinations </a:t>
            </a:r>
          </a:p>
        </p:txBody>
      </p:sp>
    </p:spTree>
    <p:extLst>
      <p:ext uri="{BB962C8B-B14F-4D97-AF65-F5344CB8AC3E}">
        <p14:creationId xmlns:p14="http://schemas.microsoft.com/office/powerpoint/2010/main" val="2287712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6" y="3043431"/>
            <a:ext cx="10994746" cy="1355142"/>
          </a:xfrm>
        </p:spPr>
        <p:txBody>
          <a:bodyPr/>
          <a:lstStyle/>
          <a:p>
            <a:r>
              <a:rPr lang="en-GB" sz="6000" dirty="0"/>
              <a:t>References</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6" y="5014578"/>
            <a:ext cx="10420047" cy="4570866"/>
          </a:xfrm>
        </p:spPr>
        <p:txBody>
          <a:bodyPr/>
          <a:lstStyle/>
          <a:p>
            <a:pPr marL="742950" indent="-742950">
              <a:spcAft>
                <a:spcPts val="1200"/>
              </a:spcAft>
              <a:buFont typeface="+mj-lt"/>
              <a:buAutoNum type="arabicPeriod"/>
            </a:pPr>
            <a:r>
              <a:rPr lang="en-GB" sz="3600" dirty="0"/>
              <a:t>Think early about who your referees will be – usually academic staff or professional colleagues who are familiar with your work</a:t>
            </a:r>
          </a:p>
          <a:p>
            <a:pPr marL="742950" indent="-742950">
              <a:spcAft>
                <a:spcPts val="1200"/>
              </a:spcAft>
              <a:buFont typeface="+mj-lt"/>
              <a:buAutoNum type="arabicPeriod"/>
            </a:pPr>
            <a:r>
              <a:rPr lang="en-GB" sz="3600" dirty="0"/>
              <a:t>Approach referees in good time to check that they can provide a reference – and what type of reference they can provide</a:t>
            </a:r>
          </a:p>
          <a:p>
            <a:pPr marL="742950" indent="-742950">
              <a:spcAft>
                <a:spcPts val="1200"/>
              </a:spcAft>
              <a:buFont typeface="+mj-lt"/>
              <a:buAutoNum type="arabicPeriod"/>
            </a:pPr>
            <a:r>
              <a:rPr lang="en-GB" sz="3600" dirty="0"/>
              <a:t>Register referees in the application form as early as possible</a:t>
            </a:r>
          </a:p>
          <a:p>
            <a:pPr>
              <a:spcAft>
                <a:spcPts val="1200"/>
              </a:spcAft>
            </a:pPr>
            <a:r>
              <a:rPr lang="en-GB" sz="3600" dirty="0">
                <a:solidFill>
                  <a:srgbClr val="002147"/>
                </a:solidFill>
              </a:rPr>
              <a:t>References must be received by the course deadline - if references are late, applications might not be assessed.</a:t>
            </a:r>
            <a:endParaRPr lang="en-GB" sz="3600" dirty="0"/>
          </a:p>
        </p:txBody>
      </p:sp>
      <p:pic>
        <p:nvPicPr>
          <p:cNvPr id="6" name="Picture 5">
            <a:extLst>
              <a:ext uri="{FF2B5EF4-FFF2-40B4-BE49-F238E27FC236}">
                <a16:creationId xmlns:a16="http://schemas.microsoft.com/office/drawing/2014/main" id="{B667C75F-A69E-404D-8491-82507F9A0F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61692" y="1678807"/>
            <a:ext cx="8802265" cy="8765806"/>
          </a:xfrm>
          <a:prstGeom prst="rect">
            <a:avLst/>
          </a:prstGeom>
        </p:spPr>
      </p:pic>
      <p:sp>
        <p:nvSpPr>
          <p:cNvPr id="8" name="Rectangle: Rounded Corners 7">
            <a:extLst>
              <a:ext uri="{FF2B5EF4-FFF2-40B4-BE49-F238E27FC236}">
                <a16:creationId xmlns:a16="http://schemas.microsoft.com/office/drawing/2014/main" id="{C1AC24BD-7FEC-4460-99EB-52E7B1AE673B}"/>
              </a:ext>
            </a:extLst>
          </p:cNvPr>
          <p:cNvSpPr/>
          <p:nvPr/>
        </p:nvSpPr>
        <p:spPr>
          <a:xfrm>
            <a:off x="8285147" y="11726373"/>
            <a:ext cx="14678810" cy="1174957"/>
          </a:xfrm>
          <a:prstGeom prst="roundRect">
            <a:avLst/>
          </a:prstGeom>
          <a:solidFill>
            <a:srgbClr val="D9D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Wingdings" panose="05000000000000000000" pitchFamily="2" charset="2"/>
              <a:buChar char="à"/>
            </a:pPr>
            <a:r>
              <a:rPr lang="en-GB" sz="3200" dirty="0">
                <a:solidFill>
                  <a:srgbClr val="002147"/>
                </a:solidFill>
              </a:rPr>
              <a:t>Find more tips for references on our website </a:t>
            </a:r>
          </a:p>
          <a:p>
            <a:pPr marL="457200" indent="-457200">
              <a:buFont typeface="Wingdings" panose="05000000000000000000" pitchFamily="2" charset="2"/>
              <a:buChar char="à"/>
            </a:pPr>
            <a:r>
              <a:rPr lang="en-GB" sz="3200" dirty="0">
                <a:solidFill>
                  <a:srgbClr val="002147"/>
                </a:solidFill>
              </a:rPr>
              <a:t>https://www.ox.ac.uk/admissions/graduate/application-guide/references</a:t>
            </a:r>
          </a:p>
        </p:txBody>
      </p:sp>
      <p:sp>
        <p:nvSpPr>
          <p:cNvPr id="7" name="Text Placeholder 3">
            <a:extLst>
              <a:ext uri="{FF2B5EF4-FFF2-40B4-BE49-F238E27FC236}">
                <a16:creationId xmlns:a16="http://schemas.microsoft.com/office/drawing/2014/main" id="{E82E5313-2EF5-41B5-82EB-95D4B782648F}"/>
              </a:ext>
            </a:extLst>
          </p:cNvPr>
          <p:cNvSpPr>
            <a:spLocks noGrp="1"/>
          </p:cNvSpPr>
          <p:nvPr>
            <p:ph type="body" sz="quarter" idx="12"/>
          </p:nvPr>
        </p:nvSpPr>
        <p:spPr>
          <a:xfrm>
            <a:off x="16112507" y="10026242"/>
            <a:ext cx="6550025" cy="295275"/>
          </a:xfrm>
        </p:spPr>
        <p:txBody>
          <a:bodyPr/>
          <a:lstStyle/>
          <a:p>
            <a:r>
              <a:rPr lang="en-GB" dirty="0"/>
              <a:t>Phil Brooks</a:t>
            </a:r>
          </a:p>
        </p:txBody>
      </p:sp>
    </p:spTree>
    <p:extLst>
      <p:ext uri="{BB962C8B-B14F-4D97-AF65-F5344CB8AC3E}">
        <p14:creationId xmlns:p14="http://schemas.microsoft.com/office/powerpoint/2010/main" val="4489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6" y="3168581"/>
            <a:ext cx="10994746" cy="1355142"/>
          </a:xfrm>
        </p:spPr>
        <p:txBody>
          <a:bodyPr/>
          <a:lstStyle/>
          <a:p>
            <a:r>
              <a:rPr lang="en-GB" sz="6000" dirty="0"/>
              <a:t>Decision timeline</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6" y="4881823"/>
            <a:ext cx="10284581" cy="5079962"/>
          </a:xfrm>
        </p:spPr>
        <p:txBody>
          <a:bodyPr/>
          <a:lstStyle/>
          <a:p>
            <a:pPr marL="571500" indent="-571500">
              <a:lnSpc>
                <a:spcPct val="100000"/>
              </a:lnSpc>
              <a:spcAft>
                <a:spcPts val="1200"/>
              </a:spcAft>
              <a:buFont typeface="Arial" panose="020B0604020202020204" pitchFamily="34" charset="0"/>
              <a:buChar char="•"/>
            </a:pPr>
            <a:r>
              <a:rPr lang="en-GB" sz="3600" dirty="0"/>
              <a:t>After the deadline, applications are checked and passed to the department for review.</a:t>
            </a:r>
          </a:p>
          <a:p>
            <a:pPr marL="571500" indent="-571500">
              <a:lnSpc>
                <a:spcPct val="100000"/>
              </a:lnSpc>
              <a:spcAft>
                <a:spcPts val="1200"/>
              </a:spcAft>
              <a:buFont typeface="Arial" panose="020B0604020202020204" pitchFamily="34" charset="0"/>
              <a:buChar char="•"/>
            </a:pPr>
            <a:r>
              <a:rPr lang="en-GB" sz="3600" dirty="0"/>
              <a:t>Depending on the course, you may be interviewed (usually online). </a:t>
            </a:r>
          </a:p>
          <a:p>
            <a:pPr marL="571500" indent="-571500">
              <a:lnSpc>
                <a:spcPct val="100000"/>
              </a:lnSpc>
              <a:spcAft>
                <a:spcPts val="1200"/>
              </a:spcAft>
              <a:buFont typeface="Arial" panose="020B0604020202020204" pitchFamily="34" charset="0"/>
              <a:buChar char="•"/>
            </a:pPr>
            <a:r>
              <a:rPr lang="en-GB" sz="3600" dirty="0"/>
              <a:t>You will usually find out by email whether your application is successful </a:t>
            </a:r>
            <a:r>
              <a:rPr lang="en-GB" sz="3600" b="1" dirty="0"/>
              <a:t>8 to 10 weeks </a:t>
            </a:r>
            <a:r>
              <a:rPr lang="en-GB" sz="3600" dirty="0"/>
              <a:t>after the application deadline.</a:t>
            </a:r>
          </a:p>
          <a:p>
            <a:pPr marL="571500" indent="-571500">
              <a:lnSpc>
                <a:spcPct val="100000"/>
              </a:lnSpc>
              <a:spcAft>
                <a:spcPts val="1200"/>
              </a:spcAft>
              <a:buFont typeface="Arial" panose="020B0604020202020204" pitchFamily="34" charset="0"/>
              <a:buChar char="•"/>
            </a:pPr>
            <a:endParaRPr lang="en-GB" sz="3600" dirty="0"/>
          </a:p>
        </p:txBody>
      </p:sp>
      <p:pic>
        <p:nvPicPr>
          <p:cNvPr id="6" name="Picture 5">
            <a:extLst>
              <a:ext uri="{FF2B5EF4-FFF2-40B4-BE49-F238E27FC236}">
                <a16:creationId xmlns:a16="http://schemas.microsoft.com/office/drawing/2014/main" id="{0EACDAE6-009B-4224-8C67-9D0E86073D82}"/>
              </a:ext>
            </a:extLst>
          </p:cNvPr>
          <p:cNvPicPr>
            <a:picLocks noChangeAspect="1"/>
          </p:cNvPicPr>
          <p:nvPr/>
        </p:nvPicPr>
        <p:blipFill rotWithShape="1">
          <a:blip r:embed="rId3">
            <a:extLst>
              <a:ext uri="{28A0092B-C50C-407E-A947-70E740481C1C}">
                <a14:useLocalDpi xmlns:a14="http://schemas.microsoft.com/office/drawing/2010/main" val="0"/>
              </a:ext>
            </a:extLst>
          </a:blip>
          <a:srcRect l="7079" r="18634"/>
          <a:stretch/>
        </p:blipFill>
        <p:spPr>
          <a:xfrm>
            <a:off x="12923162" y="1205930"/>
            <a:ext cx="11460838" cy="10285947"/>
          </a:xfrm>
          <a:prstGeom prst="rect">
            <a:avLst/>
          </a:prstGeom>
        </p:spPr>
      </p:pic>
      <p:sp>
        <p:nvSpPr>
          <p:cNvPr id="4" name="Text Placeholder 3">
            <a:extLst>
              <a:ext uri="{FF2B5EF4-FFF2-40B4-BE49-F238E27FC236}">
                <a16:creationId xmlns:a16="http://schemas.microsoft.com/office/drawing/2014/main" id="{8FF94ECB-6ACD-C7D5-D921-DC31B48A891B}"/>
              </a:ext>
            </a:extLst>
          </p:cNvPr>
          <p:cNvSpPr>
            <a:spLocks noGrp="1"/>
          </p:cNvSpPr>
          <p:nvPr>
            <p:ph type="body" sz="quarter" idx="12"/>
          </p:nvPr>
        </p:nvSpPr>
        <p:spPr/>
        <p:txBody>
          <a:bodyPr/>
          <a:lstStyle/>
          <a:p>
            <a:r>
              <a:rPr lang="en-GB" dirty="0"/>
              <a:t>Phil Brooks</a:t>
            </a:r>
          </a:p>
        </p:txBody>
      </p:sp>
      <p:sp>
        <p:nvSpPr>
          <p:cNvPr id="7" name="Rectangle: Rounded Corners 6">
            <a:extLst>
              <a:ext uri="{FF2B5EF4-FFF2-40B4-BE49-F238E27FC236}">
                <a16:creationId xmlns:a16="http://schemas.microsoft.com/office/drawing/2014/main" id="{4090F786-FEFB-4117-B867-A23223DEFF37}"/>
              </a:ext>
            </a:extLst>
          </p:cNvPr>
          <p:cNvSpPr/>
          <p:nvPr/>
        </p:nvSpPr>
        <p:spPr>
          <a:xfrm>
            <a:off x="2611144" y="10503057"/>
            <a:ext cx="9523238" cy="1477245"/>
          </a:xfrm>
          <a:prstGeom prst="roundRect">
            <a:avLst/>
          </a:prstGeom>
          <a:solidFill>
            <a:srgbClr val="D9D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rgbClr val="002147"/>
                </a:solidFill>
                <a:sym typeface="Wingdings" panose="05000000000000000000" pitchFamily="2" charset="2"/>
              </a:rPr>
              <a:t> Explore the decision timeline on our website: 			 </a:t>
            </a:r>
            <a:r>
              <a:rPr lang="en-GB" sz="3200" dirty="0">
                <a:solidFill>
                  <a:srgbClr val="002147"/>
                </a:solidFill>
                <a:sym typeface="Wingdings" panose="05000000000000000000" pitchFamily="2" charset="2"/>
                <a:hlinkClick r:id="rId4"/>
              </a:rPr>
              <a:t>www.graduate.ox.ac.uk/afteryouapply</a:t>
            </a:r>
            <a:r>
              <a:rPr lang="en-GB" sz="3200" dirty="0">
                <a:solidFill>
                  <a:srgbClr val="002147"/>
                </a:solidFill>
                <a:sym typeface="Wingdings" panose="05000000000000000000" pitchFamily="2" charset="2"/>
              </a:rPr>
              <a:t> </a:t>
            </a:r>
          </a:p>
        </p:txBody>
      </p:sp>
    </p:spTree>
    <p:extLst>
      <p:ext uri="{BB962C8B-B14F-4D97-AF65-F5344CB8AC3E}">
        <p14:creationId xmlns:p14="http://schemas.microsoft.com/office/powerpoint/2010/main" val="2503704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4568527" y="2226148"/>
            <a:ext cx="13959114" cy="1355142"/>
          </a:xfrm>
        </p:spPr>
        <p:txBody>
          <a:bodyPr/>
          <a:lstStyle/>
          <a:p>
            <a:pPr algn="ctr"/>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The interview process</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1881520" y="4483784"/>
            <a:ext cx="21211562" cy="6548177"/>
          </a:xfrm>
        </p:spPr>
        <p:txBody>
          <a:bodyPr/>
          <a:lstStyle/>
          <a:p>
            <a:pPr marL="531754" indent="-531754">
              <a:lnSpc>
                <a:spcPct val="100000"/>
              </a:lnSpc>
              <a:buNone/>
              <a:defRPr/>
            </a:pPr>
            <a:r>
              <a:rPr lang="en-GB" altLang="en-US" sz="4000" dirty="0">
                <a:latin typeface="Calibri" panose="020F0502020204030204" pitchFamily="34" charset="0"/>
                <a:ea typeface="Calibri" panose="020F0502020204030204" pitchFamily="34" charset="0"/>
                <a:cs typeface="Calibri" panose="020F0502020204030204" pitchFamily="34" charset="0"/>
              </a:rPr>
              <a:t>Assessors are generally looking for:</a:t>
            </a:r>
          </a:p>
          <a:p>
            <a:pPr marL="531754" indent="-531754">
              <a:lnSpc>
                <a:spcPct val="100000"/>
              </a:lnSpc>
              <a:buNone/>
              <a:defRPr/>
            </a:pPr>
            <a:endParaRPr lang="en-GB" altLang="en-US" sz="4000" dirty="0">
              <a:latin typeface="Calibri" panose="020F0502020204030204" pitchFamily="34" charset="0"/>
              <a:ea typeface="Calibri" panose="020F0502020204030204" pitchFamily="34" charset="0"/>
              <a:cs typeface="Calibri" panose="020F0502020204030204" pitchFamily="34" charset="0"/>
            </a:endParaRPr>
          </a:p>
          <a:p>
            <a:pPr marL="864100" lvl="1" indent="-465285">
              <a:buFontTx/>
              <a:buAutoNum type="arabicPeriod"/>
              <a:defRPr/>
            </a:pPr>
            <a:r>
              <a:rPr lang="en-GB" altLang="en-US" sz="4000" dirty="0">
                <a:latin typeface="Calibri" panose="020F0502020204030204" pitchFamily="34" charset="0"/>
                <a:ea typeface="Calibri" panose="020F0502020204030204" pitchFamily="34" charset="0"/>
                <a:cs typeface="Calibri" panose="020F0502020204030204" pitchFamily="34" charset="0"/>
              </a:rPr>
              <a:t>Evidence of academic and research ability</a:t>
            </a:r>
          </a:p>
          <a:p>
            <a:pPr marL="864100" lvl="1" indent="-465285">
              <a:buFontTx/>
              <a:buAutoNum type="arabicPeriod"/>
              <a:defRPr/>
            </a:pPr>
            <a:r>
              <a:rPr lang="en-GB" altLang="en-US" sz="4000" dirty="0">
                <a:latin typeface="Calibri" panose="020F0502020204030204" pitchFamily="34" charset="0"/>
                <a:ea typeface="Calibri" panose="020F0502020204030204" pitchFamily="34" charset="0"/>
                <a:cs typeface="Calibri" panose="020F0502020204030204" pitchFamily="34" charset="0"/>
              </a:rPr>
              <a:t>Motivation and enthusiasm</a:t>
            </a:r>
          </a:p>
          <a:p>
            <a:pPr marL="864100" lvl="1" indent="-465285">
              <a:buFontTx/>
              <a:buAutoNum type="arabicPeriod"/>
              <a:defRPr/>
            </a:pPr>
            <a:r>
              <a:rPr lang="en-GB" altLang="en-US" sz="4000" dirty="0">
                <a:latin typeface="Calibri" panose="020F0502020204030204" pitchFamily="34" charset="0"/>
                <a:ea typeface="Calibri" panose="020F0502020204030204" pitchFamily="34" charset="0"/>
                <a:cs typeface="Calibri" panose="020F0502020204030204" pitchFamily="34" charset="0"/>
              </a:rPr>
              <a:t>Understanding of the aims, objectives and remit of the programme/project you are applying for</a:t>
            </a:r>
          </a:p>
          <a:p>
            <a:pPr marL="864100" lvl="1" indent="-465285">
              <a:buFontTx/>
              <a:buAutoNum type="arabicPeriod"/>
              <a:defRPr/>
            </a:pPr>
            <a:r>
              <a:rPr lang="en-GB" altLang="en-US" sz="4000" dirty="0">
                <a:latin typeface="Calibri" panose="020F0502020204030204" pitchFamily="34" charset="0"/>
                <a:ea typeface="Calibri" panose="020F0502020204030204" pitchFamily="34" charset="0"/>
                <a:cs typeface="Calibri" panose="020F0502020204030204" pitchFamily="34" charset="0"/>
              </a:rPr>
              <a:t>Suitability of the programme/project to meet your aims</a:t>
            </a:r>
          </a:p>
          <a:p>
            <a:pPr marL="864100" lvl="1" indent="-465285">
              <a:buFontTx/>
              <a:buAutoNum type="arabicPeriod"/>
              <a:defRPr/>
            </a:pPr>
            <a:r>
              <a:rPr lang="en-GB" altLang="en-US" sz="4000" dirty="0">
                <a:latin typeface="Calibri" panose="020F0502020204030204" pitchFamily="34" charset="0"/>
                <a:ea typeface="Calibri" panose="020F0502020204030204" pitchFamily="34" charset="0"/>
                <a:cs typeface="Calibri" panose="020F0502020204030204" pitchFamily="34" charset="0"/>
              </a:rPr>
              <a:t>Ability to work in a team environment</a:t>
            </a:r>
          </a:p>
          <a:p>
            <a:pPr marL="864100" lvl="1" indent="-465285">
              <a:buFontTx/>
              <a:buAutoNum type="arabicPeriod"/>
              <a:defRPr/>
            </a:pPr>
            <a:r>
              <a:rPr lang="en-GB" altLang="en-US" sz="4000" dirty="0">
                <a:latin typeface="Calibri" panose="020F0502020204030204" pitchFamily="34" charset="0"/>
                <a:ea typeface="Calibri" panose="020F0502020204030204" pitchFamily="34" charset="0"/>
                <a:cs typeface="Calibri" panose="020F0502020204030204" pitchFamily="34" charset="0"/>
              </a:rPr>
              <a:t>Communication skills</a:t>
            </a:r>
          </a:p>
          <a:p>
            <a:pPr marL="864100" lvl="1" indent="-465285">
              <a:spcBef>
                <a:spcPts val="1200"/>
              </a:spcBef>
              <a:buFontTx/>
              <a:buAutoNum type="arabicPeriod"/>
              <a:defRPr/>
            </a:pPr>
            <a:r>
              <a:rPr lang="en-GB" altLang="en-US" sz="4000" dirty="0">
                <a:latin typeface="Calibri" panose="020F0502020204030204" pitchFamily="34" charset="0"/>
                <a:ea typeface="Calibri" panose="020F0502020204030204" pitchFamily="34" charset="0"/>
                <a:cs typeface="Calibri" panose="020F0502020204030204" pitchFamily="34" charset="0"/>
              </a:rPr>
              <a:t>Core competencies (e.g. problem-solving, quantitative skills)</a:t>
            </a:r>
          </a:p>
          <a:p>
            <a:pPr marL="398815" lvl="1" indent="0">
              <a:spcBef>
                <a:spcPts val="1200"/>
              </a:spcBef>
              <a:buNone/>
              <a:defRPr/>
            </a:pPr>
            <a:endParaRPr lang="en-GB" alt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7050B440-DFC2-4C08-A51C-6B3C4FAADA22}"/>
              </a:ext>
            </a:extLst>
          </p:cNvPr>
          <p:cNvSpPr txBox="1">
            <a:spLocks/>
          </p:cNvSpPr>
          <p:nvPr/>
        </p:nvSpPr>
        <p:spPr>
          <a:xfrm>
            <a:off x="9605665" y="12151365"/>
            <a:ext cx="6550025" cy="295275"/>
          </a:xfrm>
          <a:prstGeom prst="rect">
            <a:avLst/>
          </a:prstGeom>
        </p:spPr>
        <p:txBody>
          <a:bodyPr vert="horz" lIns="0" tIns="0" rIns="0" bIns="0" rtlCol="0" anchor="t" anchorCtr="0">
            <a:noAutofit/>
          </a:bodyPr>
          <a:lstStyle>
            <a:lvl1pPr marL="0" indent="0" algn="r" defTabSz="1828800" rtl="0" eaLnBrk="1" latinLnBrk="0" hangingPunct="1">
              <a:lnSpc>
                <a:spcPct val="100000"/>
              </a:lnSpc>
              <a:spcBef>
                <a:spcPts val="0"/>
              </a:spcBef>
              <a:buFont typeface="Arial" panose="020B0604020202020204" pitchFamily="34" charset="0"/>
              <a:buNone/>
              <a:defRPr sz="2100" kern="1200" spc="40" baseline="0">
                <a:solidFill>
                  <a:schemeClr val="bg1"/>
                </a:solidFill>
                <a:latin typeface="+mn-lt"/>
                <a:ea typeface="+mn-ea"/>
                <a:cs typeface="+mn-cs"/>
              </a:defRPr>
            </a:lvl1pPr>
            <a:lvl2pPr marL="0" indent="0" algn="l" defTabSz="1828800" rtl="0" eaLnBrk="1" latinLnBrk="0" hangingPunct="1">
              <a:lnSpc>
                <a:spcPct val="100000"/>
              </a:lnSpc>
              <a:spcBef>
                <a:spcPts val="1200"/>
              </a:spcBef>
              <a:buFont typeface="Arial" panose="020B0604020202020204" pitchFamily="34" charset="0"/>
              <a:buNone/>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dirty="0"/>
              <a:t>Phil Brooks</a:t>
            </a:r>
          </a:p>
        </p:txBody>
      </p:sp>
      <p:pic>
        <p:nvPicPr>
          <p:cNvPr id="6" name="Picture 5">
            <a:extLst>
              <a:ext uri="{FF2B5EF4-FFF2-40B4-BE49-F238E27FC236}">
                <a16:creationId xmlns:a16="http://schemas.microsoft.com/office/drawing/2014/main" id="{2B446D87-F2D9-4114-9FDD-AD003996D8B0}"/>
              </a:ext>
            </a:extLst>
          </p:cNvPr>
          <p:cNvPicPr>
            <a:picLocks noChangeAspect="1"/>
          </p:cNvPicPr>
          <p:nvPr/>
        </p:nvPicPr>
        <p:blipFill>
          <a:blip r:embed="rId3"/>
          <a:stretch>
            <a:fillRect/>
          </a:stretch>
        </p:blipFill>
        <p:spPr>
          <a:xfrm>
            <a:off x="-34645" y="-66883"/>
            <a:ext cx="7431668" cy="3158002"/>
          </a:xfrm>
          <a:prstGeom prst="rect">
            <a:avLst/>
          </a:prstGeom>
        </p:spPr>
      </p:pic>
    </p:spTree>
    <p:extLst>
      <p:ext uri="{BB962C8B-B14F-4D97-AF65-F5344CB8AC3E}">
        <p14:creationId xmlns:p14="http://schemas.microsoft.com/office/powerpoint/2010/main" val="373781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alphaModFix amt="55000"/>
            <a:extLst>
              <a:ext uri="{28A0092B-C50C-407E-A947-70E740481C1C}">
                <a14:useLocalDpi xmlns:a14="http://schemas.microsoft.com/office/drawing/2010/main"/>
              </a:ext>
            </a:extLst>
          </a:blip>
          <a:srcRect/>
          <a:stretch/>
        </p:blipFill>
        <p:spPr>
          <a:xfrm>
            <a:off x="-398787" y="-184153"/>
            <a:ext cx="24862971" cy="16258297"/>
          </a:xfrm>
          <a:prstGeom prst="rect">
            <a:avLst/>
          </a:prstGeom>
        </p:spPr>
      </p:pic>
      <p:sp>
        <p:nvSpPr>
          <p:cNvPr id="8" name="TextBox 7"/>
          <p:cNvSpPr txBox="1"/>
          <p:nvPr/>
        </p:nvSpPr>
        <p:spPr>
          <a:xfrm>
            <a:off x="3931461" y="1941413"/>
            <a:ext cx="3558853" cy="9991649"/>
          </a:xfrm>
          <a:prstGeom prst="rect">
            <a:avLst/>
          </a:prstGeom>
          <a:solidFill>
            <a:schemeClr val="tx2">
              <a:lumMod val="75000"/>
              <a:alpha val="80000"/>
            </a:schemeClr>
          </a:solidFill>
        </p:spPr>
        <p:txBody>
          <a:bodyPr wrap="square" lIns="533124" tIns="304643" rIns="380803" bIns="304643" rtlCol="0">
            <a:spAutoFit/>
          </a:bodyPr>
          <a:lstStyle>
            <a:defPPr>
              <a:defRPr lang="en-US"/>
            </a:defPPr>
            <a:lvl1pPr marL="269875" indent="-269875">
              <a:buFont typeface="Arial" panose="020B0604020202020204" pitchFamily="34" charset="0"/>
              <a:buChar char="•"/>
              <a:defRPr sz="2000">
                <a:solidFill>
                  <a:schemeClr val="bg1"/>
                </a:solidFill>
                <a:latin typeface="Calibri" panose="020F0502020204030204" pitchFamily="34" charset="0"/>
              </a:defRPr>
            </a:lvl1pPr>
          </a:lstStyle>
          <a:p>
            <a:pPr marL="725439" indent="-725439">
              <a:spcBef>
                <a:spcPct val="0"/>
              </a:spcBef>
              <a:buAutoNum type="arabicPeriod"/>
            </a:pPr>
            <a:r>
              <a:rPr lang="en-GB" altLang="en-US" sz="3385" b="1" dirty="0">
                <a:latin typeface="+mn-lt"/>
              </a:rPr>
              <a:t>NOW:</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Explore courses, supervisors and funding </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Check the costs and funding options</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Check the deadline</a:t>
            </a:r>
          </a:p>
          <a:p>
            <a:pPr marL="0" indent="0">
              <a:spcBef>
                <a:spcPct val="0"/>
              </a:spcBef>
              <a:buNone/>
            </a:pPr>
            <a:r>
              <a:rPr lang="en-GB" altLang="en-US" sz="3385" dirty="0">
                <a:solidFill>
                  <a:srgbClr val="FFFF00"/>
                </a:solidFill>
                <a:latin typeface="+mn-lt"/>
              </a:rPr>
              <a:t>- new funded PhDs are advertised year round</a:t>
            </a:r>
          </a:p>
        </p:txBody>
      </p:sp>
      <p:sp>
        <p:nvSpPr>
          <p:cNvPr id="5" name="TextBox 4">
            <a:extLst>
              <a:ext uri="{FF2B5EF4-FFF2-40B4-BE49-F238E27FC236}">
                <a16:creationId xmlns:a16="http://schemas.microsoft.com/office/drawing/2014/main" id="{179DF974-800D-DA4D-A70D-09883269FEC2}"/>
              </a:ext>
            </a:extLst>
          </p:cNvPr>
          <p:cNvSpPr txBox="1"/>
          <p:nvPr/>
        </p:nvSpPr>
        <p:spPr>
          <a:xfrm>
            <a:off x="3644167" y="458574"/>
            <a:ext cx="17221009" cy="1200329"/>
          </a:xfrm>
          <a:prstGeom prst="rect">
            <a:avLst/>
          </a:prstGeom>
          <a:noFill/>
        </p:spPr>
        <p:txBody>
          <a:bodyPr wrap="square" rtlCol="0">
            <a:spAutoFit/>
          </a:bodyPr>
          <a:lstStyle>
            <a:defPPr>
              <a:defRPr lang="en-US"/>
            </a:defPPr>
            <a:lvl1pPr>
              <a:defRPr sz="3000" b="1" spc="300">
                <a:solidFill>
                  <a:schemeClr val="bg1"/>
                </a:solidFill>
                <a:effectLst>
                  <a:glow rad="203200">
                    <a:schemeClr val="tx2">
                      <a:lumMod val="50000"/>
                      <a:alpha val="10000"/>
                    </a:schemeClr>
                  </a:glow>
                  <a:outerShdw blurRad="50800" dist="38100" algn="l" rotWithShape="0">
                    <a:prstClr val="black">
                      <a:alpha val="20000"/>
                    </a:prstClr>
                  </a:outerShdw>
                </a:effectLst>
                <a:latin typeface="Calibri" panose="020F0502020204030204" pitchFamily="34" charset="0"/>
                <a:cs typeface="Calibri" panose="020F0502020204030204" pitchFamily="34" charset="0"/>
              </a:defRPr>
            </a:lvl1pPr>
          </a:lstStyle>
          <a:p>
            <a:r>
              <a:rPr lang="en-GB" sz="7200" dirty="0">
                <a:effectLst>
                  <a:glow rad="203200">
                    <a:schemeClr val="tx2">
                      <a:lumMod val="50000"/>
                      <a:alpha val="10000"/>
                    </a:schemeClr>
                  </a:glow>
                </a:effectLst>
                <a:latin typeface="Calibri Light" panose="020F0302020204030204" pitchFamily="34" charset="0"/>
                <a:ea typeface="Calibri Light" panose="020F0302020204030204" pitchFamily="34" charset="0"/>
                <a:cs typeface="Calibri Light" panose="020F0302020204030204" pitchFamily="34" charset="0"/>
              </a:rPr>
              <a:t>TIMELINE – 2027 entry</a:t>
            </a:r>
          </a:p>
        </p:txBody>
      </p:sp>
      <p:cxnSp>
        <p:nvCxnSpPr>
          <p:cNvPr id="3" name="Straight Arrow Connector 2"/>
          <p:cNvCxnSpPr/>
          <p:nvPr/>
        </p:nvCxnSpPr>
        <p:spPr>
          <a:xfrm>
            <a:off x="7490316" y="2759769"/>
            <a:ext cx="71833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11778737" y="2766774"/>
            <a:ext cx="71833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6077088" y="2745745"/>
            <a:ext cx="718336"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193378" y="1978549"/>
            <a:ext cx="3558853" cy="9991649"/>
          </a:xfrm>
          <a:prstGeom prst="rect">
            <a:avLst/>
          </a:prstGeom>
          <a:solidFill>
            <a:schemeClr val="tx2">
              <a:lumMod val="75000"/>
              <a:alpha val="80000"/>
            </a:schemeClr>
          </a:solidFill>
        </p:spPr>
        <p:txBody>
          <a:bodyPr wrap="square" lIns="533124" tIns="304643" rIns="380803" bIns="304643" rtlCol="0">
            <a:spAutoFit/>
          </a:bodyPr>
          <a:lstStyle>
            <a:defPPr>
              <a:defRPr lang="en-US"/>
            </a:defPPr>
            <a:lvl1pPr marL="269875" indent="-269875">
              <a:buFont typeface="Arial" panose="020B0604020202020204" pitchFamily="34" charset="0"/>
              <a:buChar char="•"/>
              <a:defRPr sz="2000">
                <a:solidFill>
                  <a:schemeClr val="bg1"/>
                </a:solidFill>
                <a:latin typeface="Calibri" panose="020F0502020204030204" pitchFamily="34" charset="0"/>
              </a:defRPr>
            </a:lvl1pPr>
          </a:lstStyle>
          <a:p>
            <a:pPr marL="0" indent="0">
              <a:spcBef>
                <a:spcPct val="0"/>
              </a:spcBef>
              <a:buNone/>
            </a:pPr>
            <a:r>
              <a:rPr lang="en-GB" altLang="en-US" sz="3385" b="1" dirty="0">
                <a:latin typeface="+mn-lt"/>
              </a:rPr>
              <a:t>2. Start the application</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Check supporting documents required</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Check application fee – </a:t>
            </a:r>
            <a:r>
              <a:rPr lang="en-GB" altLang="en-US" sz="3385" i="1" dirty="0">
                <a:latin typeface="+mn-lt"/>
              </a:rPr>
              <a:t>and whether a fee waiver is available</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Contact your referees </a:t>
            </a:r>
          </a:p>
          <a:p>
            <a:pPr marL="0" indent="0">
              <a:spcBef>
                <a:spcPct val="0"/>
              </a:spcBef>
              <a:buNone/>
            </a:pPr>
            <a:endParaRPr lang="en-GB" altLang="en-US" sz="3385" dirty="0"/>
          </a:p>
        </p:txBody>
      </p:sp>
      <p:sp>
        <p:nvSpPr>
          <p:cNvPr id="14" name="TextBox 13"/>
          <p:cNvSpPr txBox="1"/>
          <p:nvPr/>
        </p:nvSpPr>
        <p:spPr>
          <a:xfrm>
            <a:off x="12497209" y="1941413"/>
            <a:ext cx="3739112" cy="6345266"/>
          </a:xfrm>
          <a:prstGeom prst="rect">
            <a:avLst/>
          </a:prstGeom>
          <a:solidFill>
            <a:schemeClr val="tx2">
              <a:lumMod val="75000"/>
              <a:alpha val="80000"/>
            </a:schemeClr>
          </a:solidFill>
        </p:spPr>
        <p:txBody>
          <a:bodyPr wrap="square" lIns="533124" tIns="304643" rIns="380803" bIns="304643" rtlCol="0">
            <a:spAutoFit/>
          </a:bodyPr>
          <a:lstStyle>
            <a:defPPr>
              <a:defRPr lang="en-US"/>
            </a:defPPr>
            <a:lvl1pPr marL="269875" indent="-269875">
              <a:buFont typeface="Arial" panose="020B0604020202020204" pitchFamily="34" charset="0"/>
              <a:buChar char="•"/>
              <a:defRPr sz="2000">
                <a:solidFill>
                  <a:schemeClr val="bg1"/>
                </a:solidFill>
                <a:latin typeface="Calibri" panose="020F0502020204030204" pitchFamily="34" charset="0"/>
              </a:defRPr>
            </a:lvl1pPr>
          </a:lstStyle>
          <a:p>
            <a:pPr marL="0" indent="0">
              <a:spcBef>
                <a:spcPct val="0"/>
              </a:spcBef>
              <a:buNone/>
            </a:pPr>
            <a:r>
              <a:rPr lang="en-GB" altLang="en-US" sz="3385" b="1" dirty="0">
                <a:latin typeface="+mn-lt"/>
              </a:rPr>
              <a:t>3. Submit by the deadline</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Submit your application as early as possible</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Keep in contact with your referees</a:t>
            </a:r>
          </a:p>
        </p:txBody>
      </p:sp>
      <p:sp>
        <p:nvSpPr>
          <p:cNvPr id="15" name="TextBox 14"/>
          <p:cNvSpPr txBox="1"/>
          <p:nvPr/>
        </p:nvSpPr>
        <p:spPr>
          <a:xfrm>
            <a:off x="16764875" y="1941414"/>
            <a:ext cx="3558853" cy="7387090"/>
          </a:xfrm>
          <a:prstGeom prst="rect">
            <a:avLst/>
          </a:prstGeom>
          <a:solidFill>
            <a:schemeClr val="tx2">
              <a:lumMod val="75000"/>
              <a:alpha val="80000"/>
            </a:schemeClr>
          </a:solidFill>
        </p:spPr>
        <p:txBody>
          <a:bodyPr wrap="square" lIns="533124" tIns="304643" rIns="380803" bIns="304643" rtlCol="0">
            <a:spAutoFit/>
          </a:bodyPr>
          <a:lstStyle>
            <a:defPPr>
              <a:defRPr lang="en-US"/>
            </a:defPPr>
            <a:lvl1pPr marL="269875" indent="-269875">
              <a:buFont typeface="Arial" panose="020B0604020202020204" pitchFamily="34" charset="0"/>
              <a:buChar char="•"/>
              <a:defRPr sz="2000">
                <a:solidFill>
                  <a:schemeClr val="bg1"/>
                </a:solidFill>
                <a:latin typeface="Calibri" panose="020F0502020204030204" pitchFamily="34" charset="0"/>
              </a:defRPr>
            </a:lvl1pPr>
          </a:lstStyle>
          <a:p>
            <a:pPr marL="0" indent="0">
              <a:spcBef>
                <a:spcPct val="0"/>
              </a:spcBef>
              <a:buNone/>
            </a:pPr>
            <a:r>
              <a:rPr lang="en-GB" altLang="en-US" sz="3385" b="1" dirty="0">
                <a:latin typeface="+mn-lt"/>
              </a:rPr>
              <a:t>4. After you apply</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Shortlisting</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Interviews</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Offer decisions </a:t>
            </a:r>
          </a:p>
          <a:p>
            <a:pPr marL="0" indent="0">
              <a:spcBef>
                <a:spcPct val="0"/>
              </a:spcBef>
              <a:buNone/>
            </a:pPr>
            <a:endParaRPr lang="en-GB" altLang="en-US" sz="3385" dirty="0">
              <a:latin typeface="+mn-lt"/>
            </a:endParaRPr>
          </a:p>
          <a:p>
            <a:pPr marL="0" indent="0">
              <a:spcBef>
                <a:spcPct val="0"/>
              </a:spcBef>
              <a:buNone/>
            </a:pPr>
            <a:r>
              <a:rPr lang="en-GB" altLang="en-US" sz="3385" dirty="0">
                <a:latin typeface="+mn-lt"/>
              </a:rPr>
              <a:t>Scholarship decisions (Jan-May)</a:t>
            </a:r>
          </a:p>
        </p:txBody>
      </p:sp>
      <p:sp>
        <p:nvSpPr>
          <p:cNvPr id="2" name="TextBox 1">
            <a:extLst>
              <a:ext uri="{FF2B5EF4-FFF2-40B4-BE49-F238E27FC236}">
                <a16:creationId xmlns:a16="http://schemas.microsoft.com/office/drawing/2014/main" id="{7A345F7A-9C91-4B62-A115-0AF351DFD4A2}"/>
              </a:ext>
            </a:extLst>
          </p:cNvPr>
          <p:cNvSpPr txBox="1"/>
          <p:nvPr/>
        </p:nvSpPr>
        <p:spPr>
          <a:xfrm>
            <a:off x="13129881" y="10367731"/>
            <a:ext cx="7193847" cy="2436308"/>
          </a:xfrm>
          <a:prstGeom prst="rect">
            <a:avLst/>
          </a:prstGeom>
          <a:solidFill>
            <a:schemeClr val="tx1">
              <a:lumMod val="85000"/>
              <a:lumOff val="15000"/>
            </a:schemeClr>
          </a:solidFill>
        </p:spPr>
        <p:txBody>
          <a:bodyPr wrap="square" rtlCol="0">
            <a:spAutoFit/>
          </a:bodyPr>
          <a:lstStyle/>
          <a:p>
            <a:r>
              <a:rPr lang="en-GB" sz="3808" dirty="0">
                <a:solidFill>
                  <a:schemeClr val="bg1"/>
                </a:solidFill>
                <a:ea typeface="Calibri" panose="020F0502020204030204" pitchFamily="34" charset="0"/>
                <a:cs typeface="Calibri" panose="020F0502020204030204" pitchFamily="34" charset="0"/>
              </a:rPr>
              <a:t>Late applications for UK Masters programmes and some funded doctoral studentships – April-August</a:t>
            </a:r>
          </a:p>
        </p:txBody>
      </p:sp>
    </p:spTree>
    <p:extLst>
      <p:ext uri="{BB962C8B-B14F-4D97-AF65-F5344CB8AC3E}">
        <p14:creationId xmlns:p14="http://schemas.microsoft.com/office/powerpoint/2010/main" val="1362965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4568527" y="2226148"/>
            <a:ext cx="13959114" cy="1355142"/>
          </a:xfrm>
        </p:spPr>
        <p:txBody>
          <a:bodyPr/>
          <a:lstStyle/>
          <a:p>
            <a:pPr algn="ctr"/>
            <a:r>
              <a:rPr lang="en-US"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The interview process</a:t>
            </a:r>
            <a:endPar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1612578" y="4941675"/>
            <a:ext cx="21623940" cy="6548177"/>
          </a:xfrm>
        </p:spPr>
        <p:txBody>
          <a:bodyPr/>
          <a:lstStyle/>
          <a:p>
            <a:pPr marL="970315" lvl="1" indent="-571500">
              <a:defRPr/>
            </a:pPr>
            <a:r>
              <a:rPr lang="en-US" altLang="en-US" sz="4000" dirty="0">
                <a:latin typeface="Calibri" panose="020F0502020204030204" pitchFamily="34" charset="0"/>
                <a:ea typeface="Calibri" panose="020F0502020204030204" pitchFamily="34" charset="0"/>
                <a:cs typeface="Calibri" panose="020F0502020204030204" pitchFamily="34" charset="0"/>
              </a:rPr>
              <a:t>May begin with a formal or informal interview with a supervisor prior to or after applying</a:t>
            </a:r>
          </a:p>
          <a:p>
            <a:pPr marL="398815" lvl="1" indent="0">
              <a:buNone/>
              <a:defRPr/>
            </a:pPr>
            <a:endParaRPr lang="en-US" altLang="en-US" sz="4000" dirty="0">
              <a:latin typeface="Calibri" panose="020F0502020204030204" pitchFamily="34" charset="0"/>
              <a:ea typeface="Calibri" panose="020F0502020204030204" pitchFamily="34" charset="0"/>
              <a:cs typeface="Calibri" panose="020F0502020204030204" pitchFamily="34" charset="0"/>
            </a:endParaRPr>
          </a:p>
          <a:p>
            <a:pPr marL="970315" lvl="1" indent="-571500">
              <a:defRPr/>
            </a:pPr>
            <a:r>
              <a:rPr lang="en-US" altLang="en-US" sz="4000" dirty="0">
                <a:latin typeface="Calibri" panose="020F0502020204030204" pitchFamily="34" charset="0"/>
                <a:ea typeface="Calibri" panose="020F0502020204030204" pitchFamily="34" charset="0"/>
                <a:cs typeface="Calibri" panose="020F0502020204030204" pitchFamily="34" charset="0"/>
              </a:rPr>
              <a:t>There may be one or more formal interviews (online or in person)</a:t>
            </a:r>
          </a:p>
          <a:p>
            <a:pPr marL="970315" lvl="1" indent="-571500">
              <a:defRPr/>
            </a:pPr>
            <a:r>
              <a:rPr lang="en-US" altLang="en-US" sz="4000" dirty="0">
                <a:latin typeface="Calibri" panose="020F0502020204030204" pitchFamily="34" charset="0"/>
                <a:ea typeface="Calibri" panose="020F0502020204030204" pitchFamily="34" charset="0"/>
                <a:cs typeface="Calibri" panose="020F0502020204030204" pitchFamily="34" charset="0"/>
              </a:rPr>
              <a:t>Typically 30 minutes</a:t>
            </a:r>
          </a:p>
          <a:p>
            <a:pPr marL="970315" lvl="1" indent="-571500">
              <a:defRPr/>
            </a:pPr>
            <a:r>
              <a:rPr lang="en-US" altLang="en-US" sz="4000" dirty="0">
                <a:latin typeface="Calibri" panose="020F0502020204030204" pitchFamily="34" charset="0"/>
                <a:ea typeface="Calibri" panose="020F0502020204030204" pitchFamily="34" charset="0"/>
                <a:cs typeface="Calibri" panose="020F0502020204030204" pitchFamily="34" charset="0"/>
              </a:rPr>
              <a:t>Prospective supervisors may or may not be present for the formal interview</a:t>
            </a:r>
          </a:p>
          <a:p>
            <a:pPr marL="970315" lvl="1" indent="-571500">
              <a:defRPr/>
            </a:pPr>
            <a:r>
              <a:rPr lang="en-US" altLang="en-US" sz="4000" dirty="0">
                <a:latin typeface="Calibri" panose="020F0502020204030204" pitchFamily="34" charset="0"/>
                <a:ea typeface="Calibri" panose="020F0502020204030204" pitchFamily="34" charset="0"/>
                <a:cs typeface="Calibri" panose="020F0502020204030204" pitchFamily="34" charset="0"/>
              </a:rPr>
              <a:t>Doctoral interviews frequently include a short presentation or questions on previous research</a:t>
            </a:r>
          </a:p>
          <a:p>
            <a:pPr marL="970315" lvl="1" indent="-571500">
              <a:defRPr/>
            </a:pPr>
            <a:r>
              <a:rPr lang="en-US" altLang="en-US" sz="4000" dirty="0">
                <a:latin typeface="Calibri" panose="020F0502020204030204" pitchFamily="34" charset="0"/>
                <a:ea typeface="Calibri" panose="020F0502020204030204" pitchFamily="34" charset="0"/>
                <a:cs typeface="Calibri" panose="020F0502020204030204" pitchFamily="34" charset="0"/>
              </a:rPr>
              <a:t>There may be a pre-interview test (depends on programme and subject area)</a:t>
            </a:r>
          </a:p>
          <a:p>
            <a:pPr marL="970315" lvl="1" indent="-571500">
              <a:defRPr/>
            </a:pPr>
            <a:r>
              <a:rPr lang="en-US" altLang="en-US" sz="4000" dirty="0">
                <a:latin typeface="Calibri" panose="020F0502020204030204" pitchFamily="34" charset="0"/>
                <a:ea typeface="Calibri" panose="020F0502020204030204" pitchFamily="34" charset="0"/>
                <a:cs typeface="Calibri" panose="020F0502020204030204" pitchFamily="34" charset="0"/>
              </a:rPr>
              <a:t>Some interviews may include skills-based questions – e.g. </a:t>
            </a:r>
            <a:r>
              <a:rPr lang="en-US" altLang="en-US" sz="4000" dirty="0" err="1">
                <a:latin typeface="Calibri" panose="020F0502020204030204" pitchFamily="34" charset="0"/>
                <a:ea typeface="Calibri" panose="020F0502020204030204" pitchFamily="34" charset="0"/>
                <a:cs typeface="Calibri" panose="020F0502020204030204" pitchFamily="34" charset="0"/>
              </a:rPr>
              <a:t>maths</a:t>
            </a:r>
            <a:r>
              <a:rPr lang="en-US" altLang="en-US" sz="4000" dirty="0">
                <a:latin typeface="Calibri" panose="020F0502020204030204" pitchFamily="34" charset="0"/>
                <a:ea typeface="Calibri" panose="020F0502020204030204" pitchFamily="34" charset="0"/>
                <a:cs typeface="Calibri" panose="020F0502020204030204" pitchFamily="34" charset="0"/>
              </a:rPr>
              <a:t> or coding</a:t>
            </a:r>
          </a:p>
          <a:p>
            <a:pPr marL="970315" lvl="1" indent="-571500">
              <a:defRPr/>
            </a:pPr>
            <a:r>
              <a:rPr lang="en-US" altLang="en-US" sz="4000" dirty="0">
                <a:latin typeface="Calibri" panose="020F0502020204030204" pitchFamily="34" charset="0"/>
                <a:ea typeface="Calibri" panose="020F0502020204030204" pitchFamily="34" charset="0"/>
                <a:cs typeface="Calibri" panose="020F0502020204030204" pitchFamily="34" charset="0"/>
              </a:rPr>
              <a:t>It is possible to request reasonable adjustments</a:t>
            </a:r>
          </a:p>
          <a:p>
            <a:pPr marL="970315" lvl="1" indent="-571500">
              <a:defRPr/>
            </a:pPr>
            <a:endParaRPr lang="en-GB" alt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B446D87-F2D9-4114-9FDD-AD003996D8B0}"/>
              </a:ext>
            </a:extLst>
          </p:cNvPr>
          <p:cNvPicPr>
            <a:picLocks noChangeAspect="1"/>
          </p:cNvPicPr>
          <p:nvPr/>
        </p:nvPicPr>
        <p:blipFill>
          <a:blip r:embed="rId3"/>
          <a:stretch>
            <a:fillRect/>
          </a:stretch>
        </p:blipFill>
        <p:spPr>
          <a:xfrm>
            <a:off x="-34645" y="-66883"/>
            <a:ext cx="7431668" cy="3158002"/>
          </a:xfrm>
          <a:prstGeom prst="rect">
            <a:avLst/>
          </a:prstGeom>
        </p:spPr>
      </p:pic>
    </p:spTree>
    <p:extLst>
      <p:ext uri="{BB962C8B-B14F-4D97-AF65-F5344CB8AC3E}">
        <p14:creationId xmlns:p14="http://schemas.microsoft.com/office/powerpoint/2010/main" val="202778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3719286" y="2401999"/>
            <a:ext cx="16332200" cy="1355142"/>
          </a:xfrm>
        </p:spPr>
        <p:txBody>
          <a:bodyPr/>
          <a:lstStyle/>
          <a:p>
            <a:pPr algn="ctr"/>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Set yourself up for success - Part 1</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1138713" y="4765824"/>
            <a:ext cx="22106573" cy="6548177"/>
          </a:xfrm>
        </p:spPr>
        <p:txBody>
          <a:bodyPr/>
          <a:lstStyle/>
          <a:p>
            <a:pPr marL="285750" indent="-285750">
              <a:lnSpc>
                <a:spcPct val="100000"/>
              </a:lnSpc>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Ensure you are well aware of the background literature and context for your previous project(s) </a:t>
            </a:r>
          </a:p>
          <a:p>
            <a:pPr marL="285750" indent="-285750">
              <a:lnSpc>
                <a:spcPct val="100000"/>
              </a:lnSpc>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Keep a broad interest in the field and other research</a:t>
            </a:r>
          </a:p>
          <a:p>
            <a:pPr marL="285750" indent="-285750">
              <a:lnSpc>
                <a:spcPct val="100000"/>
              </a:lnSpc>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Be able to explain what you have done and directions for future work </a:t>
            </a:r>
          </a:p>
          <a:p>
            <a:pPr marL="285750" indent="-285750">
              <a:lnSpc>
                <a:spcPct val="100000"/>
              </a:lnSpc>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What challenges have you had to overcome? How did you approach them? (What does your answer say about you – resilience, commitment, creativity, willingness to seek assistance… )</a:t>
            </a:r>
          </a:p>
          <a:p>
            <a:pPr marL="285750" indent="-285750">
              <a:lnSpc>
                <a:spcPct val="100000"/>
              </a:lnSpc>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Be able to explain and justify your ideas for future work</a:t>
            </a:r>
          </a:p>
          <a:p>
            <a:pPr marL="285750" indent="-285750">
              <a:lnSpc>
                <a:spcPct val="100000"/>
              </a:lnSpc>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If asked to give a presentation – practice it, make sure you can stay within the time allowed, get feedback</a:t>
            </a:r>
          </a:p>
        </p:txBody>
      </p:sp>
      <p:pic>
        <p:nvPicPr>
          <p:cNvPr id="4" name="Picture 3">
            <a:extLst>
              <a:ext uri="{FF2B5EF4-FFF2-40B4-BE49-F238E27FC236}">
                <a16:creationId xmlns:a16="http://schemas.microsoft.com/office/drawing/2014/main" id="{0170F017-8613-44D9-BD4E-FA5A45F4A982}"/>
              </a:ext>
            </a:extLst>
          </p:cNvPr>
          <p:cNvPicPr>
            <a:picLocks noChangeAspect="1"/>
          </p:cNvPicPr>
          <p:nvPr/>
        </p:nvPicPr>
        <p:blipFill>
          <a:blip r:embed="rId3"/>
          <a:stretch>
            <a:fillRect/>
          </a:stretch>
        </p:blipFill>
        <p:spPr>
          <a:xfrm>
            <a:off x="-34645" y="-66883"/>
            <a:ext cx="7431668" cy="3158002"/>
          </a:xfrm>
          <a:prstGeom prst="rect">
            <a:avLst/>
          </a:prstGeom>
        </p:spPr>
      </p:pic>
    </p:spTree>
    <p:extLst>
      <p:ext uri="{BB962C8B-B14F-4D97-AF65-F5344CB8AC3E}">
        <p14:creationId xmlns:p14="http://schemas.microsoft.com/office/powerpoint/2010/main" val="20622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4835781" y="2413548"/>
            <a:ext cx="13959114" cy="1355142"/>
          </a:xfrm>
        </p:spPr>
        <p:txBody>
          <a:bodyPr/>
          <a:lstStyle/>
          <a:p>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Set yourself up for success - Part 2</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5" y="4979722"/>
            <a:ext cx="19544906" cy="6548177"/>
          </a:xfrm>
        </p:spPr>
        <p:txBody>
          <a:bodyPr/>
          <a:lstStyle/>
          <a:p>
            <a:pPr marL="571500" indent="-571500">
              <a:lnSpc>
                <a:spcPct val="100000"/>
              </a:lnSpc>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Ensure you are well aware of the potential project(s)/areas you are interested in </a:t>
            </a:r>
          </a:p>
          <a:p>
            <a:pPr marL="571500" indent="-571500">
              <a:lnSpc>
                <a:spcPct val="100000"/>
              </a:lnSpc>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What are the hypotheses/questions?</a:t>
            </a:r>
          </a:p>
          <a:p>
            <a:pPr marL="571500" indent="-571500">
              <a:lnSpc>
                <a:spcPct val="100000"/>
              </a:lnSpc>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What methods are involved?</a:t>
            </a:r>
          </a:p>
          <a:p>
            <a:pPr marL="571500" indent="-571500">
              <a:lnSpc>
                <a:spcPct val="100000"/>
              </a:lnSpc>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What challenges might you face?</a:t>
            </a:r>
          </a:p>
          <a:p>
            <a:pPr marL="571500" indent="-571500">
              <a:lnSpc>
                <a:spcPct val="100000"/>
              </a:lnSpc>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What excites you about it?</a:t>
            </a:r>
          </a:p>
          <a:p>
            <a:pPr marL="571500" indent="-571500">
              <a:lnSpc>
                <a:spcPct val="100000"/>
              </a:lnSpc>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What do you have questions about?</a:t>
            </a:r>
          </a:p>
        </p:txBody>
      </p:sp>
      <p:sp>
        <p:nvSpPr>
          <p:cNvPr id="8" name="Text Placeholder 3">
            <a:extLst>
              <a:ext uri="{FF2B5EF4-FFF2-40B4-BE49-F238E27FC236}">
                <a16:creationId xmlns:a16="http://schemas.microsoft.com/office/drawing/2014/main" id="{7050B440-DFC2-4C08-A51C-6B3C4FAADA22}"/>
              </a:ext>
            </a:extLst>
          </p:cNvPr>
          <p:cNvSpPr txBox="1">
            <a:spLocks/>
          </p:cNvSpPr>
          <p:nvPr/>
        </p:nvSpPr>
        <p:spPr>
          <a:xfrm>
            <a:off x="9605665" y="12151365"/>
            <a:ext cx="6550025" cy="295275"/>
          </a:xfrm>
          <a:prstGeom prst="rect">
            <a:avLst/>
          </a:prstGeom>
        </p:spPr>
        <p:txBody>
          <a:bodyPr vert="horz" lIns="0" tIns="0" rIns="0" bIns="0" rtlCol="0" anchor="t" anchorCtr="0">
            <a:noAutofit/>
          </a:bodyPr>
          <a:lstStyle>
            <a:lvl1pPr marL="0" indent="0" algn="r" defTabSz="1828800" rtl="0" eaLnBrk="1" latinLnBrk="0" hangingPunct="1">
              <a:lnSpc>
                <a:spcPct val="100000"/>
              </a:lnSpc>
              <a:spcBef>
                <a:spcPts val="0"/>
              </a:spcBef>
              <a:buFont typeface="Arial" panose="020B0604020202020204" pitchFamily="34" charset="0"/>
              <a:buNone/>
              <a:defRPr sz="2100" kern="1200" spc="40" baseline="0">
                <a:solidFill>
                  <a:schemeClr val="bg1"/>
                </a:solidFill>
                <a:latin typeface="+mn-lt"/>
                <a:ea typeface="+mn-ea"/>
                <a:cs typeface="+mn-cs"/>
              </a:defRPr>
            </a:lvl1pPr>
            <a:lvl2pPr marL="0" indent="0" algn="l" defTabSz="1828800" rtl="0" eaLnBrk="1" latinLnBrk="0" hangingPunct="1">
              <a:lnSpc>
                <a:spcPct val="100000"/>
              </a:lnSpc>
              <a:spcBef>
                <a:spcPts val="1200"/>
              </a:spcBef>
              <a:buFont typeface="Arial" panose="020B0604020202020204" pitchFamily="34" charset="0"/>
              <a:buNone/>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dirty="0"/>
              <a:t>Phil Brooks</a:t>
            </a:r>
          </a:p>
        </p:txBody>
      </p:sp>
      <p:pic>
        <p:nvPicPr>
          <p:cNvPr id="6" name="Picture 5">
            <a:extLst>
              <a:ext uri="{FF2B5EF4-FFF2-40B4-BE49-F238E27FC236}">
                <a16:creationId xmlns:a16="http://schemas.microsoft.com/office/drawing/2014/main" id="{29731B68-2F33-466F-AE80-D357A585E9B0}"/>
              </a:ext>
            </a:extLst>
          </p:cNvPr>
          <p:cNvPicPr>
            <a:picLocks noChangeAspect="1"/>
          </p:cNvPicPr>
          <p:nvPr/>
        </p:nvPicPr>
        <p:blipFill>
          <a:blip r:embed="rId3"/>
          <a:stretch>
            <a:fillRect/>
          </a:stretch>
        </p:blipFill>
        <p:spPr>
          <a:xfrm>
            <a:off x="-34645" y="-66883"/>
            <a:ext cx="7431668" cy="3158002"/>
          </a:xfrm>
          <a:prstGeom prst="rect">
            <a:avLst/>
          </a:prstGeom>
        </p:spPr>
      </p:pic>
    </p:spTree>
    <p:extLst>
      <p:ext uri="{BB962C8B-B14F-4D97-AF65-F5344CB8AC3E}">
        <p14:creationId xmlns:p14="http://schemas.microsoft.com/office/powerpoint/2010/main" val="236069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4291101" y="2555892"/>
            <a:ext cx="13959114" cy="1355142"/>
          </a:xfrm>
        </p:spPr>
        <p:txBody>
          <a:bodyPr/>
          <a:lstStyle/>
          <a:p>
            <a:pPr algn="ctr"/>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Set yourself up for success - Part 3</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5" y="4979722"/>
            <a:ext cx="20207515" cy="6548177"/>
          </a:xfrm>
        </p:spPr>
        <p:txBody>
          <a:bodyPr/>
          <a:lstStyle/>
          <a:p>
            <a:pPr marL="571500" indent="-571500">
              <a:lnSpc>
                <a:spcPct val="100000"/>
              </a:lnSpc>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Check whether the invitation to interview states which questions or topics will be discussed/addressed</a:t>
            </a:r>
          </a:p>
          <a:p>
            <a:pPr marL="571500" indent="-571500">
              <a:lnSpc>
                <a:spcPct val="100000"/>
              </a:lnSpc>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Prepare to address those questions/topics – think about a range of examples</a:t>
            </a:r>
          </a:p>
          <a:p>
            <a:pPr marL="571500" indent="-571500">
              <a:lnSpc>
                <a:spcPct val="100000"/>
              </a:lnSpc>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If you present your previous work, make sure you provide contextual information and state your aims/hypotheses clearly – </a:t>
            </a:r>
            <a:r>
              <a:rPr lang="en-GB" sz="4000" dirty="0">
                <a:solidFill>
                  <a:srgbClr val="4472C4"/>
                </a:solidFill>
                <a:latin typeface="Calibri" panose="020F0502020204030204" pitchFamily="34" charset="0"/>
                <a:ea typeface="Calibri" panose="020F0502020204030204" pitchFamily="34" charset="0"/>
                <a:cs typeface="Calibri" panose="020F0502020204030204" pitchFamily="34" charset="0"/>
              </a:rPr>
              <a:t>remember that your interviewers will not be experts on your research topic</a:t>
            </a:r>
          </a:p>
          <a:p>
            <a:pPr marL="571500" indent="-571500">
              <a:lnSpc>
                <a:spcPct val="100000"/>
              </a:lnSpc>
              <a:spcAft>
                <a:spcPts val="1800"/>
              </a:spcAft>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The last question of the interview is likely to be “Do you have any questions?”</a:t>
            </a:r>
          </a:p>
        </p:txBody>
      </p:sp>
      <p:pic>
        <p:nvPicPr>
          <p:cNvPr id="4" name="Picture 3">
            <a:extLst>
              <a:ext uri="{FF2B5EF4-FFF2-40B4-BE49-F238E27FC236}">
                <a16:creationId xmlns:a16="http://schemas.microsoft.com/office/drawing/2014/main" id="{8933E69C-5E95-493A-8B7B-6685871A0E5D}"/>
              </a:ext>
            </a:extLst>
          </p:cNvPr>
          <p:cNvPicPr>
            <a:picLocks noChangeAspect="1"/>
          </p:cNvPicPr>
          <p:nvPr/>
        </p:nvPicPr>
        <p:blipFill>
          <a:blip r:embed="rId3"/>
          <a:stretch>
            <a:fillRect/>
          </a:stretch>
        </p:blipFill>
        <p:spPr>
          <a:xfrm>
            <a:off x="-34645" y="-66883"/>
            <a:ext cx="7431668" cy="3158002"/>
          </a:xfrm>
          <a:prstGeom prst="rect">
            <a:avLst/>
          </a:prstGeom>
        </p:spPr>
      </p:pic>
    </p:spTree>
    <p:extLst>
      <p:ext uri="{BB962C8B-B14F-4D97-AF65-F5344CB8AC3E}">
        <p14:creationId xmlns:p14="http://schemas.microsoft.com/office/powerpoint/2010/main" val="299210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4909185" y="2226148"/>
            <a:ext cx="13959114" cy="1355142"/>
          </a:xfrm>
        </p:spPr>
        <p:txBody>
          <a:bodyPr/>
          <a:lstStyle/>
          <a:p>
            <a:pPr algn="ctr"/>
            <a:r>
              <a:rPr lang="en-US"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Interviewing as a returning student</a:t>
            </a:r>
            <a:endPar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1558796" y="4264104"/>
            <a:ext cx="21534290" cy="4413731"/>
          </a:xfrm>
        </p:spPr>
        <p:txBody>
          <a:bodyPr/>
          <a:lstStyle/>
          <a:p>
            <a:pPr>
              <a:lnSpc>
                <a:spcPct val="100000"/>
              </a:lnSpc>
              <a:defRPr/>
            </a:pPr>
            <a:r>
              <a:rPr lang="en-US" altLang="en-US" sz="4000" dirty="0">
                <a:latin typeface="Calibri" panose="020F0502020204030204" pitchFamily="34" charset="0"/>
                <a:ea typeface="Calibri" panose="020F0502020204030204" pitchFamily="34" charset="0"/>
                <a:cs typeface="Calibri" panose="020F0502020204030204" pitchFamily="34" charset="0"/>
              </a:rPr>
              <a:t>If asked to present on previous research/work:</a:t>
            </a:r>
          </a:p>
          <a:p>
            <a:pPr marL="927100" lvl="1" indent="-571500">
              <a:defRPr/>
            </a:pPr>
            <a:r>
              <a:rPr lang="en-US" altLang="en-US" sz="4000" dirty="0">
                <a:latin typeface="Calibri" panose="020F0502020204030204" pitchFamily="34" charset="0"/>
                <a:ea typeface="Calibri" panose="020F0502020204030204" pitchFamily="34" charset="0"/>
                <a:cs typeface="Calibri" panose="020F0502020204030204" pitchFamily="34" charset="0"/>
              </a:rPr>
              <a:t>Think carefully about what to present and if needed refresh your knowledge</a:t>
            </a:r>
          </a:p>
          <a:p>
            <a:pPr marL="927100" lvl="1" indent="-571500">
              <a:defRPr/>
            </a:pPr>
            <a:r>
              <a:rPr lang="en-US" altLang="en-US" sz="4000" dirty="0">
                <a:latin typeface="Calibri" panose="020F0502020204030204" pitchFamily="34" charset="0"/>
                <a:ea typeface="Calibri" panose="020F0502020204030204" pitchFamily="34" charset="0"/>
                <a:cs typeface="Calibri" panose="020F0502020204030204" pitchFamily="34" charset="0"/>
              </a:rPr>
              <a:t>If relevant – consider how to present professional work in a way that demonstrates your potential as a doctoral student while retaining any essential confidentiality </a:t>
            </a:r>
          </a:p>
          <a:p>
            <a:pPr marL="927100" lvl="1" indent="-571500">
              <a:defRPr/>
            </a:pPr>
            <a:r>
              <a:rPr lang="en-US" altLang="en-US" sz="4000" dirty="0">
                <a:latin typeface="Calibri" panose="020F0502020204030204" pitchFamily="34" charset="0"/>
                <a:ea typeface="Calibri" panose="020F0502020204030204" pitchFamily="34" charset="0"/>
                <a:cs typeface="Calibri" panose="020F0502020204030204" pitchFamily="34" charset="0"/>
              </a:rPr>
              <a:t>If necessary it may be possible to request an alternative – e.g. to give a presentation on a scientific paper of personal interest or set by the programme</a:t>
            </a:r>
          </a:p>
          <a:p>
            <a:pPr lvl="1" indent="0">
              <a:buNone/>
              <a:defRPr/>
            </a:pPr>
            <a:endParaRPr lang="en-GB" alt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 Placeholder 3">
            <a:extLst>
              <a:ext uri="{FF2B5EF4-FFF2-40B4-BE49-F238E27FC236}">
                <a16:creationId xmlns:a16="http://schemas.microsoft.com/office/drawing/2014/main" id="{7050B440-DFC2-4C08-A51C-6B3C4FAADA22}"/>
              </a:ext>
            </a:extLst>
          </p:cNvPr>
          <p:cNvSpPr txBox="1">
            <a:spLocks/>
          </p:cNvSpPr>
          <p:nvPr/>
        </p:nvSpPr>
        <p:spPr>
          <a:xfrm>
            <a:off x="1558796" y="12151365"/>
            <a:ext cx="6550025" cy="295275"/>
          </a:xfrm>
          <a:prstGeom prst="rect">
            <a:avLst/>
          </a:prstGeom>
        </p:spPr>
        <p:txBody>
          <a:bodyPr vert="horz" lIns="0" tIns="0" rIns="0" bIns="0" rtlCol="0" anchor="t" anchorCtr="0">
            <a:noAutofit/>
          </a:bodyPr>
          <a:lstStyle>
            <a:lvl1pPr marL="0" indent="0" algn="r" defTabSz="1828800" rtl="0" eaLnBrk="1" latinLnBrk="0" hangingPunct="1">
              <a:lnSpc>
                <a:spcPct val="100000"/>
              </a:lnSpc>
              <a:spcBef>
                <a:spcPts val="0"/>
              </a:spcBef>
              <a:buFont typeface="Arial" panose="020B0604020202020204" pitchFamily="34" charset="0"/>
              <a:buNone/>
              <a:defRPr sz="2100" kern="1200" spc="40" baseline="0">
                <a:solidFill>
                  <a:schemeClr val="bg1"/>
                </a:solidFill>
                <a:latin typeface="+mn-lt"/>
                <a:ea typeface="+mn-ea"/>
                <a:cs typeface="+mn-cs"/>
              </a:defRPr>
            </a:lvl1pPr>
            <a:lvl2pPr marL="0" indent="0" algn="l" defTabSz="1828800" rtl="0" eaLnBrk="1" latinLnBrk="0" hangingPunct="1">
              <a:lnSpc>
                <a:spcPct val="100000"/>
              </a:lnSpc>
              <a:spcBef>
                <a:spcPts val="1200"/>
              </a:spcBef>
              <a:buFont typeface="Arial" panose="020B0604020202020204" pitchFamily="34" charset="0"/>
              <a:buNone/>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sz="4000" dirty="0"/>
              <a:t>Phil Brooks</a:t>
            </a:r>
          </a:p>
        </p:txBody>
      </p:sp>
      <p:pic>
        <p:nvPicPr>
          <p:cNvPr id="6" name="Picture 5">
            <a:extLst>
              <a:ext uri="{FF2B5EF4-FFF2-40B4-BE49-F238E27FC236}">
                <a16:creationId xmlns:a16="http://schemas.microsoft.com/office/drawing/2014/main" id="{2B446D87-F2D9-4114-9FDD-AD003996D8B0}"/>
              </a:ext>
            </a:extLst>
          </p:cNvPr>
          <p:cNvPicPr>
            <a:picLocks noChangeAspect="1"/>
          </p:cNvPicPr>
          <p:nvPr/>
        </p:nvPicPr>
        <p:blipFill>
          <a:blip r:embed="rId3"/>
          <a:stretch>
            <a:fillRect/>
          </a:stretch>
        </p:blipFill>
        <p:spPr>
          <a:xfrm>
            <a:off x="-34645" y="-66883"/>
            <a:ext cx="7431668" cy="3158002"/>
          </a:xfrm>
          <a:prstGeom prst="rect">
            <a:avLst/>
          </a:prstGeom>
        </p:spPr>
      </p:pic>
      <p:sp>
        <p:nvSpPr>
          <p:cNvPr id="4" name="TextBox 3">
            <a:extLst>
              <a:ext uri="{FF2B5EF4-FFF2-40B4-BE49-F238E27FC236}">
                <a16:creationId xmlns:a16="http://schemas.microsoft.com/office/drawing/2014/main" id="{10A9BFD0-9FCB-4F41-A1C6-BE9F3636C12F}"/>
              </a:ext>
            </a:extLst>
          </p:cNvPr>
          <p:cNvSpPr txBox="1"/>
          <p:nvPr/>
        </p:nvSpPr>
        <p:spPr>
          <a:xfrm>
            <a:off x="1558796" y="9054354"/>
            <a:ext cx="21534290" cy="3477875"/>
          </a:xfrm>
          <a:prstGeom prst="rect">
            <a:avLst/>
          </a:prstGeom>
          <a:noFill/>
        </p:spPr>
        <p:txBody>
          <a:bodyPr wrap="square" rtlCol="0">
            <a:spAutoFit/>
          </a:bodyPr>
          <a:lstStyle/>
          <a:p>
            <a:pPr>
              <a:spcBef>
                <a:spcPts val="600"/>
              </a:spcBef>
            </a:pPr>
            <a:r>
              <a:rPr lang="en-US" sz="4000" dirty="0">
                <a:latin typeface="Calibri" panose="020F0502020204030204" pitchFamily="34" charset="0"/>
                <a:ea typeface="Calibri" panose="020F0502020204030204" pitchFamily="34" charset="0"/>
                <a:cs typeface="Calibri" panose="020F0502020204030204" pitchFamily="34" charset="0"/>
              </a:rPr>
              <a:t>Reflect on your strengths and how to demonstrate them</a:t>
            </a:r>
          </a:p>
          <a:p>
            <a:pPr marL="1028700" lvl="1" indent="-571500">
              <a:spcBef>
                <a:spcPts val="600"/>
              </a:spcBef>
              <a:buFont typeface="Arial" panose="020B0604020202020204" pitchFamily="34" charset="0"/>
              <a:buChar char="•"/>
            </a:pPr>
            <a:r>
              <a:rPr lang="en-US" sz="4000" dirty="0">
                <a:latin typeface="Calibri" panose="020F0502020204030204" pitchFamily="34" charset="0"/>
                <a:ea typeface="Calibri" panose="020F0502020204030204" pitchFamily="34" charset="0"/>
                <a:cs typeface="Calibri" panose="020F0502020204030204" pitchFamily="34" charset="0"/>
              </a:rPr>
              <a:t>Breadth of experience</a:t>
            </a:r>
            <a:r>
              <a:rPr lang="en-GB" sz="4000" dirty="0">
                <a:latin typeface="Calibri" panose="020F0502020204030204" pitchFamily="34" charset="0"/>
                <a:ea typeface="Calibri" panose="020F0502020204030204" pitchFamily="34" charset="0"/>
                <a:cs typeface="Calibri" panose="020F0502020204030204" pitchFamily="34" charset="0"/>
              </a:rPr>
              <a:t> and professional skills</a:t>
            </a:r>
          </a:p>
          <a:p>
            <a:pPr marL="1028700" lvl="1" indent="-571500">
              <a:spcBef>
                <a:spcPts val="600"/>
              </a:spcBef>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Evidence of resilience, commitment and motivation</a:t>
            </a:r>
          </a:p>
          <a:p>
            <a:pPr marL="1028700" lvl="1" indent="-571500">
              <a:spcBef>
                <a:spcPts val="600"/>
              </a:spcBef>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Evidence of problem-solving and team skills</a:t>
            </a:r>
          </a:p>
          <a:p>
            <a:pPr marL="1028700" lvl="1" indent="-571500">
              <a:spcBef>
                <a:spcPts val="600"/>
              </a:spcBef>
              <a:buFont typeface="Arial" panose="020B0604020202020204" pitchFamily="34" charset="0"/>
              <a:buChar char="•"/>
            </a:pPr>
            <a:r>
              <a:rPr lang="en-GB" sz="4000" dirty="0">
                <a:latin typeface="Calibri" panose="020F0502020204030204" pitchFamily="34" charset="0"/>
                <a:ea typeface="Calibri" panose="020F0502020204030204" pitchFamily="34" charset="0"/>
                <a:cs typeface="Calibri" panose="020F0502020204030204" pitchFamily="34" charset="0"/>
              </a:rPr>
              <a:t>Communication skills</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41735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7CE803-081B-4584-9DEE-8396466A2724}"/>
              </a:ext>
            </a:extLst>
          </p:cNvPr>
          <p:cNvPicPr>
            <a:picLocks noChangeAspect="1"/>
          </p:cNvPicPr>
          <p:nvPr/>
        </p:nvPicPr>
        <p:blipFill>
          <a:blip r:embed="rId2"/>
          <a:stretch>
            <a:fillRect/>
          </a:stretch>
        </p:blipFill>
        <p:spPr>
          <a:xfrm>
            <a:off x="-34645" y="-66883"/>
            <a:ext cx="7431668" cy="3158002"/>
          </a:xfrm>
          <a:prstGeom prst="rect">
            <a:avLst/>
          </a:prstGeom>
        </p:spPr>
      </p:pic>
      <p:sp>
        <p:nvSpPr>
          <p:cNvPr id="7" name="TextBox 6">
            <a:extLst>
              <a:ext uri="{FF2B5EF4-FFF2-40B4-BE49-F238E27FC236}">
                <a16:creationId xmlns:a16="http://schemas.microsoft.com/office/drawing/2014/main" id="{662E9167-578F-4FCB-B281-6909C138FDB4}"/>
              </a:ext>
            </a:extLst>
          </p:cNvPr>
          <p:cNvSpPr txBox="1"/>
          <p:nvPr/>
        </p:nvSpPr>
        <p:spPr>
          <a:xfrm>
            <a:off x="4607858" y="5843106"/>
            <a:ext cx="14594541" cy="1200329"/>
          </a:xfrm>
          <a:prstGeom prst="rect">
            <a:avLst/>
          </a:prstGeom>
          <a:noFill/>
        </p:spPr>
        <p:txBody>
          <a:bodyPr wrap="square" rtlCol="0">
            <a:spAutoFit/>
          </a:bodyPr>
          <a:lstStyle/>
          <a:p>
            <a:pPr algn="ctr"/>
            <a:r>
              <a:rPr lang="en-US" sz="7200" dirty="0">
                <a:latin typeface="Calibri" panose="020F0502020204030204" pitchFamily="34" charset="0"/>
                <a:ea typeface="Calibri" panose="020F0502020204030204" pitchFamily="34" charset="0"/>
                <a:cs typeface="Calibri" panose="020F0502020204030204" pitchFamily="34" charset="0"/>
              </a:rPr>
              <a:t>Accessing Information</a:t>
            </a:r>
            <a:endParaRPr lang="en-GB" sz="72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88112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4" y="3515248"/>
            <a:ext cx="12010495" cy="1355142"/>
          </a:xfrm>
        </p:spPr>
        <p:txBody>
          <a:bodyPr/>
          <a:lstStyle/>
          <a:p>
            <a:r>
              <a:rPr lang="en-GB" sz="6000" dirty="0"/>
              <a:t>How to apply</a:t>
            </a:r>
            <a:endParaRPr lang="en-GB" dirty="0"/>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5" y="5428587"/>
            <a:ext cx="9598988" cy="6886450"/>
          </a:xfrm>
        </p:spPr>
        <p:txBody>
          <a:bodyPr/>
          <a:lstStyle/>
          <a:p>
            <a:pPr marL="571500" indent="-571500">
              <a:spcAft>
                <a:spcPts val="1200"/>
              </a:spcAft>
              <a:buFont typeface="Arial" panose="020B0604020202020204" pitchFamily="34" charset="0"/>
              <a:buChar char="•"/>
            </a:pPr>
            <a:r>
              <a:rPr lang="en-GB" sz="3600" dirty="0"/>
              <a:t>Apply and send all documents </a:t>
            </a:r>
            <a:r>
              <a:rPr lang="en-GB" sz="3600" b="1" dirty="0"/>
              <a:t>online and by the deadline </a:t>
            </a:r>
          </a:p>
          <a:p>
            <a:pPr marL="571500" indent="-571500">
              <a:spcAft>
                <a:spcPts val="1200"/>
              </a:spcAft>
              <a:buFont typeface="Arial" panose="020B0604020202020204" pitchFamily="34" charset="0"/>
              <a:buChar char="•"/>
            </a:pPr>
            <a:r>
              <a:rPr lang="en-GB" sz="3600" dirty="0"/>
              <a:t>Most deadlines are </a:t>
            </a:r>
            <a:r>
              <a:rPr lang="en-GB" sz="3600" b="1" dirty="0"/>
              <a:t>12 midday UK time on the deadline date</a:t>
            </a:r>
          </a:p>
          <a:p>
            <a:pPr marL="571500" indent="-571500">
              <a:spcAft>
                <a:spcPts val="1200"/>
              </a:spcAft>
              <a:buFont typeface="Arial" panose="020B0604020202020204" pitchFamily="34" charset="0"/>
              <a:buChar char="•"/>
            </a:pPr>
            <a:r>
              <a:rPr lang="en-GB" sz="3600" dirty="0"/>
              <a:t>Apply early– try to submit two weeks before your chosen deadline</a:t>
            </a:r>
          </a:p>
          <a:p>
            <a:pPr marL="571500" indent="-571500">
              <a:spcAft>
                <a:spcPts val="1200"/>
              </a:spcAft>
              <a:buFont typeface="Arial" panose="020B0604020202020204" pitchFamily="34" charset="0"/>
              <a:buChar char="•"/>
            </a:pPr>
            <a:r>
              <a:rPr lang="en-GB" sz="3600" dirty="0">
                <a:solidFill>
                  <a:srgbClr val="002147"/>
                </a:solidFill>
              </a:rPr>
              <a:t>Application cap of </a:t>
            </a:r>
            <a:r>
              <a:rPr lang="en-GB" sz="3600" b="1" dirty="0">
                <a:solidFill>
                  <a:srgbClr val="002147"/>
                </a:solidFill>
              </a:rPr>
              <a:t>2 applications (3 if at least one is research) </a:t>
            </a:r>
            <a:r>
              <a:rPr lang="en-GB" sz="3600" dirty="0">
                <a:solidFill>
                  <a:srgbClr val="002147"/>
                </a:solidFill>
              </a:rPr>
              <a:t>per cycle – but strongly recommended to focus on </a:t>
            </a:r>
            <a:r>
              <a:rPr lang="en-GB" sz="3600" b="1" dirty="0">
                <a:solidFill>
                  <a:srgbClr val="002147"/>
                </a:solidFill>
              </a:rPr>
              <a:t>one application</a:t>
            </a:r>
          </a:p>
        </p:txBody>
      </p:sp>
      <p:pic>
        <p:nvPicPr>
          <p:cNvPr id="6" name="Picture 5">
            <a:extLst>
              <a:ext uri="{FF2B5EF4-FFF2-40B4-BE49-F238E27FC236}">
                <a16:creationId xmlns:a16="http://schemas.microsoft.com/office/drawing/2014/main" id="{02D3CE16-B60F-4E86-86C5-E2801822F2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1291" y="3557935"/>
            <a:ext cx="10330619" cy="6886451"/>
          </a:xfrm>
          <a:prstGeom prst="rect">
            <a:avLst/>
          </a:prstGeom>
        </p:spPr>
      </p:pic>
      <p:sp>
        <p:nvSpPr>
          <p:cNvPr id="4" name="Text Placeholder 3">
            <a:extLst>
              <a:ext uri="{FF2B5EF4-FFF2-40B4-BE49-F238E27FC236}">
                <a16:creationId xmlns:a16="http://schemas.microsoft.com/office/drawing/2014/main" id="{8FF94ECB-6ACD-C7D5-D921-DC31B48A891B}"/>
              </a:ext>
            </a:extLst>
          </p:cNvPr>
          <p:cNvSpPr>
            <a:spLocks noGrp="1"/>
          </p:cNvSpPr>
          <p:nvPr>
            <p:ph type="body" sz="quarter" idx="12"/>
          </p:nvPr>
        </p:nvSpPr>
        <p:spPr>
          <a:xfrm>
            <a:off x="15791090" y="9952615"/>
            <a:ext cx="6550025" cy="295275"/>
          </a:xfrm>
        </p:spPr>
        <p:txBody>
          <a:bodyPr/>
          <a:lstStyle/>
          <a:p>
            <a:r>
              <a:rPr lang="en-GB" dirty="0"/>
              <a:t>Phil Brooks</a:t>
            </a:r>
          </a:p>
        </p:txBody>
      </p:sp>
    </p:spTree>
    <p:extLst>
      <p:ext uri="{BB962C8B-B14F-4D97-AF65-F5344CB8AC3E}">
        <p14:creationId xmlns:p14="http://schemas.microsoft.com/office/powerpoint/2010/main" val="2835230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6" y="3815255"/>
            <a:ext cx="10994746" cy="1355142"/>
          </a:xfrm>
        </p:spPr>
        <p:txBody>
          <a:bodyPr/>
          <a:lstStyle/>
          <a:p>
            <a:r>
              <a:rPr lang="en-GB" dirty="0"/>
              <a:t>Oxford scholarships</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6" y="5613343"/>
            <a:ext cx="9958614" cy="6054402"/>
          </a:xfrm>
        </p:spPr>
        <p:txBody>
          <a:bodyPr/>
          <a:lstStyle/>
          <a:p>
            <a:pPr marL="285750" indent="-285750">
              <a:lnSpc>
                <a:spcPct val="100000"/>
              </a:lnSpc>
              <a:spcAft>
                <a:spcPts val="1200"/>
              </a:spcAft>
              <a:buFont typeface="Arial" panose="020B0604020202020204" pitchFamily="34" charset="0"/>
              <a:buChar char="•"/>
            </a:pPr>
            <a:r>
              <a:rPr lang="en-GB" sz="4000" dirty="0"/>
              <a:t>Each year new Oxford postgraduates benefit from </a:t>
            </a:r>
            <a:r>
              <a:rPr lang="en-GB" sz="4000" b="1" dirty="0"/>
              <a:t>over 1,000 full or partial scholarships </a:t>
            </a:r>
            <a:r>
              <a:rPr lang="en-GB" sz="4000" dirty="0"/>
              <a:t>offered by the University, its academic departments/units, colleges and others</a:t>
            </a:r>
          </a:p>
          <a:p>
            <a:pPr marL="285750" indent="-285750">
              <a:lnSpc>
                <a:spcPct val="100000"/>
              </a:lnSpc>
              <a:spcAft>
                <a:spcPts val="1200"/>
              </a:spcAft>
              <a:buFont typeface="Arial" panose="020B0604020202020204" pitchFamily="34" charset="0"/>
              <a:buChar char="•"/>
            </a:pPr>
            <a:r>
              <a:rPr lang="en-GB" sz="4000" b="1" dirty="0"/>
              <a:t>About 50% of postgraduate students are fully funded</a:t>
            </a:r>
            <a:r>
              <a:rPr lang="en-GB" sz="4000" dirty="0"/>
              <a:t>, either by Oxford or external funders, but disciplines have different levels of funding.</a:t>
            </a:r>
            <a:endParaRPr lang="en-GB" sz="2800" dirty="0"/>
          </a:p>
        </p:txBody>
      </p:sp>
      <p:pic>
        <p:nvPicPr>
          <p:cNvPr id="4" name="Picture 3">
            <a:extLst>
              <a:ext uri="{FF2B5EF4-FFF2-40B4-BE49-F238E27FC236}">
                <a16:creationId xmlns:a16="http://schemas.microsoft.com/office/drawing/2014/main" id="{DA61797C-EE9C-44CA-B187-6FF211FB6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2671" y="2521475"/>
            <a:ext cx="11531329" cy="7688175"/>
          </a:xfrm>
          <a:prstGeom prst="rect">
            <a:avLst/>
          </a:prstGeom>
        </p:spPr>
      </p:pic>
      <p:sp>
        <p:nvSpPr>
          <p:cNvPr id="8" name="Text Placeholder 3">
            <a:extLst>
              <a:ext uri="{FF2B5EF4-FFF2-40B4-BE49-F238E27FC236}">
                <a16:creationId xmlns:a16="http://schemas.microsoft.com/office/drawing/2014/main" id="{7050B440-DFC2-4C08-A51C-6B3C4FAADA22}"/>
              </a:ext>
            </a:extLst>
          </p:cNvPr>
          <p:cNvSpPr txBox="1">
            <a:spLocks/>
          </p:cNvSpPr>
          <p:nvPr/>
        </p:nvSpPr>
        <p:spPr>
          <a:xfrm>
            <a:off x="17361249" y="9600564"/>
            <a:ext cx="6550025" cy="295275"/>
          </a:xfrm>
          <a:prstGeom prst="rect">
            <a:avLst/>
          </a:prstGeom>
        </p:spPr>
        <p:txBody>
          <a:bodyPr vert="horz" lIns="0" tIns="0" rIns="0" bIns="0" rtlCol="0" anchor="t" anchorCtr="0">
            <a:noAutofit/>
          </a:bodyPr>
          <a:lstStyle>
            <a:lvl1pPr marL="0" indent="0" algn="r" defTabSz="1828800" rtl="0" eaLnBrk="1" latinLnBrk="0" hangingPunct="1">
              <a:lnSpc>
                <a:spcPct val="100000"/>
              </a:lnSpc>
              <a:spcBef>
                <a:spcPts val="0"/>
              </a:spcBef>
              <a:buFont typeface="Arial" panose="020B0604020202020204" pitchFamily="34" charset="0"/>
              <a:buNone/>
              <a:defRPr sz="2100" kern="1200" spc="40" baseline="0">
                <a:solidFill>
                  <a:schemeClr val="bg1"/>
                </a:solidFill>
                <a:latin typeface="+mn-lt"/>
                <a:ea typeface="+mn-ea"/>
                <a:cs typeface="+mn-cs"/>
              </a:defRPr>
            </a:lvl1pPr>
            <a:lvl2pPr marL="0" indent="0" algn="l" defTabSz="1828800" rtl="0" eaLnBrk="1" latinLnBrk="0" hangingPunct="1">
              <a:lnSpc>
                <a:spcPct val="100000"/>
              </a:lnSpc>
              <a:spcBef>
                <a:spcPts val="1200"/>
              </a:spcBef>
              <a:buFont typeface="Arial" panose="020B0604020202020204" pitchFamily="34" charset="0"/>
              <a:buNone/>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dirty="0"/>
              <a:t>Phil Brooks</a:t>
            </a:r>
          </a:p>
        </p:txBody>
      </p:sp>
    </p:spTree>
    <p:extLst>
      <p:ext uri="{BB962C8B-B14F-4D97-AF65-F5344CB8AC3E}">
        <p14:creationId xmlns:p14="http://schemas.microsoft.com/office/powerpoint/2010/main" val="2437451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6" y="3138599"/>
            <a:ext cx="13959114" cy="1355142"/>
          </a:xfrm>
        </p:spPr>
        <p:txBody>
          <a:bodyPr/>
          <a:lstStyle/>
          <a:p>
            <a:r>
              <a:rPr lang="en-GB" dirty="0"/>
              <a:t>Applying for Oxford scholarships</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6" y="4979722"/>
            <a:ext cx="11756704" cy="6548177"/>
          </a:xfrm>
        </p:spPr>
        <p:txBody>
          <a:bodyPr/>
          <a:lstStyle/>
          <a:p>
            <a:pPr marL="571500" indent="-571500">
              <a:lnSpc>
                <a:spcPct val="100000"/>
              </a:lnSpc>
              <a:spcAft>
                <a:spcPts val="1800"/>
              </a:spcAft>
              <a:buFont typeface="Arial" panose="020B0604020202020204" pitchFamily="34" charset="0"/>
              <a:buChar char="•"/>
            </a:pPr>
            <a:r>
              <a:rPr lang="en-GB" sz="3600" dirty="0"/>
              <a:t>Make sure you </a:t>
            </a:r>
            <a:r>
              <a:rPr lang="en-GB" sz="3600" b="1" dirty="0"/>
              <a:t>apply by the December/January deadline</a:t>
            </a:r>
            <a:r>
              <a:rPr lang="en-GB" sz="3600" dirty="0"/>
              <a:t> for your course.</a:t>
            </a:r>
          </a:p>
          <a:p>
            <a:pPr marL="571500" indent="-571500">
              <a:lnSpc>
                <a:spcPct val="100000"/>
              </a:lnSpc>
              <a:spcAft>
                <a:spcPts val="1800"/>
              </a:spcAft>
              <a:buFont typeface="Arial" panose="020B0604020202020204" pitchFamily="34" charset="0"/>
              <a:buChar char="•"/>
            </a:pPr>
            <a:r>
              <a:rPr lang="en-GB" sz="3600" dirty="0"/>
              <a:t>A standard course application is required for the majority of our scholarships – you will be automatically considered if you meet eligibility criteria. </a:t>
            </a:r>
          </a:p>
          <a:p>
            <a:pPr marL="571500" indent="-571500">
              <a:lnSpc>
                <a:spcPct val="100000"/>
              </a:lnSpc>
              <a:spcAft>
                <a:spcPts val="1800"/>
              </a:spcAft>
              <a:buFont typeface="Arial" panose="020B0604020202020204" pitchFamily="34" charset="0"/>
              <a:buChar char="•"/>
            </a:pPr>
            <a:r>
              <a:rPr lang="en-GB" sz="3600" dirty="0"/>
              <a:t>Some schemes require additional material, </a:t>
            </a:r>
            <a:r>
              <a:rPr lang="en-GB" sz="3600" dirty="0" err="1"/>
              <a:t>e.g</a:t>
            </a:r>
            <a:r>
              <a:rPr lang="en-GB" sz="3600" dirty="0"/>
              <a:t> .supporting statements</a:t>
            </a:r>
          </a:p>
        </p:txBody>
      </p:sp>
      <p:pic>
        <p:nvPicPr>
          <p:cNvPr id="4" name="Picture 3">
            <a:extLst>
              <a:ext uri="{FF2B5EF4-FFF2-40B4-BE49-F238E27FC236}">
                <a16:creationId xmlns:a16="http://schemas.microsoft.com/office/drawing/2014/main" id="{2F3D8CEA-D670-4E21-BCC2-1C43F53B59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92773" y="4979722"/>
            <a:ext cx="11482283" cy="7654855"/>
          </a:xfrm>
          <a:prstGeom prst="rect">
            <a:avLst/>
          </a:prstGeom>
        </p:spPr>
      </p:pic>
      <p:sp>
        <p:nvSpPr>
          <p:cNvPr id="8" name="Text Placeholder 3">
            <a:extLst>
              <a:ext uri="{FF2B5EF4-FFF2-40B4-BE49-F238E27FC236}">
                <a16:creationId xmlns:a16="http://schemas.microsoft.com/office/drawing/2014/main" id="{7050B440-DFC2-4C08-A51C-6B3C4FAADA22}"/>
              </a:ext>
            </a:extLst>
          </p:cNvPr>
          <p:cNvSpPr txBox="1">
            <a:spLocks/>
          </p:cNvSpPr>
          <p:nvPr/>
        </p:nvSpPr>
        <p:spPr>
          <a:xfrm>
            <a:off x="9605665" y="12151365"/>
            <a:ext cx="6550025" cy="295275"/>
          </a:xfrm>
          <a:prstGeom prst="rect">
            <a:avLst/>
          </a:prstGeom>
        </p:spPr>
        <p:txBody>
          <a:bodyPr vert="horz" lIns="0" tIns="0" rIns="0" bIns="0" rtlCol="0" anchor="t" anchorCtr="0">
            <a:noAutofit/>
          </a:bodyPr>
          <a:lstStyle>
            <a:lvl1pPr marL="0" indent="0" algn="r" defTabSz="1828800" rtl="0" eaLnBrk="1" latinLnBrk="0" hangingPunct="1">
              <a:lnSpc>
                <a:spcPct val="100000"/>
              </a:lnSpc>
              <a:spcBef>
                <a:spcPts val="0"/>
              </a:spcBef>
              <a:buFont typeface="Arial" panose="020B0604020202020204" pitchFamily="34" charset="0"/>
              <a:buNone/>
              <a:defRPr sz="2100" kern="1200" spc="40" baseline="0">
                <a:solidFill>
                  <a:schemeClr val="bg1"/>
                </a:solidFill>
                <a:latin typeface="+mn-lt"/>
                <a:ea typeface="+mn-ea"/>
                <a:cs typeface="+mn-cs"/>
              </a:defRPr>
            </a:lvl1pPr>
            <a:lvl2pPr marL="0" indent="0" algn="l" defTabSz="1828800" rtl="0" eaLnBrk="1" latinLnBrk="0" hangingPunct="1">
              <a:lnSpc>
                <a:spcPct val="100000"/>
              </a:lnSpc>
              <a:spcBef>
                <a:spcPts val="1200"/>
              </a:spcBef>
              <a:buFont typeface="Arial" panose="020B0604020202020204" pitchFamily="34" charset="0"/>
              <a:buNone/>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dirty="0"/>
              <a:t>Phil Brooks</a:t>
            </a:r>
          </a:p>
        </p:txBody>
      </p:sp>
      <p:sp>
        <p:nvSpPr>
          <p:cNvPr id="6" name="Rectangle: Rounded Corners 5">
            <a:extLst>
              <a:ext uri="{FF2B5EF4-FFF2-40B4-BE49-F238E27FC236}">
                <a16:creationId xmlns:a16="http://schemas.microsoft.com/office/drawing/2014/main" id="{314B2FE5-DBB7-4CAE-B667-C31331D221A4}"/>
              </a:ext>
            </a:extLst>
          </p:cNvPr>
          <p:cNvSpPr/>
          <p:nvPr/>
        </p:nvSpPr>
        <p:spPr>
          <a:xfrm>
            <a:off x="1173003" y="11102904"/>
            <a:ext cx="13038067" cy="1227588"/>
          </a:xfrm>
          <a:prstGeom prst="roundRect">
            <a:avLst/>
          </a:prstGeom>
          <a:solidFill>
            <a:srgbClr val="D9D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800" dirty="0">
                <a:solidFill>
                  <a:srgbClr val="002147"/>
                </a:solidFill>
                <a:sym typeface="Wingdings" panose="05000000000000000000" pitchFamily="2" charset="2"/>
              </a:rPr>
              <a:t> Use our Fees, Funding &amp; Scholarship Search tool to explore scholarships with 	additional requirements | 	</a:t>
            </a:r>
            <a:r>
              <a:rPr lang="en-GB" sz="2800" dirty="0">
                <a:solidFill>
                  <a:srgbClr val="002147"/>
                </a:solidFill>
                <a:sym typeface="Wingdings" panose="05000000000000000000" pitchFamily="2" charset="2"/>
                <a:hlinkClick r:id="rId4"/>
              </a:rPr>
              <a:t>www.graduate.ox.ac.uk/fundingsearch</a:t>
            </a:r>
            <a:r>
              <a:rPr lang="en-GB" sz="2800" dirty="0">
                <a:solidFill>
                  <a:srgbClr val="002147"/>
                </a:solidFill>
                <a:sym typeface="Wingdings" panose="05000000000000000000" pitchFamily="2" charset="2"/>
              </a:rPr>
              <a:t> </a:t>
            </a:r>
          </a:p>
        </p:txBody>
      </p:sp>
    </p:spTree>
    <p:extLst>
      <p:ext uri="{BB962C8B-B14F-4D97-AF65-F5344CB8AC3E}">
        <p14:creationId xmlns:p14="http://schemas.microsoft.com/office/powerpoint/2010/main" val="2412378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2042886" y="3199198"/>
            <a:ext cx="10994746" cy="1355142"/>
          </a:xfrm>
        </p:spPr>
        <p:txBody>
          <a:bodyPr/>
          <a:lstStyle/>
          <a:p>
            <a:r>
              <a:rPr lang="en-GB" dirty="0"/>
              <a:t>Top tips for funding</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2042886" y="4845246"/>
            <a:ext cx="12752106" cy="6822497"/>
          </a:xfrm>
        </p:spPr>
        <p:txBody>
          <a:bodyPr/>
          <a:lstStyle/>
          <a:p>
            <a:pPr marL="285750" indent="-285750">
              <a:lnSpc>
                <a:spcPct val="100000"/>
              </a:lnSpc>
              <a:buFont typeface="Arial" panose="020B0604020202020204" pitchFamily="34" charset="0"/>
              <a:buChar char="•"/>
            </a:pPr>
            <a:r>
              <a:rPr lang="en-GB" sz="3600" b="1" dirty="0"/>
              <a:t>Make sure you’re clear about likely costs </a:t>
            </a:r>
            <a:r>
              <a:rPr lang="en-GB" sz="3600" dirty="0"/>
              <a:t>(fees </a:t>
            </a:r>
            <a:r>
              <a:rPr lang="en-GB" sz="3600" i="1" dirty="0"/>
              <a:t>and</a:t>
            </a:r>
            <a:r>
              <a:rPr lang="en-GB" sz="3600" dirty="0"/>
              <a:t> living expenses) – remember that the offer of a place doesn’t guarantee funding</a:t>
            </a:r>
          </a:p>
          <a:p>
            <a:pPr marL="285750" indent="-285750">
              <a:lnSpc>
                <a:spcPct val="100000"/>
              </a:lnSpc>
              <a:buFont typeface="Arial" panose="020B0604020202020204" pitchFamily="34" charset="0"/>
              <a:buChar char="•"/>
            </a:pPr>
            <a:r>
              <a:rPr lang="en-GB" sz="3600" b="1" dirty="0"/>
              <a:t>Check deadlines </a:t>
            </a:r>
            <a:r>
              <a:rPr lang="en-GB" sz="3600" dirty="0"/>
              <a:t>and what, if any, supplementary materials are needed for particular scholarships </a:t>
            </a:r>
          </a:p>
          <a:p>
            <a:pPr marL="285750" indent="-285750">
              <a:lnSpc>
                <a:spcPct val="100000"/>
              </a:lnSpc>
              <a:buFont typeface="Arial" panose="020B0604020202020204" pitchFamily="34" charset="0"/>
              <a:buChar char="•"/>
            </a:pPr>
            <a:r>
              <a:rPr lang="en-GB" sz="3600" b="1" dirty="0"/>
              <a:t>Don’t wait </a:t>
            </a:r>
            <a:r>
              <a:rPr lang="en-GB" sz="3600" dirty="0"/>
              <a:t>until you have an offer or start your course to sort out funding for future years </a:t>
            </a:r>
          </a:p>
          <a:p>
            <a:pPr marL="285750" indent="-285750">
              <a:lnSpc>
                <a:spcPct val="100000"/>
              </a:lnSpc>
              <a:buFont typeface="Arial" panose="020B0604020202020204" pitchFamily="34" charset="0"/>
              <a:buChar char="•"/>
            </a:pPr>
            <a:r>
              <a:rPr lang="en-GB" sz="3600" b="1" dirty="0"/>
              <a:t>Work opportunities may be limited </a:t>
            </a:r>
            <a:r>
              <a:rPr lang="en-GB" sz="3600" dirty="0"/>
              <a:t>so it is unlikely that you will have time to earn enough to fully support full-time study</a:t>
            </a:r>
          </a:p>
        </p:txBody>
      </p:sp>
      <p:pic>
        <p:nvPicPr>
          <p:cNvPr id="7" name="Picture 6">
            <a:extLst>
              <a:ext uri="{FF2B5EF4-FFF2-40B4-BE49-F238E27FC236}">
                <a16:creationId xmlns:a16="http://schemas.microsoft.com/office/drawing/2014/main" id="{B5D57ED4-374B-4771-B4F2-348E79FF2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59129" y="2739666"/>
            <a:ext cx="11463998" cy="7654855"/>
          </a:xfrm>
          <a:prstGeom prst="rect">
            <a:avLst/>
          </a:prstGeom>
        </p:spPr>
      </p:pic>
      <p:sp>
        <p:nvSpPr>
          <p:cNvPr id="8" name="Text Placeholder 3">
            <a:extLst>
              <a:ext uri="{FF2B5EF4-FFF2-40B4-BE49-F238E27FC236}">
                <a16:creationId xmlns:a16="http://schemas.microsoft.com/office/drawing/2014/main" id="{7050B440-DFC2-4C08-A51C-6B3C4FAADA22}"/>
              </a:ext>
            </a:extLst>
          </p:cNvPr>
          <p:cNvSpPr txBox="1">
            <a:spLocks/>
          </p:cNvSpPr>
          <p:nvPr/>
        </p:nvSpPr>
        <p:spPr>
          <a:xfrm>
            <a:off x="17397825" y="9966324"/>
            <a:ext cx="6550025" cy="295275"/>
          </a:xfrm>
          <a:prstGeom prst="rect">
            <a:avLst/>
          </a:prstGeom>
        </p:spPr>
        <p:txBody>
          <a:bodyPr vert="horz" lIns="0" tIns="0" rIns="0" bIns="0" rtlCol="0" anchor="t" anchorCtr="0">
            <a:noAutofit/>
          </a:bodyPr>
          <a:lstStyle>
            <a:lvl1pPr marL="0" indent="0" algn="r" defTabSz="1828800" rtl="0" eaLnBrk="1" latinLnBrk="0" hangingPunct="1">
              <a:lnSpc>
                <a:spcPct val="100000"/>
              </a:lnSpc>
              <a:spcBef>
                <a:spcPts val="0"/>
              </a:spcBef>
              <a:buFont typeface="Arial" panose="020B0604020202020204" pitchFamily="34" charset="0"/>
              <a:buNone/>
              <a:defRPr sz="2100" kern="1200" spc="40" baseline="0">
                <a:solidFill>
                  <a:schemeClr val="bg1"/>
                </a:solidFill>
                <a:latin typeface="+mn-lt"/>
                <a:ea typeface="+mn-ea"/>
                <a:cs typeface="+mn-cs"/>
              </a:defRPr>
            </a:lvl1pPr>
            <a:lvl2pPr marL="0" indent="0" algn="l" defTabSz="1828800" rtl="0" eaLnBrk="1" latinLnBrk="0" hangingPunct="1">
              <a:lnSpc>
                <a:spcPct val="100000"/>
              </a:lnSpc>
              <a:spcBef>
                <a:spcPts val="1200"/>
              </a:spcBef>
              <a:buFont typeface="Arial" panose="020B0604020202020204" pitchFamily="34" charset="0"/>
              <a:buNone/>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dirty="0"/>
              <a:t>Phil Brooks</a:t>
            </a:r>
          </a:p>
        </p:txBody>
      </p:sp>
      <p:sp>
        <p:nvSpPr>
          <p:cNvPr id="6" name="Rectangle: Rounded Corners 5">
            <a:extLst>
              <a:ext uri="{FF2B5EF4-FFF2-40B4-BE49-F238E27FC236}">
                <a16:creationId xmlns:a16="http://schemas.microsoft.com/office/drawing/2014/main" id="{0B4B22BC-90C8-4AE2-B2DC-6A6CB3986AED}"/>
              </a:ext>
            </a:extLst>
          </p:cNvPr>
          <p:cNvSpPr/>
          <p:nvPr/>
        </p:nvSpPr>
        <p:spPr>
          <a:xfrm>
            <a:off x="2270192" y="10976334"/>
            <a:ext cx="19843616" cy="914928"/>
          </a:xfrm>
          <a:prstGeom prst="roundRect">
            <a:avLst/>
          </a:prstGeom>
          <a:solidFill>
            <a:srgbClr val="D9D8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200" dirty="0">
                <a:solidFill>
                  <a:srgbClr val="002147"/>
                </a:solidFill>
                <a:sym typeface="Wingdings" panose="05000000000000000000" pitchFamily="2" charset="2"/>
              </a:rPr>
              <a:t> Review our guidance and resources on finding funding for your course | </a:t>
            </a:r>
            <a:r>
              <a:rPr lang="en-GB" sz="3200" dirty="0">
                <a:solidFill>
                  <a:srgbClr val="002147"/>
                </a:solidFill>
                <a:sym typeface="Wingdings" panose="05000000000000000000" pitchFamily="2" charset="2"/>
                <a:hlinkClick r:id="rId4"/>
              </a:rPr>
              <a:t>www.graduate.ox.ac.uk/funding</a:t>
            </a:r>
            <a:r>
              <a:rPr lang="en-GB" sz="3200" dirty="0">
                <a:solidFill>
                  <a:srgbClr val="002147"/>
                </a:solidFill>
                <a:sym typeface="Wingdings" panose="05000000000000000000" pitchFamily="2" charset="2"/>
              </a:rPr>
              <a:t> </a:t>
            </a:r>
          </a:p>
        </p:txBody>
      </p:sp>
    </p:spTree>
    <p:extLst>
      <p:ext uri="{BB962C8B-B14F-4D97-AF65-F5344CB8AC3E}">
        <p14:creationId xmlns:p14="http://schemas.microsoft.com/office/powerpoint/2010/main" val="15163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15121" y="916810"/>
            <a:ext cx="16668750" cy="2362510"/>
          </a:xfrm>
        </p:spPr>
        <p:txBody>
          <a:bodyPr/>
          <a:lstStyle/>
          <a:p>
            <a:pPr algn="ctr"/>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A PhD or a Masters degree?</a:t>
            </a:r>
          </a:p>
        </p:txBody>
      </p:sp>
      <p:sp>
        <p:nvSpPr>
          <p:cNvPr id="3" name="Content Placeholder 2"/>
          <p:cNvSpPr>
            <a:spLocks noGrp="1"/>
          </p:cNvSpPr>
          <p:nvPr>
            <p:ph idx="1"/>
          </p:nvPr>
        </p:nvSpPr>
        <p:spPr>
          <a:xfrm>
            <a:off x="2455795" y="4633264"/>
            <a:ext cx="19472409" cy="5559117"/>
          </a:xfrm>
        </p:spPr>
        <p:txBody>
          <a:bodyPr>
            <a:noAutofit/>
          </a:bodyPr>
          <a:lstStyle/>
          <a:p>
            <a:pPr>
              <a:lnSpc>
                <a:spcPct val="100000"/>
              </a:lnSpc>
            </a:pPr>
            <a:r>
              <a:rPr lang="en-GB" sz="4000" dirty="0">
                <a:solidFill>
                  <a:srgbClr val="021E42"/>
                </a:solidFill>
                <a:latin typeface="Calibri" panose="020F0502020204030204" pitchFamily="34" charset="0"/>
                <a:ea typeface="Calibri" panose="020F0502020204030204" pitchFamily="34" charset="0"/>
                <a:cs typeface="Calibri" panose="020F0502020204030204" pitchFamily="34" charset="0"/>
              </a:rPr>
              <a:t>A Masters degree is not usually required for sciences doctoral study in the UK</a:t>
            </a:r>
          </a:p>
          <a:p>
            <a:pPr>
              <a:lnSpc>
                <a:spcPct val="100000"/>
              </a:lnSpc>
            </a:pPr>
            <a:r>
              <a:rPr lang="en-GB" sz="4000" dirty="0">
                <a:solidFill>
                  <a:srgbClr val="021E42"/>
                </a:solidFill>
                <a:latin typeface="Calibri" panose="020F0502020204030204" pitchFamily="34" charset="0"/>
                <a:ea typeface="Calibri" panose="020F0502020204030204" pitchFamily="34" charset="0"/>
                <a:cs typeface="Calibri" panose="020F0502020204030204" pitchFamily="34" charset="0"/>
              </a:rPr>
              <a:t>However, a Masters degree might be right for you if:</a:t>
            </a:r>
          </a:p>
          <a:p>
            <a:pPr marL="685800" indent="-685800">
              <a:lnSpc>
                <a:spcPct val="100000"/>
              </a:lnSpc>
              <a:buFont typeface="Arial" panose="020B0604020202020204" pitchFamily="34" charset="0"/>
              <a:buChar char="•"/>
            </a:pPr>
            <a:r>
              <a:rPr lang="en-GB" sz="4000" dirty="0">
                <a:solidFill>
                  <a:srgbClr val="021E42"/>
                </a:solidFill>
                <a:latin typeface="Calibri" panose="020F0502020204030204" pitchFamily="34" charset="0"/>
                <a:ea typeface="Calibri" panose="020F0502020204030204" pitchFamily="34" charset="0"/>
                <a:cs typeface="Calibri" panose="020F0502020204030204" pitchFamily="34" charset="0"/>
              </a:rPr>
              <a:t>You want to study a subject more deeply than at undergraduate level, or to study topics not covered in your undergraduate courses</a:t>
            </a:r>
          </a:p>
          <a:p>
            <a:pPr marL="685800" indent="-685800">
              <a:lnSpc>
                <a:spcPct val="100000"/>
              </a:lnSpc>
              <a:buFont typeface="Arial" panose="020B0604020202020204" pitchFamily="34" charset="0"/>
              <a:buChar char="•"/>
            </a:pPr>
            <a:r>
              <a:rPr lang="en-GB" sz="4000" dirty="0">
                <a:solidFill>
                  <a:srgbClr val="021E42"/>
                </a:solidFill>
                <a:latin typeface="Calibri" panose="020F0502020204030204" pitchFamily="34" charset="0"/>
                <a:ea typeface="Calibri" panose="020F0502020204030204" pitchFamily="34" charset="0"/>
                <a:cs typeface="Calibri" panose="020F0502020204030204" pitchFamily="34" charset="0"/>
              </a:rPr>
              <a:t>You want to gain or demonstrate additional knowledge, skills or research experience or gain experience of working in a new country/environment </a:t>
            </a:r>
          </a:p>
          <a:p>
            <a:pPr marL="685800" indent="-685800">
              <a:lnSpc>
                <a:spcPct val="100000"/>
              </a:lnSpc>
              <a:buFont typeface="Arial" panose="020B0604020202020204" pitchFamily="34" charset="0"/>
              <a:buChar char="•"/>
            </a:pPr>
            <a:r>
              <a:rPr lang="en-GB" sz="4000" dirty="0">
                <a:solidFill>
                  <a:srgbClr val="021E42"/>
                </a:solidFill>
                <a:latin typeface="Calibri" panose="020F0502020204030204" pitchFamily="34" charset="0"/>
                <a:ea typeface="Calibri" panose="020F0502020204030204" pitchFamily="34" charset="0"/>
                <a:cs typeface="Calibri" panose="020F0502020204030204" pitchFamily="34" charset="0"/>
              </a:rPr>
              <a:t>You want to enter a career where a Masters degree is a valued or necessary qualification</a:t>
            </a:r>
          </a:p>
          <a:p>
            <a:pPr marL="685800" indent="-685800">
              <a:lnSpc>
                <a:spcPct val="100000"/>
              </a:lnSpc>
              <a:buFont typeface="Arial" panose="020B0604020202020204" pitchFamily="34" charset="0"/>
              <a:buChar char="•"/>
            </a:pPr>
            <a:r>
              <a:rPr lang="en-GB" sz="4000" dirty="0">
                <a:solidFill>
                  <a:srgbClr val="021E42"/>
                </a:solidFill>
                <a:latin typeface="Calibri" panose="020F0502020204030204" pitchFamily="34" charset="0"/>
                <a:ea typeface="Calibri" panose="020F0502020204030204" pitchFamily="34" charset="0"/>
                <a:cs typeface="Calibri" panose="020F0502020204030204" pitchFamily="34" charset="0"/>
              </a:rPr>
              <a:t>Some universities offer dual Masters/PhD programmes – these typically involve assessed taught courses in the first 1-2 years and then an additional 2-3 or more years of research</a:t>
            </a:r>
          </a:p>
        </p:txBody>
      </p:sp>
      <p:pic>
        <p:nvPicPr>
          <p:cNvPr id="4" name="Content Placeholder 5">
            <a:extLst>
              <a:ext uri="{FF2B5EF4-FFF2-40B4-BE49-F238E27FC236}">
                <a16:creationId xmlns:a16="http://schemas.microsoft.com/office/drawing/2014/main" id="{B104B715-6534-4F25-8857-12EBACE32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9647"/>
            <a:ext cx="7432635" cy="3160643"/>
          </a:xfrm>
          <a:prstGeom prst="rect">
            <a:avLst/>
          </a:prstGeom>
        </p:spPr>
      </p:pic>
    </p:spTree>
    <p:extLst>
      <p:ext uri="{BB962C8B-B14F-4D97-AF65-F5344CB8AC3E}">
        <p14:creationId xmlns:p14="http://schemas.microsoft.com/office/powerpoint/2010/main" val="165672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8A1B-683C-B88C-82E2-335E42E51B4B}"/>
              </a:ext>
            </a:extLst>
          </p:cNvPr>
          <p:cNvSpPr>
            <a:spLocks noGrp="1"/>
          </p:cNvSpPr>
          <p:nvPr>
            <p:ph type="title"/>
          </p:nvPr>
        </p:nvSpPr>
        <p:spPr>
          <a:xfrm>
            <a:off x="1982334" y="3321479"/>
            <a:ext cx="10994746" cy="1355142"/>
          </a:xfrm>
        </p:spPr>
        <p:txBody>
          <a:bodyPr/>
          <a:lstStyle/>
          <a:p>
            <a:r>
              <a:rPr lang="en-GB" dirty="0"/>
              <a:t>Oxford’s colleges</a:t>
            </a:r>
          </a:p>
        </p:txBody>
      </p:sp>
      <p:sp>
        <p:nvSpPr>
          <p:cNvPr id="5" name="Text Placeholder 4">
            <a:extLst>
              <a:ext uri="{FF2B5EF4-FFF2-40B4-BE49-F238E27FC236}">
                <a16:creationId xmlns:a16="http://schemas.microsoft.com/office/drawing/2014/main" id="{47BA6432-2E40-7F2A-1E2E-E66292C2B200}"/>
              </a:ext>
            </a:extLst>
          </p:cNvPr>
          <p:cNvSpPr>
            <a:spLocks noGrp="1"/>
          </p:cNvSpPr>
          <p:nvPr>
            <p:ph type="body" sz="quarter" idx="13"/>
          </p:nvPr>
        </p:nvSpPr>
        <p:spPr>
          <a:xfrm>
            <a:off x="1982333" y="5015846"/>
            <a:ext cx="12443691" cy="7022003"/>
          </a:xfrm>
        </p:spPr>
        <p:txBody>
          <a:bodyPr/>
          <a:lstStyle/>
          <a:p>
            <a:pPr marL="571500" indent="-571500">
              <a:lnSpc>
                <a:spcPct val="100000"/>
              </a:lnSpc>
              <a:buFont typeface="Arial" panose="020B0604020202020204" pitchFamily="34" charset="0"/>
              <a:buChar char="•"/>
            </a:pPr>
            <a:r>
              <a:rPr lang="en-GB" sz="3600" dirty="0"/>
              <a:t>All students are members of a department and </a:t>
            </a:r>
            <a:r>
              <a:rPr lang="en-GB" sz="3600" b="1" dirty="0"/>
              <a:t>one of 43 unique colleges</a:t>
            </a:r>
          </a:p>
          <a:p>
            <a:pPr marL="571500" indent="-571500">
              <a:lnSpc>
                <a:spcPct val="100000"/>
              </a:lnSpc>
              <a:buFont typeface="Arial" panose="020B0604020202020204" pitchFamily="34" charset="0"/>
              <a:buChar char="•"/>
            </a:pPr>
            <a:r>
              <a:rPr lang="en-GB" sz="3600" dirty="0"/>
              <a:t>Colleges are </a:t>
            </a:r>
            <a:r>
              <a:rPr lang="en-GB" sz="3600" b="1" dirty="0"/>
              <a:t>small, multidisciplinary communities </a:t>
            </a:r>
            <a:r>
              <a:rPr lang="en-GB" sz="3600" dirty="0">
                <a:cs typeface="Arial" panose="020B0604020202020204" pitchFamily="34" charset="0"/>
              </a:rPr>
              <a:t>with students and staff from different backgrounds and subjects</a:t>
            </a:r>
            <a:endParaRPr lang="en-GB" sz="3600" dirty="0"/>
          </a:p>
          <a:p>
            <a:pPr marL="571500" indent="-571500">
              <a:lnSpc>
                <a:spcPct val="100000"/>
              </a:lnSpc>
              <a:buFont typeface="Arial" panose="020B0604020202020204" pitchFamily="34" charset="0"/>
              <a:buChar char="•"/>
            </a:pPr>
            <a:r>
              <a:rPr lang="en-GB" sz="3600" dirty="0"/>
              <a:t>Most colleges accept graduates and undergraduates, but some only accept graduates</a:t>
            </a:r>
          </a:p>
          <a:p>
            <a:pPr marL="571500" indent="-571500">
              <a:lnSpc>
                <a:spcPct val="100000"/>
              </a:lnSpc>
              <a:buFont typeface="Arial" panose="020B0604020202020204" pitchFamily="34" charset="0"/>
              <a:buChar char="•"/>
            </a:pPr>
            <a:r>
              <a:rPr lang="en-GB" sz="3600" dirty="0"/>
              <a:t>There is </a:t>
            </a:r>
            <a:r>
              <a:rPr lang="en-GB" sz="3600" b="1" dirty="0"/>
              <a:t>no separate application for colleges</a:t>
            </a:r>
            <a:r>
              <a:rPr lang="en-GB" sz="3600" dirty="0"/>
              <a:t>. All DPhil and masters’ students have a guaranteed college place</a:t>
            </a:r>
          </a:p>
          <a:p>
            <a:pPr marL="571500" indent="-571500">
              <a:lnSpc>
                <a:spcPct val="100000"/>
              </a:lnSpc>
              <a:buFont typeface="Arial" panose="020B0604020202020204" pitchFamily="34" charset="0"/>
              <a:buChar char="•"/>
            </a:pPr>
            <a:r>
              <a:rPr lang="en-GB" sz="3600" dirty="0"/>
              <a:t>You don’t have to give a college preference when applying</a:t>
            </a:r>
          </a:p>
        </p:txBody>
      </p:sp>
      <p:pic>
        <p:nvPicPr>
          <p:cNvPr id="7" name="Picture 6">
            <a:extLst>
              <a:ext uri="{FF2B5EF4-FFF2-40B4-BE49-F238E27FC236}">
                <a16:creationId xmlns:a16="http://schemas.microsoft.com/office/drawing/2014/main" id="{B5D57ED4-374B-4771-B4F2-348E79FF2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8361" y="2741566"/>
            <a:ext cx="11467472" cy="7654855"/>
          </a:xfrm>
          <a:prstGeom prst="rect">
            <a:avLst/>
          </a:prstGeom>
        </p:spPr>
      </p:pic>
      <p:sp>
        <p:nvSpPr>
          <p:cNvPr id="8" name="Text Placeholder 3">
            <a:extLst>
              <a:ext uri="{FF2B5EF4-FFF2-40B4-BE49-F238E27FC236}">
                <a16:creationId xmlns:a16="http://schemas.microsoft.com/office/drawing/2014/main" id="{7050B440-DFC2-4C08-A51C-6B3C4FAADA22}"/>
              </a:ext>
            </a:extLst>
          </p:cNvPr>
          <p:cNvSpPr txBox="1">
            <a:spLocks/>
          </p:cNvSpPr>
          <p:nvPr/>
        </p:nvSpPr>
        <p:spPr>
          <a:xfrm>
            <a:off x="17644713" y="9786053"/>
            <a:ext cx="6550025" cy="295275"/>
          </a:xfrm>
          <a:prstGeom prst="rect">
            <a:avLst/>
          </a:prstGeom>
        </p:spPr>
        <p:txBody>
          <a:bodyPr vert="horz" lIns="0" tIns="0" rIns="0" bIns="0" rtlCol="0" anchor="t" anchorCtr="0">
            <a:noAutofit/>
          </a:bodyPr>
          <a:lstStyle>
            <a:lvl1pPr marL="0" indent="0" algn="r" defTabSz="1828800" rtl="0" eaLnBrk="1" latinLnBrk="0" hangingPunct="1">
              <a:lnSpc>
                <a:spcPct val="100000"/>
              </a:lnSpc>
              <a:spcBef>
                <a:spcPts val="0"/>
              </a:spcBef>
              <a:buFont typeface="Arial" panose="020B0604020202020204" pitchFamily="34" charset="0"/>
              <a:buNone/>
              <a:defRPr sz="2100" kern="1200" spc="40" baseline="0">
                <a:solidFill>
                  <a:schemeClr val="bg1"/>
                </a:solidFill>
                <a:latin typeface="+mn-lt"/>
                <a:ea typeface="+mn-ea"/>
                <a:cs typeface="+mn-cs"/>
              </a:defRPr>
            </a:lvl1pPr>
            <a:lvl2pPr marL="0" indent="0" algn="l" defTabSz="1828800" rtl="0" eaLnBrk="1" latinLnBrk="0" hangingPunct="1">
              <a:lnSpc>
                <a:spcPct val="100000"/>
              </a:lnSpc>
              <a:spcBef>
                <a:spcPts val="1200"/>
              </a:spcBef>
              <a:buFont typeface="Arial" panose="020B0604020202020204" pitchFamily="34" charset="0"/>
              <a:buNone/>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GB" dirty="0"/>
              <a:t>Phil Brooks</a:t>
            </a:r>
          </a:p>
        </p:txBody>
      </p:sp>
    </p:spTree>
    <p:extLst>
      <p:ext uri="{BB962C8B-B14F-4D97-AF65-F5344CB8AC3E}">
        <p14:creationId xmlns:p14="http://schemas.microsoft.com/office/powerpoint/2010/main" val="379890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5"/>
          <p:cNvSpPr>
            <a:spLocks noGrp="1"/>
          </p:cNvSpPr>
          <p:nvPr>
            <p:ph type="title"/>
          </p:nvPr>
        </p:nvSpPr>
        <p:spPr>
          <a:xfrm>
            <a:off x="4849053" y="1575874"/>
            <a:ext cx="19296163" cy="1371012"/>
          </a:xfrm>
        </p:spPr>
        <p:txBody>
          <a:bodyPr>
            <a:noAutofit/>
          </a:bodyPr>
          <a:lstStyle/>
          <a:p>
            <a:pPr algn="ctr">
              <a:defRPr/>
            </a:pPr>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Researching institutions, research groups</a:t>
            </a:r>
            <a:b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br>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&amp; programmes</a:t>
            </a:r>
          </a:p>
        </p:txBody>
      </p:sp>
      <p:sp>
        <p:nvSpPr>
          <p:cNvPr id="5" name="Content Placeholder 6"/>
          <p:cNvSpPr>
            <a:spLocks noGrp="1"/>
          </p:cNvSpPr>
          <p:nvPr>
            <p:ph idx="1"/>
          </p:nvPr>
        </p:nvSpPr>
        <p:spPr>
          <a:xfrm>
            <a:off x="3552088" y="3721843"/>
            <a:ext cx="6457376" cy="6272314"/>
          </a:xfrm>
        </p:spPr>
        <p:txBody>
          <a:bodyPr>
            <a:noAutofit/>
          </a:bodyPr>
          <a:lstStyle/>
          <a:p>
            <a:pPr>
              <a:lnSpc>
                <a:spcPct val="120000"/>
              </a:lnSpc>
              <a:spcBef>
                <a:spcPct val="50000"/>
              </a:spcBef>
              <a:buFont typeface="Arial" charset="0"/>
              <a:buNone/>
            </a:pPr>
            <a:r>
              <a:rPr lang="en-GB" b="1" dirty="0">
                <a:solidFill>
                  <a:srgbClr val="021E42"/>
                </a:solidFill>
                <a:ea typeface="ＭＳ Ｐゴシック" charset="0"/>
                <a:cs typeface="ＭＳ Ｐゴシック" charset="0"/>
              </a:rPr>
              <a:t>Explore via:</a:t>
            </a:r>
          </a:p>
          <a:p>
            <a:pPr>
              <a:lnSpc>
                <a:spcPct val="120000"/>
              </a:lnSpc>
              <a:spcBef>
                <a:spcPct val="50000"/>
              </a:spcBef>
            </a:pPr>
            <a:r>
              <a:rPr lang="en-GB" dirty="0">
                <a:solidFill>
                  <a:srgbClr val="021E42"/>
                </a:solidFill>
                <a:ea typeface="ＭＳ Ｐゴシック" charset="0"/>
                <a:cs typeface="ＭＳ Ｐゴシック" charset="0"/>
              </a:rPr>
              <a:t>Online resources</a:t>
            </a:r>
          </a:p>
          <a:p>
            <a:pPr>
              <a:lnSpc>
                <a:spcPct val="120000"/>
              </a:lnSpc>
              <a:spcBef>
                <a:spcPct val="50000"/>
              </a:spcBef>
            </a:pPr>
            <a:r>
              <a:rPr lang="en-GB" dirty="0">
                <a:solidFill>
                  <a:srgbClr val="021E42"/>
                </a:solidFill>
                <a:ea typeface="ＭＳ Ｐゴシック" charset="0"/>
                <a:cs typeface="ＭＳ Ｐゴシック" charset="0"/>
              </a:rPr>
              <a:t>Recommendations – from academics/employers/students</a:t>
            </a:r>
          </a:p>
          <a:p>
            <a:pPr>
              <a:lnSpc>
                <a:spcPct val="120000"/>
              </a:lnSpc>
              <a:spcBef>
                <a:spcPct val="50000"/>
              </a:spcBef>
            </a:pPr>
            <a:r>
              <a:rPr lang="en-GB" dirty="0">
                <a:solidFill>
                  <a:srgbClr val="021E42"/>
                </a:solidFill>
                <a:ea typeface="ＭＳ Ｐゴシック" charset="0"/>
                <a:cs typeface="ＭＳ Ｐゴシック" charset="0"/>
              </a:rPr>
              <a:t>Academic literature, conferences </a:t>
            </a:r>
          </a:p>
          <a:p>
            <a:pPr>
              <a:lnSpc>
                <a:spcPct val="120000"/>
              </a:lnSpc>
              <a:spcBef>
                <a:spcPct val="50000"/>
              </a:spcBef>
            </a:pPr>
            <a:r>
              <a:rPr lang="en-GB" dirty="0">
                <a:solidFill>
                  <a:srgbClr val="021E42"/>
                </a:solidFill>
                <a:ea typeface="ＭＳ Ｐゴシック" charset="0"/>
                <a:cs typeface="ＭＳ Ｐゴシック" charset="0"/>
              </a:rPr>
              <a:t>Destination statistics</a:t>
            </a:r>
            <a:br>
              <a:rPr lang="en-GB" dirty="0">
                <a:solidFill>
                  <a:srgbClr val="021E42"/>
                </a:solidFill>
                <a:ea typeface="ＭＳ Ｐゴシック" charset="0"/>
                <a:cs typeface="ＭＳ Ｐゴシック" charset="0"/>
              </a:rPr>
            </a:br>
            <a:r>
              <a:rPr lang="en-GB" dirty="0">
                <a:solidFill>
                  <a:srgbClr val="021E42"/>
                </a:solidFill>
                <a:ea typeface="ＭＳ Ｐゴシック" charset="0"/>
                <a:cs typeface="ＭＳ Ｐゴシック" charset="0"/>
              </a:rPr>
              <a:t>- What do postgraduates do?</a:t>
            </a:r>
          </a:p>
          <a:p>
            <a:pPr>
              <a:lnSpc>
                <a:spcPct val="120000"/>
              </a:lnSpc>
              <a:spcBef>
                <a:spcPct val="50000"/>
              </a:spcBef>
            </a:pPr>
            <a:r>
              <a:rPr lang="en-GB" dirty="0">
                <a:solidFill>
                  <a:srgbClr val="021E42"/>
                </a:solidFill>
                <a:ea typeface="ＭＳ Ｐゴシック" charset="0"/>
                <a:cs typeface="ＭＳ Ｐゴシック" charset="0"/>
              </a:rPr>
              <a:t>Open days</a:t>
            </a:r>
          </a:p>
          <a:p>
            <a:pPr>
              <a:lnSpc>
                <a:spcPct val="120000"/>
              </a:lnSpc>
              <a:spcBef>
                <a:spcPct val="50000"/>
              </a:spcBef>
            </a:pPr>
            <a:r>
              <a:rPr lang="en-GB" dirty="0">
                <a:solidFill>
                  <a:srgbClr val="021E42"/>
                </a:solidFill>
                <a:ea typeface="ＭＳ Ｐゴシック" charset="0"/>
                <a:cs typeface="ＭＳ Ｐゴシック" charset="0"/>
              </a:rPr>
              <a:t>FindAPhD.com</a:t>
            </a:r>
          </a:p>
          <a:p>
            <a:pPr>
              <a:lnSpc>
                <a:spcPct val="120000"/>
              </a:lnSpc>
              <a:spcBef>
                <a:spcPct val="50000"/>
              </a:spcBef>
            </a:pPr>
            <a:r>
              <a:rPr lang="en-GB" dirty="0">
                <a:solidFill>
                  <a:srgbClr val="021E42"/>
                </a:solidFill>
                <a:ea typeface="ＭＳ Ｐゴシック" charset="0"/>
                <a:cs typeface="ＭＳ Ｐゴシック" charset="0"/>
              </a:rPr>
              <a:t>FindAMasters.com</a:t>
            </a:r>
          </a:p>
          <a:p>
            <a:pPr>
              <a:lnSpc>
                <a:spcPct val="120000"/>
              </a:lnSpc>
              <a:spcBef>
                <a:spcPct val="50000"/>
              </a:spcBef>
            </a:pPr>
            <a:r>
              <a:rPr lang="en-GB" dirty="0">
                <a:solidFill>
                  <a:srgbClr val="021E42"/>
                </a:solidFill>
                <a:ea typeface="ＭＳ Ｐゴシック" charset="0"/>
                <a:cs typeface="ＭＳ Ｐゴシック" charset="0"/>
              </a:rPr>
              <a:t>jobs.ac.uk</a:t>
            </a:r>
          </a:p>
          <a:p>
            <a:pPr>
              <a:lnSpc>
                <a:spcPct val="120000"/>
              </a:lnSpc>
              <a:spcBef>
                <a:spcPct val="50000"/>
              </a:spcBef>
            </a:pPr>
            <a:endParaRPr lang="en-GB" dirty="0">
              <a:solidFill>
                <a:schemeClr val="bg1"/>
              </a:solidFill>
              <a:ea typeface="ＭＳ Ｐゴシック" charset="0"/>
              <a:cs typeface="ＭＳ Ｐゴシック" charset="0"/>
            </a:endParaRPr>
          </a:p>
          <a:p>
            <a:pPr>
              <a:lnSpc>
                <a:spcPct val="120000"/>
              </a:lnSpc>
              <a:spcBef>
                <a:spcPct val="50000"/>
              </a:spcBef>
            </a:pPr>
            <a:r>
              <a:rPr lang="en-GB" dirty="0">
                <a:solidFill>
                  <a:schemeClr val="bg1"/>
                </a:solidFill>
                <a:ea typeface="ＭＳ Ｐゴシック" charset="0"/>
                <a:cs typeface="ＭＳ Ｐゴシック" charset="0"/>
              </a:rPr>
              <a:t>    </a:t>
            </a:r>
            <a:endParaRPr lang="en-GB" dirty="0">
              <a:solidFill>
                <a:schemeClr val="bg1"/>
              </a:solidFill>
              <a:latin typeface="Arial" charset="0"/>
              <a:ea typeface="ＭＳ Ｐゴシック" charset="0"/>
              <a:cs typeface="ＭＳ Ｐゴシック" charset="0"/>
            </a:endParaRPr>
          </a:p>
          <a:p>
            <a:pPr>
              <a:lnSpc>
                <a:spcPct val="120000"/>
              </a:lnSpc>
            </a:pPr>
            <a:endParaRPr lang="en-GB" dirty="0">
              <a:solidFill>
                <a:schemeClr val="bg1"/>
              </a:solidFill>
              <a:latin typeface="FoundrySterling-Medium" charset="0"/>
              <a:ea typeface="ＭＳ Ｐゴシック" charset="0"/>
              <a:cs typeface="ＭＳ Ｐゴシック" charset="0"/>
            </a:endParaRPr>
          </a:p>
        </p:txBody>
      </p:sp>
      <p:sp>
        <p:nvSpPr>
          <p:cNvPr id="6" name="Content Placeholder 2"/>
          <p:cNvSpPr txBox="1">
            <a:spLocks/>
          </p:cNvSpPr>
          <p:nvPr/>
        </p:nvSpPr>
        <p:spPr bwMode="auto">
          <a:xfrm>
            <a:off x="10790609" y="3721843"/>
            <a:ext cx="12685211" cy="556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spcBef>
                <a:spcPct val="20000"/>
              </a:spcBef>
              <a:spcAft>
                <a:spcPts val="899"/>
              </a:spcAft>
            </a:pPr>
            <a:r>
              <a:rPr lang="en-US" sz="3200" b="1" dirty="0">
                <a:solidFill>
                  <a:srgbClr val="021E42"/>
                </a:solidFill>
                <a:latin typeface="+mn-lt"/>
              </a:rPr>
              <a:t>Investigate:</a:t>
            </a:r>
            <a:endParaRPr lang="en-US" sz="3200" dirty="0">
              <a:solidFill>
                <a:srgbClr val="021E42"/>
              </a:solidFill>
              <a:latin typeface="+mn-lt"/>
            </a:endParaRPr>
          </a:p>
          <a:p>
            <a:pPr>
              <a:spcBef>
                <a:spcPct val="20000"/>
              </a:spcBef>
              <a:spcAft>
                <a:spcPts val="899"/>
              </a:spcAft>
              <a:buFont typeface="Arial" charset="0"/>
              <a:buChar char="•"/>
            </a:pPr>
            <a:r>
              <a:rPr lang="en-US" sz="3200" dirty="0">
                <a:solidFill>
                  <a:srgbClr val="021E42"/>
                </a:solidFill>
                <a:latin typeface="+mn-lt"/>
              </a:rPr>
              <a:t>Publications/Recommended reading</a:t>
            </a:r>
          </a:p>
          <a:p>
            <a:pPr>
              <a:spcBef>
                <a:spcPct val="20000"/>
              </a:spcBef>
              <a:spcAft>
                <a:spcPts val="899"/>
              </a:spcAft>
              <a:buFont typeface="Arial" charset="0"/>
              <a:buChar char="•"/>
            </a:pPr>
            <a:r>
              <a:rPr lang="en-US" sz="3200" dirty="0">
                <a:solidFill>
                  <a:srgbClr val="021E42"/>
                </a:solidFill>
                <a:latin typeface="+mn-lt"/>
              </a:rPr>
              <a:t>Encouragement to publish work and attend conferences</a:t>
            </a:r>
          </a:p>
          <a:p>
            <a:pPr>
              <a:spcBef>
                <a:spcPct val="20000"/>
              </a:spcBef>
              <a:spcAft>
                <a:spcPts val="899"/>
              </a:spcAft>
              <a:buFont typeface="Arial" charset="0"/>
              <a:buChar char="•"/>
            </a:pPr>
            <a:r>
              <a:rPr lang="en-US" sz="3200" dirty="0">
                <a:solidFill>
                  <a:srgbClr val="021E42"/>
                </a:solidFill>
                <a:latin typeface="+mn-lt"/>
              </a:rPr>
              <a:t>Finishing rates and times in that department/with that supervisor</a:t>
            </a:r>
          </a:p>
          <a:p>
            <a:pPr>
              <a:spcBef>
                <a:spcPct val="20000"/>
              </a:spcBef>
              <a:spcAft>
                <a:spcPts val="899"/>
              </a:spcAft>
              <a:buFont typeface="Arial" charset="0"/>
              <a:buChar char="•"/>
            </a:pPr>
            <a:r>
              <a:rPr lang="en-US" sz="3200" dirty="0">
                <a:solidFill>
                  <a:srgbClr val="021E42"/>
                </a:solidFill>
                <a:latin typeface="+mn-lt"/>
              </a:rPr>
              <a:t>Research group/department culture</a:t>
            </a:r>
          </a:p>
          <a:p>
            <a:pPr>
              <a:spcBef>
                <a:spcPct val="20000"/>
              </a:spcBef>
              <a:spcAft>
                <a:spcPts val="899"/>
              </a:spcAft>
              <a:buFont typeface="Arial" charset="0"/>
              <a:buChar char="•"/>
            </a:pPr>
            <a:r>
              <a:rPr lang="en-US" sz="3200" dirty="0">
                <a:solidFill>
                  <a:srgbClr val="021E42"/>
                </a:solidFill>
                <a:latin typeface="+mn-lt"/>
              </a:rPr>
              <a:t>Teaching/outreach/entrepreneurship opportunities</a:t>
            </a:r>
          </a:p>
          <a:p>
            <a:pPr>
              <a:spcBef>
                <a:spcPct val="20000"/>
              </a:spcBef>
              <a:spcAft>
                <a:spcPts val="899"/>
              </a:spcAft>
              <a:buFont typeface="Arial" charset="0"/>
              <a:buChar char="•"/>
            </a:pPr>
            <a:r>
              <a:rPr lang="en-US" sz="3200" dirty="0">
                <a:solidFill>
                  <a:srgbClr val="021E42"/>
                </a:solidFill>
                <a:latin typeface="+mn-lt"/>
              </a:rPr>
              <a:t>Networks and collaborations with other research groups</a:t>
            </a:r>
          </a:p>
          <a:p>
            <a:pPr>
              <a:spcBef>
                <a:spcPct val="20000"/>
              </a:spcBef>
              <a:spcAft>
                <a:spcPts val="899"/>
              </a:spcAft>
              <a:buFont typeface="Arial" charset="0"/>
              <a:buChar char="•"/>
            </a:pPr>
            <a:r>
              <a:rPr lang="en-US" sz="3200" dirty="0">
                <a:solidFill>
                  <a:srgbClr val="021E42"/>
                </a:solidFill>
                <a:latin typeface="+mn-lt"/>
              </a:rPr>
              <a:t>Is there a skills training component?</a:t>
            </a:r>
          </a:p>
          <a:p>
            <a:pPr>
              <a:spcBef>
                <a:spcPct val="20000"/>
              </a:spcBef>
              <a:spcAft>
                <a:spcPts val="899"/>
              </a:spcAft>
              <a:buFont typeface="Arial" charset="0"/>
              <a:buChar char="•"/>
            </a:pPr>
            <a:r>
              <a:rPr lang="en-US" sz="3200" dirty="0">
                <a:solidFill>
                  <a:srgbClr val="021E42"/>
                </a:solidFill>
                <a:latin typeface="+mn-lt"/>
              </a:rPr>
              <a:t>Interactions with industry/non-academic </a:t>
            </a:r>
            <a:r>
              <a:rPr lang="en-US" sz="3200" dirty="0" err="1">
                <a:solidFill>
                  <a:srgbClr val="021E42"/>
                </a:solidFill>
                <a:latin typeface="+mn-lt"/>
              </a:rPr>
              <a:t>organisations</a:t>
            </a:r>
            <a:endParaRPr lang="en-US" sz="3200" dirty="0">
              <a:solidFill>
                <a:srgbClr val="021E42"/>
              </a:solidFill>
              <a:latin typeface="+mn-lt"/>
            </a:endParaRPr>
          </a:p>
          <a:p>
            <a:pPr>
              <a:spcBef>
                <a:spcPct val="20000"/>
              </a:spcBef>
              <a:spcAft>
                <a:spcPts val="899"/>
              </a:spcAft>
              <a:buFont typeface="Arial" charset="0"/>
              <a:buChar char="•"/>
            </a:pPr>
            <a:r>
              <a:rPr lang="en-US" sz="3200" dirty="0">
                <a:solidFill>
                  <a:srgbClr val="021E42"/>
                </a:solidFill>
                <a:latin typeface="+mn-lt"/>
              </a:rPr>
              <a:t>What is like to live there</a:t>
            </a:r>
          </a:p>
          <a:p>
            <a:pPr>
              <a:spcBef>
                <a:spcPct val="20000"/>
              </a:spcBef>
              <a:spcAft>
                <a:spcPts val="899"/>
              </a:spcAft>
              <a:buFont typeface="Arial" charset="0"/>
              <a:buChar char="•"/>
            </a:pPr>
            <a:r>
              <a:rPr lang="en-US" sz="3200" dirty="0">
                <a:solidFill>
                  <a:srgbClr val="021E42"/>
                </a:solidFill>
                <a:latin typeface="+mn-lt"/>
              </a:rPr>
              <a:t>Availability of language/other training</a:t>
            </a:r>
          </a:p>
          <a:p>
            <a:pPr>
              <a:spcBef>
                <a:spcPct val="20000"/>
              </a:spcBef>
              <a:spcAft>
                <a:spcPts val="899"/>
              </a:spcAft>
              <a:buFont typeface="Arial" charset="0"/>
              <a:buChar char="•"/>
            </a:pPr>
            <a:r>
              <a:rPr lang="en-US" sz="3200" dirty="0">
                <a:solidFill>
                  <a:srgbClr val="021E42"/>
                </a:solidFill>
                <a:latin typeface="+mn-lt"/>
              </a:rPr>
              <a:t>Funding </a:t>
            </a:r>
          </a:p>
          <a:p>
            <a:pPr>
              <a:spcBef>
                <a:spcPct val="20000"/>
              </a:spcBef>
              <a:spcAft>
                <a:spcPts val="899"/>
              </a:spcAft>
              <a:buFont typeface="Arial" charset="0"/>
              <a:buChar char="•"/>
            </a:pPr>
            <a:endParaRPr lang="en-US" sz="3200" dirty="0">
              <a:solidFill>
                <a:schemeClr val="bg1"/>
              </a:solidFill>
            </a:endParaRPr>
          </a:p>
        </p:txBody>
      </p:sp>
      <p:sp>
        <p:nvSpPr>
          <p:cNvPr id="2" name="TextBox 1">
            <a:extLst>
              <a:ext uri="{FF2B5EF4-FFF2-40B4-BE49-F238E27FC236}">
                <a16:creationId xmlns:a16="http://schemas.microsoft.com/office/drawing/2014/main" id="{2D9B6014-ABFB-648C-4289-C858BA11FA93}"/>
              </a:ext>
            </a:extLst>
          </p:cNvPr>
          <p:cNvSpPr txBox="1"/>
          <p:nvPr/>
        </p:nvSpPr>
        <p:spPr>
          <a:xfrm>
            <a:off x="-5711321" y="-2597731"/>
            <a:ext cx="184731" cy="678327"/>
          </a:xfrm>
          <a:prstGeom prst="rect">
            <a:avLst/>
          </a:prstGeom>
          <a:noFill/>
        </p:spPr>
        <p:txBody>
          <a:bodyPr wrap="none" rtlCol="0">
            <a:spAutoFit/>
          </a:bodyPr>
          <a:lstStyle/>
          <a:p>
            <a:endParaRPr lang="en-US" sz="3808" dirty="0"/>
          </a:p>
        </p:txBody>
      </p:sp>
      <p:pic>
        <p:nvPicPr>
          <p:cNvPr id="7" name="Content Placeholder 5">
            <a:extLst>
              <a:ext uri="{FF2B5EF4-FFF2-40B4-BE49-F238E27FC236}">
                <a16:creationId xmlns:a16="http://schemas.microsoft.com/office/drawing/2014/main" id="{15C0BC14-0B17-4B3D-9F88-B17A9E3D5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9647"/>
            <a:ext cx="7432635" cy="3160643"/>
          </a:xfrm>
          <a:prstGeom prst="rect">
            <a:avLst/>
          </a:prstGeom>
        </p:spPr>
      </p:pic>
    </p:spTree>
    <p:extLst>
      <p:ext uri="{BB962C8B-B14F-4D97-AF65-F5344CB8AC3E}">
        <p14:creationId xmlns:p14="http://schemas.microsoft.com/office/powerpoint/2010/main" val="2919627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08339" y="262393"/>
            <a:ext cx="16668750" cy="2362510"/>
          </a:xfrm>
        </p:spPr>
        <p:txBody>
          <a:bodyPr/>
          <a:lstStyle/>
          <a:p>
            <a:pPr algn="ctr"/>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Routes to Doctoral Study</a:t>
            </a:r>
          </a:p>
        </p:txBody>
      </p:sp>
      <p:sp>
        <p:nvSpPr>
          <p:cNvPr id="3" name="Content Placeholder 2"/>
          <p:cNvSpPr>
            <a:spLocks noGrp="1"/>
          </p:cNvSpPr>
          <p:nvPr>
            <p:ph idx="1"/>
          </p:nvPr>
        </p:nvSpPr>
        <p:spPr>
          <a:xfrm>
            <a:off x="3182172" y="5351802"/>
            <a:ext cx="8061439" cy="719771"/>
          </a:xfrm>
        </p:spPr>
        <p:txBody>
          <a:bodyPr>
            <a:normAutofit fontScale="92500"/>
          </a:bodyPr>
          <a:lstStyle/>
          <a:p>
            <a:pPr algn="ctr"/>
            <a:r>
              <a:rPr lang="en-GB" sz="4800" dirty="0">
                <a:solidFill>
                  <a:srgbClr val="021E42"/>
                </a:solidFill>
              </a:rPr>
              <a:t>Supervisor/project-linked PhD</a:t>
            </a:r>
          </a:p>
          <a:p>
            <a:pPr algn="ctr"/>
            <a:endParaRPr lang="en-GB" dirty="0">
              <a:solidFill>
                <a:schemeClr val="bg1"/>
              </a:solidFill>
            </a:endParaRPr>
          </a:p>
        </p:txBody>
      </p:sp>
      <p:sp>
        <p:nvSpPr>
          <p:cNvPr id="4" name="Content Placeholder 2"/>
          <p:cNvSpPr txBox="1">
            <a:spLocks/>
          </p:cNvSpPr>
          <p:nvPr/>
        </p:nvSpPr>
        <p:spPr>
          <a:xfrm>
            <a:off x="2573412" y="9971075"/>
            <a:ext cx="9521663" cy="2606198"/>
          </a:xfrm>
          <a:prstGeom prst="rect">
            <a:avLst/>
          </a:prstGeom>
        </p:spPr>
        <p:txBody>
          <a:bodyPr vert="horz" lIns="182802" tIns="91401" rIns="182802" bIns="91401"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1828107">
              <a:buNone/>
              <a:defRPr/>
            </a:pPr>
            <a:r>
              <a:rPr lang="en-GB" sz="4800" dirty="0">
                <a:solidFill>
                  <a:srgbClr val="021E42"/>
                </a:solidFill>
              </a:rPr>
              <a:t>Doctoral programme</a:t>
            </a:r>
          </a:p>
        </p:txBody>
      </p:sp>
      <p:sp>
        <p:nvSpPr>
          <p:cNvPr id="5" name="Right Arrow 4"/>
          <p:cNvSpPr/>
          <p:nvPr/>
        </p:nvSpPr>
        <p:spPr>
          <a:xfrm rot="19868174">
            <a:off x="11375302" y="4387704"/>
            <a:ext cx="1439544" cy="719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107">
              <a:defRPr/>
            </a:pPr>
            <a:endParaRPr lang="en-GB" sz="3599">
              <a:solidFill>
                <a:schemeClr val="bg1"/>
              </a:solidFill>
              <a:latin typeface="Calibri"/>
            </a:endParaRPr>
          </a:p>
        </p:txBody>
      </p:sp>
      <p:sp>
        <p:nvSpPr>
          <p:cNvPr id="6" name="TextBox 5"/>
          <p:cNvSpPr txBox="1"/>
          <p:nvPr/>
        </p:nvSpPr>
        <p:spPr>
          <a:xfrm>
            <a:off x="12847199" y="3784781"/>
            <a:ext cx="6765852" cy="1261436"/>
          </a:xfrm>
          <a:prstGeom prst="rect">
            <a:avLst/>
          </a:prstGeom>
          <a:noFill/>
        </p:spPr>
        <p:txBody>
          <a:bodyPr wrap="square" rtlCol="0">
            <a:spAutoFit/>
          </a:bodyPr>
          <a:lstStyle/>
          <a:p>
            <a:pPr algn="ctr" defTabSz="1828107">
              <a:defRPr/>
            </a:pPr>
            <a:r>
              <a:rPr lang="en-GB" sz="3998" dirty="0">
                <a:latin typeface="Calibri"/>
              </a:rPr>
              <a:t>Supervisor selects students </a:t>
            </a:r>
            <a:r>
              <a:rPr lang="en-GB" sz="3599" dirty="0">
                <a:solidFill>
                  <a:srgbClr val="4472C4"/>
                </a:solidFill>
                <a:latin typeface="Calibri"/>
              </a:rPr>
              <a:t>funding available</a:t>
            </a:r>
          </a:p>
        </p:txBody>
      </p:sp>
      <p:sp>
        <p:nvSpPr>
          <p:cNvPr id="7" name="Right Arrow 6"/>
          <p:cNvSpPr/>
          <p:nvPr/>
        </p:nvSpPr>
        <p:spPr>
          <a:xfrm>
            <a:off x="11519184" y="5253877"/>
            <a:ext cx="1439544" cy="719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107">
              <a:defRPr/>
            </a:pPr>
            <a:endParaRPr lang="en-GB" sz="3599">
              <a:solidFill>
                <a:schemeClr val="bg1"/>
              </a:solidFill>
              <a:latin typeface="Calibri"/>
            </a:endParaRPr>
          </a:p>
        </p:txBody>
      </p:sp>
      <p:sp>
        <p:nvSpPr>
          <p:cNvPr id="8" name="TextBox 7"/>
          <p:cNvSpPr txBox="1"/>
          <p:nvPr/>
        </p:nvSpPr>
        <p:spPr>
          <a:xfrm>
            <a:off x="12894580" y="5102557"/>
            <a:ext cx="7782509" cy="1938031"/>
          </a:xfrm>
          <a:prstGeom prst="rect">
            <a:avLst/>
          </a:prstGeom>
          <a:noFill/>
        </p:spPr>
        <p:txBody>
          <a:bodyPr wrap="square" rtlCol="0">
            <a:spAutoFit/>
          </a:bodyPr>
          <a:lstStyle/>
          <a:p>
            <a:pPr algn="ctr" defTabSz="1828107">
              <a:defRPr/>
            </a:pPr>
            <a:r>
              <a:rPr lang="en-GB" sz="3998" dirty="0">
                <a:latin typeface="Calibri"/>
              </a:rPr>
              <a:t>Supervisor nominates students to academic panel          </a:t>
            </a:r>
          </a:p>
          <a:p>
            <a:pPr algn="ctr" defTabSz="1828107">
              <a:defRPr/>
            </a:pPr>
            <a:r>
              <a:rPr lang="en-GB" sz="3998" dirty="0">
                <a:solidFill>
                  <a:srgbClr val="4472C4"/>
                </a:solidFill>
                <a:latin typeface="Calibri"/>
              </a:rPr>
              <a:t> </a:t>
            </a:r>
            <a:r>
              <a:rPr lang="en-GB" sz="3599" dirty="0">
                <a:solidFill>
                  <a:srgbClr val="4472C4"/>
                </a:solidFill>
                <a:latin typeface="Calibri"/>
              </a:rPr>
              <a:t>competitive funding available</a:t>
            </a:r>
          </a:p>
        </p:txBody>
      </p:sp>
      <p:sp>
        <p:nvSpPr>
          <p:cNvPr id="9" name="Right Arrow 8"/>
          <p:cNvSpPr/>
          <p:nvPr/>
        </p:nvSpPr>
        <p:spPr>
          <a:xfrm rot="1887620">
            <a:off x="11325633" y="6219255"/>
            <a:ext cx="1439544" cy="719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107">
              <a:defRPr/>
            </a:pPr>
            <a:endParaRPr lang="en-GB" sz="3599">
              <a:solidFill>
                <a:schemeClr val="bg1"/>
              </a:solidFill>
              <a:latin typeface="Calibri"/>
            </a:endParaRPr>
          </a:p>
        </p:txBody>
      </p:sp>
      <p:sp>
        <p:nvSpPr>
          <p:cNvPr id="10" name="TextBox 9"/>
          <p:cNvSpPr txBox="1"/>
          <p:nvPr/>
        </p:nvSpPr>
        <p:spPr>
          <a:xfrm>
            <a:off x="13018443" y="7096928"/>
            <a:ext cx="6765852" cy="1938031"/>
          </a:xfrm>
          <a:prstGeom prst="rect">
            <a:avLst/>
          </a:prstGeom>
          <a:noFill/>
        </p:spPr>
        <p:txBody>
          <a:bodyPr wrap="square" rtlCol="0">
            <a:spAutoFit/>
          </a:bodyPr>
          <a:lstStyle/>
          <a:p>
            <a:pPr algn="ctr" defTabSz="1828107">
              <a:defRPr/>
            </a:pPr>
            <a:r>
              <a:rPr lang="en-GB" sz="3998" dirty="0">
                <a:latin typeface="Calibri"/>
              </a:rPr>
              <a:t>Supervisor selects or nominates students</a:t>
            </a:r>
          </a:p>
          <a:p>
            <a:pPr algn="ctr" defTabSz="1828107">
              <a:defRPr/>
            </a:pPr>
            <a:r>
              <a:rPr lang="en-GB" sz="3600" dirty="0">
                <a:solidFill>
                  <a:srgbClr val="4472C4"/>
                </a:solidFill>
                <a:latin typeface="Calibri"/>
              </a:rPr>
              <a:t>unfunded offers</a:t>
            </a:r>
          </a:p>
        </p:txBody>
      </p:sp>
      <p:sp>
        <p:nvSpPr>
          <p:cNvPr id="11" name="Right Arrow 10"/>
          <p:cNvSpPr/>
          <p:nvPr/>
        </p:nvSpPr>
        <p:spPr>
          <a:xfrm>
            <a:off x="11407656" y="10240375"/>
            <a:ext cx="1439544" cy="7197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107">
              <a:defRPr/>
            </a:pPr>
            <a:endParaRPr lang="en-GB" sz="3599">
              <a:solidFill>
                <a:schemeClr val="bg1"/>
              </a:solidFill>
              <a:latin typeface="Calibri"/>
            </a:endParaRPr>
          </a:p>
        </p:txBody>
      </p:sp>
      <p:sp>
        <p:nvSpPr>
          <p:cNvPr id="12" name="TextBox 11"/>
          <p:cNvSpPr txBox="1"/>
          <p:nvPr/>
        </p:nvSpPr>
        <p:spPr>
          <a:xfrm>
            <a:off x="13018442" y="9664558"/>
            <a:ext cx="10074640" cy="2430537"/>
          </a:xfrm>
          <a:prstGeom prst="rect">
            <a:avLst/>
          </a:prstGeom>
          <a:noFill/>
        </p:spPr>
        <p:txBody>
          <a:bodyPr wrap="square" rtlCol="0">
            <a:spAutoFit/>
          </a:bodyPr>
          <a:lstStyle/>
          <a:p>
            <a:pPr algn="ctr" defTabSz="1828107">
              <a:defRPr/>
            </a:pPr>
            <a:r>
              <a:rPr lang="en-GB" sz="3998" dirty="0">
                <a:latin typeface="Calibri"/>
              </a:rPr>
              <a:t>Academic panel selects students - admissions criteria and interview process</a:t>
            </a:r>
          </a:p>
          <a:p>
            <a:pPr algn="ctr" defTabSz="1828107">
              <a:defRPr/>
            </a:pPr>
            <a:r>
              <a:rPr lang="en-GB" sz="3599" dirty="0">
                <a:solidFill>
                  <a:srgbClr val="4472C4"/>
                </a:solidFill>
                <a:latin typeface="Calibri"/>
              </a:rPr>
              <a:t>competitive funding available </a:t>
            </a:r>
          </a:p>
          <a:p>
            <a:pPr algn="ctr" defTabSz="1828107">
              <a:defRPr/>
            </a:pPr>
            <a:r>
              <a:rPr lang="en-GB" sz="3599" dirty="0">
                <a:solidFill>
                  <a:srgbClr val="4472C4"/>
                </a:solidFill>
                <a:latin typeface="Calibri"/>
              </a:rPr>
              <a:t>- some programmes may also make unfunded offers</a:t>
            </a:r>
          </a:p>
        </p:txBody>
      </p:sp>
      <p:pic>
        <p:nvPicPr>
          <p:cNvPr id="13" name="Content Placeholder 5">
            <a:extLst>
              <a:ext uri="{FF2B5EF4-FFF2-40B4-BE49-F238E27FC236}">
                <a16:creationId xmlns:a16="http://schemas.microsoft.com/office/drawing/2014/main" id="{B54FA104-7895-4515-9A39-767BF650E2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9647"/>
            <a:ext cx="7432635" cy="3160643"/>
          </a:xfrm>
          <a:prstGeom prst="rect">
            <a:avLst/>
          </a:prstGeom>
        </p:spPr>
      </p:pic>
      <p:sp>
        <p:nvSpPr>
          <p:cNvPr id="15" name="TextBox 14">
            <a:extLst>
              <a:ext uri="{FF2B5EF4-FFF2-40B4-BE49-F238E27FC236}">
                <a16:creationId xmlns:a16="http://schemas.microsoft.com/office/drawing/2014/main" id="{E3887ECC-818E-4A12-BA25-35D582FD8020}"/>
              </a:ext>
            </a:extLst>
          </p:cNvPr>
          <p:cNvSpPr txBox="1"/>
          <p:nvPr/>
        </p:nvSpPr>
        <p:spPr>
          <a:xfrm>
            <a:off x="3804392" y="11201514"/>
            <a:ext cx="7256484" cy="1200329"/>
          </a:xfrm>
          <a:prstGeom prst="rect">
            <a:avLst/>
          </a:prstGeom>
          <a:noFill/>
        </p:spPr>
        <p:txBody>
          <a:bodyPr wrap="square" rtlCol="0">
            <a:spAutoFit/>
          </a:bodyPr>
          <a:lstStyle/>
          <a:p>
            <a:pPr algn="ctr"/>
            <a:r>
              <a:rPr lang="en-US" sz="3600" dirty="0"/>
              <a:t>Landscape Award, Focal Award, DTP, CDT…</a:t>
            </a:r>
            <a:endParaRPr lang="en-GB" sz="3600" dirty="0"/>
          </a:p>
        </p:txBody>
      </p:sp>
    </p:spTree>
    <p:extLst>
      <p:ext uri="{BB962C8B-B14F-4D97-AF65-F5344CB8AC3E}">
        <p14:creationId xmlns:p14="http://schemas.microsoft.com/office/powerpoint/2010/main" val="1291252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2"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9BC0BD8-536C-4E92-8045-14E99A6E2FE3}"/>
              </a:ext>
            </a:extLst>
          </p:cNvPr>
          <p:cNvGrpSpPr/>
          <p:nvPr/>
        </p:nvGrpSpPr>
        <p:grpSpPr>
          <a:xfrm>
            <a:off x="3117653" y="883810"/>
            <a:ext cx="18148693" cy="10385058"/>
            <a:chOff x="3793426" y="553310"/>
            <a:chExt cx="18148693" cy="10324046"/>
          </a:xfrm>
        </p:grpSpPr>
        <p:sp>
          <p:nvSpPr>
            <p:cNvPr id="8" name="Text Placeholder 6">
              <a:extLst>
                <a:ext uri="{FF2B5EF4-FFF2-40B4-BE49-F238E27FC236}">
                  <a16:creationId xmlns:a16="http://schemas.microsoft.com/office/drawing/2014/main" id="{64A5BF68-B4B3-4F47-B192-B400834452E2}"/>
                </a:ext>
              </a:extLst>
            </p:cNvPr>
            <p:cNvSpPr txBox="1">
              <a:spLocks/>
            </p:cNvSpPr>
            <p:nvPr/>
          </p:nvSpPr>
          <p:spPr>
            <a:xfrm>
              <a:off x="3793426" y="601543"/>
              <a:ext cx="18148693" cy="10275813"/>
            </a:xfrm>
            <a:prstGeom prst="rect">
              <a:avLst/>
            </a:prstGeom>
            <a:solidFill>
              <a:schemeClr val="bg1"/>
            </a:solidFill>
          </p:spPr>
          <p:txBody>
            <a:bodyPr vert="horz" lIns="432000" tIns="540000" rIns="432000" bIns="0" rtlCol="0" anchor="t" anchorCtr="0">
              <a:noAutofit/>
            </a:bodyPr>
            <a:lstStyle>
              <a:lvl1pPr marL="0" indent="0" algn="l" defTabSz="1828800" rtl="0" eaLnBrk="1" latinLnBrk="0" hangingPunct="1">
                <a:lnSpc>
                  <a:spcPts val="3800"/>
                </a:lnSpc>
                <a:spcBef>
                  <a:spcPts val="0"/>
                </a:spcBef>
                <a:buFont typeface="Arial" panose="020B0604020202020204" pitchFamily="34" charset="0"/>
                <a:buNone/>
                <a:defRPr sz="3200" kern="1200">
                  <a:solidFill>
                    <a:schemeClr val="bg1"/>
                  </a:solidFill>
                  <a:latin typeface="+mn-lt"/>
                  <a:ea typeface="+mn-ea"/>
                  <a:cs typeface="+mn-cs"/>
                </a:defRPr>
              </a:lvl1pPr>
              <a:lvl2pPr marL="3556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2pPr>
              <a:lvl3pPr marL="723900" indent="-3683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3pPr>
              <a:lvl4pPr marL="10795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4pPr>
              <a:lvl5pPr marL="1435100" indent="-355600" algn="l" defTabSz="1828800" rtl="0" eaLnBrk="1" latinLnBrk="0" hangingPunct="1">
                <a:lnSpc>
                  <a:spcPct val="100000"/>
                </a:lnSpc>
                <a:spcBef>
                  <a:spcPts val="1200"/>
                </a:spcBef>
                <a:buFont typeface="Arial" panose="020B0604020202020204" pitchFamily="34" charset="0"/>
                <a:buChar char="•"/>
                <a:defRPr sz="32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Aft>
                  <a:spcPts val="600"/>
                </a:spcAft>
              </a:pPr>
              <a:endParaRPr lang="en-GB" dirty="0">
                <a:solidFill>
                  <a:schemeClr val="tx1"/>
                </a:solidFill>
              </a:endParaRPr>
            </a:p>
            <a:p>
              <a:pPr>
                <a:spcAft>
                  <a:spcPts val="600"/>
                </a:spcAft>
              </a:pPr>
              <a:endParaRPr lang="en-GB" dirty="0">
                <a:solidFill>
                  <a:schemeClr val="tx1"/>
                </a:solidFill>
                <a:cs typeface="Arial" panose="020B0604020202020204" pitchFamily="34" charset="0"/>
              </a:endParaRPr>
            </a:p>
            <a:p>
              <a:pPr>
                <a:lnSpc>
                  <a:spcPct val="100000"/>
                </a:lnSpc>
                <a:spcAft>
                  <a:spcPts val="600"/>
                </a:spcAft>
              </a:pPr>
              <a:r>
                <a:rPr lang="en-GB" sz="4000" dirty="0">
                  <a:solidFill>
                    <a:schemeClr val="tx1"/>
                  </a:solidFill>
                  <a:cs typeface="Arial" panose="020B0604020202020204" pitchFamily="34" charset="0"/>
                </a:rPr>
                <a:t>Whether you need to secure a supervisor before applying varies by course and institution.</a:t>
              </a:r>
            </a:p>
            <a:p>
              <a:pPr marL="457200" indent="-457200">
                <a:lnSpc>
                  <a:spcPct val="100000"/>
                </a:lnSpc>
                <a:spcAft>
                  <a:spcPts val="1200"/>
                </a:spcAft>
                <a:buFont typeface="Arial" panose="020B0604020202020204" pitchFamily="34" charset="0"/>
                <a:buChar char="•"/>
              </a:pPr>
              <a:endParaRPr lang="en-GB" sz="4000" dirty="0">
                <a:solidFill>
                  <a:schemeClr val="tx1"/>
                </a:solidFill>
                <a:cs typeface="Arial" panose="020B0604020202020204" pitchFamily="34" charset="0"/>
              </a:endParaRPr>
            </a:p>
            <a:p>
              <a:pPr marL="457200" indent="-457200">
                <a:lnSpc>
                  <a:spcPct val="100000"/>
                </a:lnSpc>
                <a:spcAft>
                  <a:spcPts val="1200"/>
                </a:spcAft>
                <a:buFont typeface="Arial" panose="020B0604020202020204" pitchFamily="34" charset="0"/>
                <a:buChar char="•"/>
              </a:pPr>
              <a:r>
                <a:rPr lang="en-GB" sz="4000" dirty="0">
                  <a:solidFill>
                    <a:schemeClr val="tx1"/>
                  </a:solidFill>
                  <a:cs typeface="Arial" panose="020B0604020202020204" pitchFamily="34" charset="0"/>
                </a:rPr>
                <a:t>Search online for your area of research and look at </a:t>
              </a:r>
              <a:r>
                <a:rPr lang="en-GB" sz="4000" b="1" dirty="0">
                  <a:solidFill>
                    <a:schemeClr val="tx1"/>
                  </a:solidFill>
                  <a:cs typeface="Arial" panose="020B0604020202020204" pitchFamily="34" charset="0"/>
                </a:rPr>
                <a:t>potential supervisor profile pages </a:t>
              </a:r>
              <a:r>
                <a:rPr lang="en-GB" sz="4000" dirty="0">
                  <a:solidFill>
                    <a:schemeClr val="tx1"/>
                  </a:solidFill>
                  <a:cs typeface="Arial" panose="020B0604020202020204" pitchFamily="34" charset="0"/>
                </a:rPr>
                <a:t>on departmental websites</a:t>
              </a:r>
            </a:p>
            <a:p>
              <a:pPr marL="457200" indent="-457200">
                <a:lnSpc>
                  <a:spcPct val="100000"/>
                </a:lnSpc>
                <a:spcAft>
                  <a:spcPts val="1200"/>
                </a:spcAft>
                <a:buFont typeface="Arial" panose="020B0604020202020204" pitchFamily="34" charset="0"/>
                <a:buChar char="•"/>
              </a:pPr>
              <a:r>
                <a:rPr lang="en-GB" sz="4000" dirty="0">
                  <a:solidFill>
                    <a:schemeClr val="tx1"/>
                  </a:solidFill>
                  <a:cs typeface="Arial" panose="020B0604020202020204" pitchFamily="34" charset="0"/>
                </a:rPr>
                <a:t>Confirm that their research is in </a:t>
              </a:r>
              <a:r>
                <a:rPr lang="en-GB" sz="4000" b="1" dirty="0">
                  <a:solidFill>
                    <a:schemeClr val="tx1"/>
                  </a:solidFill>
                  <a:cs typeface="Arial" panose="020B0604020202020204" pitchFamily="34" charset="0"/>
                </a:rPr>
                <a:t>your area of interest</a:t>
              </a:r>
              <a:r>
                <a:rPr lang="en-GB" sz="4000" dirty="0">
                  <a:solidFill>
                    <a:schemeClr val="tx1"/>
                  </a:solidFill>
                  <a:cs typeface="Arial" panose="020B0604020202020204" pitchFamily="34" charset="0"/>
                </a:rPr>
                <a:t>; consider reading their publications; look at their social media profiles</a:t>
              </a:r>
            </a:p>
            <a:p>
              <a:pPr marL="457200" indent="-457200">
                <a:lnSpc>
                  <a:spcPct val="100000"/>
                </a:lnSpc>
                <a:spcAft>
                  <a:spcPts val="1200"/>
                </a:spcAft>
                <a:buFont typeface="Arial" panose="020B0604020202020204" pitchFamily="34" charset="0"/>
                <a:buChar char="•"/>
              </a:pPr>
              <a:r>
                <a:rPr lang="en-GB" sz="4000" b="1" dirty="0">
                  <a:solidFill>
                    <a:schemeClr val="tx1"/>
                  </a:solidFill>
                  <a:cs typeface="Arial" panose="020B0604020202020204" pitchFamily="34" charset="0"/>
                </a:rPr>
                <a:t>Email group leaders and potential supervisors </a:t>
              </a:r>
              <a:r>
                <a:rPr lang="en-GB" sz="4000" dirty="0">
                  <a:solidFill>
                    <a:schemeClr val="tx1"/>
                  </a:solidFill>
                  <a:cs typeface="Arial" panose="020B0604020202020204" pitchFamily="34" charset="0"/>
                </a:rPr>
                <a:t>to get more information and/or express interest (be concise and direct, attach your CV and your draft proposal if you have one)</a:t>
              </a:r>
            </a:p>
            <a:p>
              <a:pPr marL="457200" indent="-457200">
                <a:lnSpc>
                  <a:spcPct val="100000"/>
                </a:lnSpc>
                <a:spcAft>
                  <a:spcPts val="600"/>
                </a:spcAft>
                <a:buFont typeface="Arial" panose="020B0604020202020204" pitchFamily="34" charset="0"/>
                <a:buChar char="•"/>
              </a:pPr>
              <a:r>
                <a:rPr lang="en-GB" sz="4000" dirty="0">
                  <a:solidFill>
                    <a:schemeClr val="tx1"/>
                  </a:solidFill>
                  <a:cs typeface="Arial" panose="020B0604020202020204" pitchFamily="34" charset="0"/>
                </a:rPr>
                <a:t>Send a </a:t>
              </a:r>
              <a:r>
                <a:rPr lang="en-GB" sz="4000" b="1" dirty="0">
                  <a:solidFill>
                    <a:schemeClr val="tx1"/>
                  </a:solidFill>
                  <a:cs typeface="Arial" panose="020B0604020202020204" pitchFamily="34" charset="0"/>
                </a:rPr>
                <a:t>polite follow-up </a:t>
              </a:r>
              <a:r>
                <a:rPr lang="en-GB" sz="4000" dirty="0">
                  <a:solidFill>
                    <a:schemeClr val="tx1"/>
                  </a:solidFill>
                  <a:cs typeface="Arial" panose="020B0604020202020204" pitchFamily="34" charset="0"/>
                </a:rPr>
                <a:t>if needed; don’t contact more than one or two people at each institution at the same time; ask for further leads if appropriate</a:t>
              </a:r>
              <a:br>
                <a:rPr lang="en-GB" sz="4000" dirty="0">
                  <a:solidFill>
                    <a:schemeClr val="tx1"/>
                  </a:solidFill>
                  <a:cs typeface="Arial" panose="020B0604020202020204" pitchFamily="34" charset="0"/>
                </a:rPr>
              </a:br>
              <a:endParaRPr lang="en-GB" sz="4000" dirty="0">
                <a:solidFill>
                  <a:schemeClr val="tx1"/>
                </a:solidFill>
                <a:cs typeface="Arial" panose="020B0604020202020204" pitchFamily="34" charset="0"/>
              </a:endParaRPr>
            </a:p>
            <a:p>
              <a:pPr>
                <a:lnSpc>
                  <a:spcPct val="100000"/>
                </a:lnSpc>
                <a:spcAft>
                  <a:spcPts val="600"/>
                </a:spcAft>
              </a:pPr>
              <a:r>
                <a:rPr lang="en-GB" sz="4000" b="1" dirty="0">
                  <a:solidFill>
                    <a:schemeClr val="tx1"/>
                  </a:solidFill>
                  <a:cs typeface="Arial" panose="020B0604020202020204" pitchFamily="34" charset="0"/>
                </a:rPr>
                <a:t>Read ‘How to find a research supervisor’ </a:t>
              </a:r>
            </a:p>
            <a:p>
              <a:pPr>
                <a:lnSpc>
                  <a:spcPct val="100000"/>
                </a:lnSpc>
                <a:spcAft>
                  <a:spcPts val="600"/>
                </a:spcAft>
              </a:pPr>
              <a:r>
                <a:rPr lang="en-GB" sz="3000" dirty="0">
                  <a:solidFill>
                    <a:schemeClr val="tx1"/>
                  </a:solidFill>
                </a:rPr>
                <a:t>www.ox.ac.uk/admissions/graduate/application-guide/starting-your-application/research-project-and-supervisor</a:t>
              </a:r>
            </a:p>
          </p:txBody>
        </p:sp>
        <p:sp>
          <p:nvSpPr>
            <p:cNvPr id="9" name="Title 1">
              <a:extLst>
                <a:ext uri="{FF2B5EF4-FFF2-40B4-BE49-F238E27FC236}">
                  <a16:creationId xmlns:a16="http://schemas.microsoft.com/office/drawing/2014/main" id="{96BE6F81-DCEE-4A60-866A-EAED4C5D9C40}"/>
                </a:ext>
              </a:extLst>
            </p:cNvPr>
            <p:cNvSpPr txBox="1">
              <a:spLocks/>
            </p:cNvSpPr>
            <p:nvPr/>
          </p:nvSpPr>
          <p:spPr>
            <a:xfrm>
              <a:off x="8890528" y="553310"/>
              <a:ext cx="10994746" cy="2362510"/>
            </a:xfrm>
            <a:prstGeom prst="rect">
              <a:avLst/>
            </a:prstGeom>
          </p:spPr>
          <p:txBody>
            <a:bodyPr/>
            <a:lstStyle>
              <a:lvl1pPr algn="l" defTabSz="1828800" rtl="0" eaLnBrk="1" latinLnBrk="0" hangingPunct="1">
                <a:lnSpc>
                  <a:spcPts val="7700"/>
                </a:lnSpc>
                <a:spcBef>
                  <a:spcPct val="0"/>
                </a:spcBef>
                <a:buNone/>
                <a:defRPr sz="6800" kern="1200">
                  <a:solidFill>
                    <a:schemeClr val="tx1"/>
                  </a:solidFill>
                  <a:latin typeface="+mj-lt"/>
                  <a:ea typeface="+mj-ea"/>
                  <a:cs typeface="+mj-cs"/>
                </a:defRPr>
              </a:lvl1pPr>
            </a:lstStyle>
            <a:p>
              <a:r>
                <a:rPr lang="en-GB" sz="72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Finding a supervisor</a:t>
              </a:r>
            </a:p>
          </p:txBody>
        </p:sp>
      </p:grpSp>
      <p:pic>
        <p:nvPicPr>
          <p:cNvPr id="7" name="Content Placeholder 5">
            <a:extLst>
              <a:ext uri="{FF2B5EF4-FFF2-40B4-BE49-F238E27FC236}">
                <a16:creationId xmlns:a16="http://schemas.microsoft.com/office/drawing/2014/main" id="{DD4D1E6B-876A-45DE-80B0-2285DAC397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89647"/>
            <a:ext cx="7432635" cy="3160643"/>
          </a:xfrm>
          <a:prstGeom prst="rect">
            <a:avLst/>
          </a:prstGeom>
        </p:spPr>
      </p:pic>
    </p:spTree>
    <p:extLst>
      <p:ext uri="{BB962C8B-B14F-4D97-AF65-F5344CB8AC3E}">
        <p14:creationId xmlns:p14="http://schemas.microsoft.com/office/powerpoint/2010/main" val="73232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90918" y="1403221"/>
            <a:ext cx="22098471" cy="2285020"/>
          </a:xfrm>
        </p:spPr>
        <p:txBody>
          <a:bodyPr>
            <a:normAutofit/>
          </a:bodyPr>
          <a:lstStyle/>
          <a:p>
            <a:r>
              <a:rPr lang="en-US" sz="64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Applying for a DPhil/PhD with a specific supervisor: </a:t>
            </a:r>
            <a:r>
              <a:rPr lang="en-US" sz="6400" i="1"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making contact</a:t>
            </a:r>
          </a:p>
        </p:txBody>
      </p:sp>
      <p:sp>
        <p:nvSpPr>
          <p:cNvPr id="3" name="Content Placeholder 2"/>
          <p:cNvSpPr>
            <a:spLocks noGrp="1"/>
          </p:cNvSpPr>
          <p:nvPr>
            <p:ph idx="1"/>
          </p:nvPr>
        </p:nvSpPr>
        <p:spPr>
          <a:xfrm>
            <a:off x="2145632" y="4589341"/>
            <a:ext cx="20092736" cy="9048047"/>
          </a:xfrm>
        </p:spPr>
        <p:txBody>
          <a:bodyPr>
            <a:normAutofit/>
          </a:bodyPr>
          <a:lstStyle/>
          <a:p>
            <a:pPr marL="571500" indent="-571500">
              <a:buFont typeface="Arial" panose="020B0604020202020204" pitchFamily="34" charset="0"/>
              <a:buChar char="•"/>
            </a:pPr>
            <a:r>
              <a:rPr lang="en-US" sz="4000" dirty="0">
                <a:solidFill>
                  <a:srgbClr val="021E42"/>
                </a:solidFill>
              </a:rPr>
              <a:t>Read your potential supervisor’s publications and website </a:t>
            </a:r>
          </a:p>
          <a:p>
            <a:pPr marL="571500" indent="-571500">
              <a:buFont typeface="Arial" panose="020B0604020202020204" pitchFamily="34" charset="0"/>
              <a:buChar char="•"/>
            </a:pPr>
            <a:r>
              <a:rPr lang="en-US" sz="4000" dirty="0">
                <a:solidFill>
                  <a:srgbClr val="021E42"/>
                </a:solidFill>
              </a:rPr>
              <a:t>Contact your potential supervisor</a:t>
            </a:r>
          </a:p>
          <a:p>
            <a:pPr lvl="2"/>
            <a:r>
              <a:rPr lang="en-US" sz="4000" dirty="0">
                <a:solidFill>
                  <a:srgbClr val="4472C4"/>
                </a:solidFill>
              </a:rPr>
              <a:t>Contact is generally initiated via a polite, well-written e-mail.                             </a:t>
            </a:r>
          </a:p>
          <a:p>
            <a:pPr lvl="2"/>
            <a:r>
              <a:rPr lang="en-US" sz="4000" b="1" dirty="0">
                <a:solidFill>
                  <a:srgbClr val="4472C4"/>
                </a:solidFill>
              </a:rPr>
              <a:t>Always</a:t>
            </a:r>
            <a:r>
              <a:rPr lang="en-US" sz="4000" dirty="0">
                <a:solidFill>
                  <a:srgbClr val="4472C4"/>
                </a:solidFill>
              </a:rPr>
              <a:t> attach your CV </a:t>
            </a:r>
            <a:r>
              <a:rPr lang="en-US" sz="4000" b="1" dirty="0">
                <a:solidFill>
                  <a:srgbClr val="4472C4"/>
                </a:solidFill>
              </a:rPr>
              <a:t>and</a:t>
            </a:r>
            <a:r>
              <a:rPr lang="en-US" sz="4000" dirty="0">
                <a:solidFill>
                  <a:srgbClr val="4472C4"/>
                </a:solidFill>
              </a:rPr>
              <a:t> explain your interest in their research – </a:t>
            </a:r>
            <a:r>
              <a:rPr lang="en-US" sz="4000" b="1" dirty="0">
                <a:solidFill>
                  <a:srgbClr val="4472C4"/>
                </a:solidFill>
              </a:rPr>
              <a:t>be specific</a:t>
            </a:r>
            <a:r>
              <a:rPr lang="en-US" sz="4000" dirty="0">
                <a:solidFill>
                  <a:srgbClr val="4472C4"/>
                </a:solidFill>
              </a:rPr>
              <a:t>.</a:t>
            </a:r>
          </a:p>
          <a:p>
            <a:r>
              <a:rPr lang="en-US" sz="4000" dirty="0">
                <a:solidFill>
                  <a:srgbClr val="021E42"/>
                </a:solidFill>
              </a:rPr>
              <a:t>If there is a follow-up meeting</a:t>
            </a:r>
          </a:p>
          <a:p>
            <a:pPr marL="571500" indent="-571500">
              <a:buFont typeface="Arial" panose="020B0604020202020204" pitchFamily="34" charset="0"/>
              <a:buChar char="•"/>
            </a:pPr>
            <a:r>
              <a:rPr lang="en-US" sz="4000" dirty="0">
                <a:solidFill>
                  <a:srgbClr val="021E42"/>
                </a:solidFill>
              </a:rPr>
              <a:t>Be well-prepared to discuss their research and your interests –   ask questions! </a:t>
            </a:r>
          </a:p>
          <a:p>
            <a:pPr marL="571500" indent="-571500">
              <a:buFont typeface="Arial" panose="020B0604020202020204" pitchFamily="34" charset="0"/>
              <a:buChar char="•"/>
            </a:pPr>
            <a:r>
              <a:rPr lang="en-US" sz="4000" dirty="0">
                <a:solidFill>
                  <a:srgbClr val="021E42"/>
                </a:solidFill>
              </a:rPr>
              <a:t>Interview “them” </a:t>
            </a:r>
          </a:p>
          <a:p>
            <a:pPr marL="571500" indent="-571500">
              <a:buFont typeface="Arial" panose="020B0604020202020204" pitchFamily="34" charset="0"/>
              <a:buChar char="•"/>
            </a:pPr>
            <a:r>
              <a:rPr lang="en-US" sz="4000" dirty="0">
                <a:solidFill>
                  <a:srgbClr val="021E42"/>
                </a:solidFill>
              </a:rPr>
              <a:t>Ask to speak with current or former students from their group</a:t>
            </a:r>
          </a:p>
          <a:p>
            <a:pPr marL="571500" indent="-571500">
              <a:buFont typeface="Arial" panose="020B0604020202020204" pitchFamily="34" charset="0"/>
              <a:buChar char="•"/>
            </a:pPr>
            <a:r>
              <a:rPr lang="en-US" sz="4000" dirty="0">
                <a:solidFill>
                  <a:srgbClr val="021E42"/>
                </a:solidFill>
              </a:rPr>
              <a:t>Discuss funding – if you already have ideas about how to fund your studies, and you are not applying for a funded position, mention this in your initial e-mail</a:t>
            </a:r>
          </a:p>
          <a:p>
            <a:endParaRPr lang="en-US" sz="4798" dirty="0">
              <a:solidFill>
                <a:schemeClr val="bg1"/>
              </a:solidFill>
            </a:endParaRPr>
          </a:p>
        </p:txBody>
      </p:sp>
      <p:pic>
        <p:nvPicPr>
          <p:cNvPr id="4" name="Content Placeholder 5">
            <a:extLst>
              <a:ext uri="{FF2B5EF4-FFF2-40B4-BE49-F238E27FC236}">
                <a16:creationId xmlns:a16="http://schemas.microsoft.com/office/drawing/2014/main" id="{777D9EC2-4B13-4601-85A6-CC2A707C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9295"/>
            <a:ext cx="7432635" cy="3160643"/>
          </a:xfrm>
          <a:prstGeom prst="rect">
            <a:avLst/>
          </a:prstGeom>
        </p:spPr>
      </p:pic>
    </p:spTree>
    <p:extLst>
      <p:ext uri="{BB962C8B-B14F-4D97-AF65-F5344CB8AC3E}">
        <p14:creationId xmlns:p14="http://schemas.microsoft.com/office/powerpoint/2010/main" val="1994368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950128" y="1949894"/>
            <a:ext cx="18982063" cy="2285020"/>
          </a:xfrm>
        </p:spPr>
        <p:txBody>
          <a:bodyPr>
            <a:noAutofit/>
          </a:bodyPr>
          <a:lstStyle/>
          <a:p>
            <a:r>
              <a:rPr lang="en-US" sz="6400"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Applying for a DPhil/PhD with a specific supervisor: </a:t>
            </a:r>
            <a:r>
              <a:rPr lang="en-US" sz="6400" i="1" dirty="0">
                <a:solidFill>
                  <a:srgbClr val="990000"/>
                </a:solidFill>
                <a:latin typeface="Calibri Light" panose="020F0302020204030204" pitchFamily="34" charset="0"/>
                <a:ea typeface="Calibri Light" panose="020F0302020204030204" pitchFamily="34" charset="0"/>
                <a:cs typeface="Calibri Light" panose="020F0302020204030204" pitchFamily="34" charset="0"/>
              </a:rPr>
              <a:t>making contact (what not to do)</a:t>
            </a:r>
          </a:p>
        </p:txBody>
      </p:sp>
      <p:sp>
        <p:nvSpPr>
          <p:cNvPr id="5" name="Content Placeholder 4">
            <a:extLst>
              <a:ext uri="{FF2B5EF4-FFF2-40B4-BE49-F238E27FC236}">
                <a16:creationId xmlns:a16="http://schemas.microsoft.com/office/drawing/2014/main" id="{4C5EBF57-D5EC-4A40-BE67-84DA49B716F1}"/>
              </a:ext>
            </a:extLst>
          </p:cNvPr>
          <p:cNvSpPr>
            <a:spLocks noGrp="1"/>
          </p:cNvSpPr>
          <p:nvPr>
            <p:ph idx="1"/>
          </p:nvPr>
        </p:nvSpPr>
        <p:spPr>
          <a:xfrm>
            <a:off x="1800964" y="5110459"/>
            <a:ext cx="20694318" cy="6722945"/>
          </a:xfrm>
        </p:spPr>
        <p:txBody>
          <a:bodyPr>
            <a:noAutofit/>
          </a:bodyPr>
          <a:lstStyle/>
          <a:p>
            <a:pPr>
              <a:lnSpc>
                <a:spcPct val="100000"/>
              </a:lnSpc>
            </a:pPr>
            <a:r>
              <a:rPr lang="en-GB" sz="3600" dirty="0">
                <a:latin typeface="Calibri" panose="020F0502020204030204" pitchFamily="34" charset="0"/>
                <a:ea typeface="Calibri" panose="020F0502020204030204" pitchFamily="34" charset="0"/>
                <a:cs typeface="Calibri" panose="020F0502020204030204" pitchFamily="34" charset="0"/>
              </a:rPr>
              <a:t>Dear Prof. Preston,</a:t>
            </a:r>
          </a:p>
          <a:p>
            <a:pPr>
              <a:lnSpc>
                <a:spcPct val="100000"/>
              </a:lnSpc>
            </a:pPr>
            <a:endParaRPr lang="en-GB" sz="3600"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GB" sz="3600" dirty="0">
                <a:latin typeface="Calibri" panose="020F0502020204030204" pitchFamily="34" charset="0"/>
                <a:ea typeface="Calibri" panose="020F0502020204030204" pitchFamily="34" charset="0"/>
                <a:cs typeface="Calibri" panose="020F0502020204030204" pitchFamily="34" charset="0"/>
              </a:rPr>
              <a:t>I am a student at the University of Narnia. After glancing at your research summary I find you are interested in cerebellar diseases. I am working on &lt;an unrelated topic&gt;. I would like to continue to work on  &lt;unrelated topic&gt; in your research group. </a:t>
            </a:r>
          </a:p>
          <a:p>
            <a:pPr>
              <a:lnSpc>
                <a:spcPct val="100000"/>
              </a:lnSpc>
            </a:pPr>
            <a:r>
              <a:rPr lang="en-GB" sz="3600" dirty="0">
                <a:latin typeface="Calibri" panose="020F0502020204030204" pitchFamily="34" charset="0"/>
                <a:ea typeface="Calibri" panose="020F0502020204030204" pitchFamily="34" charset="0"/>
                <a:cs typeface="Calibri" panose="020F0502020204030204" pitchFamily="34" charset="0"/>
              </a:rPr>
              <a:t>I am really interested to know if you would have any available PhD positions for September 2026. I have attached my CV for your consideration, but I also welcome any opportunity to discuss the possibilities with you by telephone or online in this regard.</a:t>
            </a:r>
          </a:p>
          <a:p>
            <a:pPr>
              <a:lnSpc>
                <a:spcPct val="100000"/>
              </a:lnSpc>
            </a:pPr>
            <a:endParaRPr lang="en-GB" sz="3600" dirty="0">
              <a:latin typeface="Calibri" panose="020F0502020204030204" pitchFamily="34" charset="0"/>
              <a:ea typeface="Calibri" panose="020F0502020204030204" pitchFamily="34" charset="0"/>
              <a:cs typeface="Calibri" panose="020F0502020204030204" pitchFamily="34" charset="0"/>
            </a:endParaRPr>
          </a:p>
          <a:p>
            <a:pPr>
              <a:lnSpc>
                <a:spcPct val="100000"/>
              </a:lnSpc>
            </a:pPr>
            <a:r>
              <a:rPr lang="en-GB" sz="3600" dirty="0">
                <a:latin typeface="Calibri" panose="020F0502020204030204" pitchFamily="34" charset="0"/>
                <a:ea typeface="Calibri" panose="020F0502020204030204" pitchFamily="34" charset="0"/>
                <a:cs typeface="Calibri" panose="020F0502020204030204" pitchFamily="34" charset="0"/>
              </a:rPr>
              <a:t>Thank you in advance for your valuable time and consideration.</a:t>
            </a:r>
          </a:p>
          <a:p>
            <a:pPr>
              <a:lnSpc>
                <a:spcPct val="100000"/>
              </a:lnSpc>
            </a:pPr>
            <a:r>
              <a:rPr lang="en-GB" sz="3600" dirty="0">
                <a:latin typeface="Calibri" panose="020F0502020204030204" pitchFamily="34" charset="0"/>
                <a:ea typeface="Calibri" panose="020F0502020204030204" pitchFamily="34" charset="0"/>
                <a:cs typeface="Calibri" panose="020F0502020204030204" pitchFamily="34" charset="0"/>
              </a:rPr>
              <a:t>Kind regards,</a:t>
            </a:r>
          </a:p>
          <a:p>
            <a:pPr>
              <a:lnSpc>
                <a:spcPct val="100000"/>
              </a:lnSpc>
            </a:pPr>
            <a:endParaRPr lang="en-GB" sz="3600" dirty="0"/>
          </a:p>
        </p:txBody>
      </p:sp>
      <p:pic>
        <p:nvPicPr>
          <p:cNvPr id="3" name="Picture 2">
            <a:extLst>
              <a:ext uri="{FF2B5EF4-FFF2-40B4-BE49-F238E27FC236}">
                <a16:creationId xmlns:a16="http://schemas.microsoft.com/office/drawing/2014/main" id="{DA034A9C-3CE2-4887-83C3-3432FDA5F839}"/>
              </a:ext>
            </a:extLst>
          </p:cNvPr>
          <p:cNvPicPr>
            <a:picLocks noChangeAspect="1"/>
          </p:cNvPicPr>
          <p:nvPr/>
        </p:nvPicPr>
        <p:blipFill>
          <a:blip r:embed="rId3"/>
          <a:stretch>
            <a:fillRect/>
          </a:stretch>
        </p:blipFill>
        <p:spPr>
          <a:xfrm>
            <a:off x="-34645" y="-13092"/>
            <a:ext cx="7431668" cy="3158002"/>
          </a:xfrm>
          <a:prstGeom prst="rect">
            <a:avLst/>
          </a:prstGeom>
        </p:spPr>
      </p:pic>
    </p:spTree>
    <p:extLst>
      <p:ext uri="{BB962C8B-B14F-4D97-AF65-F5344CB8AC3E}">
        <p14:creationId xmlns:p14="http://schemas.microsoft.com/office/powerpoint/2010/main" val="260537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U_powerpoint-template (all blue) Theme">
  <a:themeElements>
    <a:clrScheme name="OU (all blue)">
      <a:dk1>
        <a:srgbClr val="002147"/>
      </a:dk1>
      <a:lt1>
        <a:sysClr val="window" lastClr="FFFFFF"/>
      </a:lt1>
      <a:dk2>
        <a:srgbClr val="44546A"/>
      </a:dk2>
      <a:lt2>
        <a:srgbClr val="F2F4F4"/>
      </a:lt2>
      <a:accent1>
        <a:srgbClr val="002147"/>
      </a:accent1>
      <a:accent2>
        <a:srgbClr val="344D6C"/>
      </a:accent2>
      <a:accent3>
        <a:srgbClr val="808FA2"/>
      </a:accent3>
      <a:accent4>
        <a:srgbClr val="FFFFFF"/>
      </a:accent4>
      <a:accent5>
        <a:srgbClr val="727687"/>
      </a:accent5>
      <a:accent6>
        <a:srgbClr val="A6ABBD"/>
      </a:accent6>
      <a:hlink>
        <a:srgbClr val="002147"/>
      </a:hlink>
      <a:folHlink>
        <a:srgbClr val="808FA2"/>
      </a:folHlink>
    </a:clrScheme>
    <a:fontScheme name="OU (colours)">
      <a:majorFont>
        <a:latin typeface="Noto Serif"/>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24BE58F99AF3D4EA00CA95C54678E66" ma:contentTypeVersion="12" ma:contentTypeDescription="Create a new document." ma:contentTypeScope="" ma:versionID="89a66b9b8182a895db43a2fdc4f5ca3e">
  <xsd:schema xmlns:xsd="http://www.w3.org/2001/XMLSchema" xmlns:xs="http://www.w3.org/2001/XMLSchema" xmlns:p="http://schemas.microsoft.com/office/2006/metadata/properties" xmlns:ns2="4034300b-44c8-4bbf-b7ab-29365774483e" xmlns:ns3="a705d0dc-fd3d-4d5b-b663-3dc127b9153e" targetNamespace="http://schemas.microsoft.com/office/2006/metadata/properties" ma:root="true" ma:fieldsID="ee84ae65ef72444aa347eb747ae74712" ns2:_="" ns3:_="">
    <xsd:import namespace="4034300b-44c8-4bbf-b7ab-29365774483e"/>
    <xsd:import namespace="a705d0dc-fd3d-4d5b-b663-3dc127b9153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34300b-44c8-4bbf-b7ab-2936577448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1eeb44a9-b924-44d0-8ed9-f8b504a4bac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705d0dc-fd3d-4d5b-b663-3dc127b9153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16c20421-b65c-459e-9762-da60316f00cf}" ma:internalName="TaxCatchAll" ma:showField="CatchAllData" ma:web="a705d0dc-fd3d-4d5b-b663-3dc127b915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034300b-44c8-4bbf-b7ab-29365774483e">
      <Terms xmlns="http://schemas.microsoft.com/office/infopath/2007/PartnerControls"/>
    </lcf76f155ced4ddcb4097134ff3c332f>
    <TaxCatchAll xmlns="a705d0dc-fd3d-4d5b-b663-3dc127b9153e" xsi:nil="true"/>
  </documentManagement>
</p:properties>
</file>

<file path=customXml/itemProps1.xml><?xml version="1.0" encoding="utf-8"?>
<ds:datastoreItem xmlns:ds="http://schemas.openxmlformats.org/officeDocument/2006/customXml" ds:itemID="{BC9A9A49-95A0-4DE7-895D-7E6FE215E82F}"/>
</file>

<file path=customXml/itemProps2.xml><?xml version="1.0" encoding="utf-8"?>
<ds:datastoreItem xmlns:ds="http://schemas.openxmlformats.org/officeDocument/2006/customXml" ds:itemID="{D3DE62A1-E5CE-4605-AD5B-D4D9AD537771}"/>
</file>

<file path=customXml/itemProps3.xml><?xml version="1.0" encoding="utf-8"?>
<ds:datastoreItem xmlns:ds="http://schemas.openxmlformats.org/officeDocument/2006/customXml" ds:itemID="{DDCD97CF-1FB1-40D3-9188-8F27878E9E7D}"/>
</file>

<file path=docProps/app.xml><?xml version="1.0" encoding="utf-8"?>
<Properties xmlns="http://schemas.openxmlformats.org/officeDocument/2006/extended-properties" xmlns:vt="http://schemas.openxmlformats.org/officeDocument/2006/docPropsVTypes">
  <Template>Office 2013 - 2022 Theme</Template>
  <TotalTime>1846</TotalTime>
  <Words>6788</Words>
  <Application>Microsoft Office PowerPoint</Application>
  <PresentationFormat>Custom</PresentationFormat>
  <Paragraphs>538</Paragraphs>
  <Slides>40</Slides>
  <Notes>36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Noto Serif</vt:lpstr>
      <vt:lpstr>Calibri Light</vt:lpstr>
      <vt:lpstr>Calibri</vt:lpstr>
      <vt:lpstr>Roboto</vt:lpstr>
      <vt:lpstr>FoundrySterling-Medium</vt:lpstr>
      <vt:lpstr>Wingdings</vt:lpstr>
      <vt:lpstr>Arial</vt:lpstr>
      <vt:lpstr>OU_powerpoint-template (all blue) Theme</vt:lpstr>
      <vt:lpstr>Applying for postgraduate study</vt:lpstr>
      <vt:lpstr>Figure out what excites you</vt:lpstr>
      <vt:lpstr>PowerPoint Presentation</vt:lpstr>
      <vt:lpstr>A PhD or a Masters degree?</vt:lpstr>
      <vt:lpstr>Researching institutions, research groups &amp; programmes</vt:lpstr>
      <vt:lpstr>Routes to Doctoral Study</vt:lpstr>
      <vt:lpstr>PowerPoint Presentation</vt:lpstr>
      <vt:lpstr>Applying for a DPhil/PhD with a specific supervisor: making contact</vt:lpstr>
      <vt:lpstr>Applying for a DPhil/PhD with a specific supervisor: making contact (what not to do)</vt:lpstr>
      <vt:lpstr>Applying for a DPhil/PhD with a specific supervisor: making contact (what to do)</vt:lpstr>
      <vt:lpstr>Applying for a DPhil/PhD with a specific supervisor: making contact (what to do)</vt:lpstr>
      <vt:lpstr>PowerPoint Presentation</vt:lpstr>
      <vt:lpstr>Additional supervisor concerns</vt:lpstr>
      <vt:lpstr>PowerPoint Presentation</vt:lpstr>
      <vt:lpstr>Questions to ask supervisors</vt:lpstr>
      <vt:lpstr>Personal statement</vt:lpstr>
      <vt:lpstr>Research proposal</vt:lpstr>
      <vt:lpstr>Applying to a Structured Doctoral Programme</vt:lpstr>
      <vt:lpstr>Applying for graduate study            –  the process</vt:lpstr>
      <vt:lpstr>Our website</vt:lpstr>
      <vt:lpstr>Entry requirements</vt:lpstr>
      <vt:lpstr>Application deadlines</vt:lpstr>
      <vt:lpstr>How to apply</vt:lpstr>
      <vt:lpstr>Supporting documents</vt:lpstr>
      <vt:lpstr>Contextual information</vt:lpstr>
      <vt:lpstr>Contextual or extenuating?</vt:lpstr>
      <vt:lpstr>References</vt:lpstr>
      <vt:lpstr>Decision timeline</vt:lpstr>
      <vt:lpstr>The interview process</vt:lpstr>
      <vt:lpstr>The interview process</vt:lpstr>
      <vt:lpstr>Set yourself up for success - Part 1</vt:lpstr>
      <vt:lpstr>Set yourself up for success - Part 2</vt:lpstr>
      <vt:lpstr>Set yourself up for success - Part 3</vt:lpstr>
      <vt:lpstr>Interviewing as a returning student</vt:lpstr>
      <vt:lpstr>PowerPoint Presentation</vt:lpstr>
      <vt:lpstr>How to apply</vt:lpstr>
      <vt:lpstr>Oxford scholarships</vt:lpstr>
      <vt:lpstr>Applying for Oxford scholarships</vt:lpstr>
      <vt:lpstr>Top tips for funding</vt:lpstr>
      <vt:lpstr>Oxford’s colleges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Startup</dc:creator>
  <cp:lastModifiedBy>Gail Preston</cp:lastModifiedBy>
  <cp:revision>105</cp:revision>
  <dcterms:created xsi:type="dcterms:W3CDTF">2023-10-11T17:12:51Z</dcterms:created>
  <dcterms:modified xsi:type="dcterms:W3CDTF">2026-05-15T08:11:31Z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0x010100624BE58F99AF3D4EA00CA95C54678E66</vt:lpwstr>
  </property>
  <property fmtid="{D5CDD505-2E9C-101B-9397-08002B2CF9AE}" pid="3" name="Order">
    <vt:lpwstr>164000.000000000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