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4"/>
  </p:sldMasterIdLst>
  <p:notesMasterIdLst>
    <p:notesMasterId r:id="rId22"/>
  </p:notesMasterIdLst>
  <p:sldIdLst>
    <p:sldId id="256" r:id="rId5"/>
    <p:sldId id="258" r:id="rId6"/>
    <p:sldId id="259" r:id="rId7"/>
    <p:sldId id="270" r:id="rId8"/>
    <p:sldId id="273" r:id="rId9"/>
    <p:sldId id="260" r:id="rId10"/>
    <p:sldId id="261" r:id="rId11"/>
    <p:sldId id="262" r:id="rId12"/>
    <p:sldId id="271" r:id="rId13"/>
    <p:sldId id="266" r:id="rId14"/>
    <p:sldId id="265" r:id="rId15"/>
    <p:sldId id="264" r:id="rId16"/>
    <p:sldId id="263" r:id="rId17"/>
    <p:sldId id="267" r:id="rId18"/>
    <p:sldId id="268" r:id="rId19"/>
    <p:sldId id="257"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AF319-64AB-41A9-9D8B-B9FAE891BFC3}" v="89" dt="2025-11-26T12:25:14.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450" autoAdjust="0"/>
  </p:normalViewPr>
  <p:slideViewPr>
    <p:cSldViewPr snapToGrid="0">
      <p:cViewPr varScale="1">
        <p:scale>
          <a:sx n="84" d="100"/>
          <a:sy n="84" d="100"/>
        </p:scale>
        <p:origin x="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39775-7A40-4661-81D6-E7386B7C7263}" type="datetimeFigureOut">
              <a:t>11/26/2025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9AF2B-325C-4893-9769-CADCFF7C6A6F}" type="slidenum">
              <a:t>‹#›</a:t>
            </a:fld>
            <a:endParaRPr lang="en-GB"/>
          </a:p>
        </p:txBody>
      </p:sp>
    </p:spTree>
    <p:extLst>
      <p:ext uri="{BB962C8B-B14F-4D97-AF65-F5344CB8AC3E}">
        <p14:creationId xmlns:p14="http://schemas.microsoft.com/office/powerpoint/2010/main" val="102889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x.ac.uk/admissions/graduate/application-guide/qualifications-experience-languages-funding/english-language-proficienc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09AF2B-325C-4893-9769-CADCFF7C6A6F}" type="slidenum">
              <a:rPr lang="en-GB" smtClean="0"/>
              <a:t>1</a:t>
            </a:fld>
            <a:endParaRPr lang="en-GB"/>
          </a:p>
        </p:txBody>
      </p:sp>
    </p:spTree>
    <p:extLst>
      <p:ext uri="{BB962C8B-B14F-4D97-AF65-F5344CB8AC3E}">
        <p14:creationId xmlns:p14="http://schemas.microsoft.com/office/powerpoint/2010/main" val="4289088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Oxford charges a £20 application fee for PhD applicants.  However some people are eligible for a fee waiver.</a:t>
            </a:r>
          </a:p>
          <a:p>
            <a:endParaRPr lang="en-GB" dirty="0"/>
          </a:p>
          <a:p>
            <a:r>
              <a:rPr lang="en-GB" dirty="0"/>
              <a:t>Those applying only to Open/Oxford Brookes can get a fee waiver code from the Open/Brookes graduate administrators that they can use at the point of payment.</a:t>
            </a:r>
          </a:p>
          <a:p>
            <a:endParaRPr lang="en-GB" dirty="0"/>
          </a:p>
          <a:p>
            <a:r>
              <a:rPr lang="en-GB" dirty="0"/>
              <a:t>Others in the eligible list can apply direct to Graduate Admissions and funding via the main course page.  To check eligibility and apply visit this link</a:t>
            </a:r>
          </a:p>
        </p:txBody>
      </p:sp>
      <p:sp>
        <p:nvSpPr>
          <p:cNvPr id="4" name="Slide Number Placeholder 3"/>
          <p:cNvSpPr>
            <a:spLocks noGrp="1"/>
          </p:cNvSpPr>
          <p:nvPr>
            <p:ph type="sldNum" sz="quarter" idx="5"/>
          </p:nvPr>
        </p:nvSpPr>
        <p:spPr/>
        <p:txBody>
          <a:bodyPr/>
          <a:lstStyle/>
          <a:p>
            <a:fld id="{CD09AF2B-325C-4893-9769-CADCFF7C6A6F}" type="slidenum">
              <a:rPr lang="en-GB" smtClean="0"/>
              <a:t>13</a:t>
            </a:fld>
            <a:endParaRPr lang="en-GB"/>
          </a:p>
        </p:txBody>
      </p:sp>
    </p:spTree>
    <p:extLst>
      <p:ext uri="{BB962C8B-B14F-4D97-AF65-F5344CB8AC3E}">
        <p14:creationId xmlns:p14="http://schemas.microsoft.com/office/powerpoint/2010/main" val="380141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dates in the process are shown above the line, below the line are the behind the scenes processes.  All applicants will be managed through the Oxford process until the time of offer, so that candidates will only be interviewed once, and will have their applications managed in exactly the same way, for consistency.</a:t>
            </a:r>
          </a:p>
          <a:p>
            <a:endParaRPr lang="en-GB" dirty="0"/>
          </a:p>
          <a:p>
            <a:r>
              <a:rPr lang="en-GB" dirty="0"/>
              <a:t>At the point where offers are made, and accepted, then those candidates only will apply to our fellow HEIs, and from that point onwards will be managed by the admissions process of Open and Brookes.</a:t>
            </a:r>
          </a:p>
          <a:p>
            <a:endParaRPr lang="en-GB" dirty="0"/>
          </a:p>
          <a:p>
            <a:endParaRPr lang="en-GB" dirty="0"/>
          </a:p>
        </p:txBody>
      </p:sp>
      <p:sp>
        <p:nvSpPr>
          <p:cNvPr id="4" name="Slide Number Placeholder 3"/>
          <p:cNvSpPr>
            <a:spLocks noGrp="1"/>
          </p:cNvSpPr>
          <p:nvPr>
            <p:ph type="sldNum" sz="quarter" idx="5"/>
          </p:nvPr>
        </p:nvSpPr>
        <p:spPr/>
        <p:txBody>
          <a:bodyPr/>
          <a:lstStyle/>
          <a:p>
            <a:fld id="{CD09AF2B-325C-4893-9769-CADCFF7C6A6F}" type="slidenum">
              <a:rPr lang="en-GB" smtClean="0"/>
              <a:t>16</a:t>
            </a:fld>
            <a:endParaRPr lang="en-GB"/>
          </a:p>
        </p:txBody>
      </p:sp>
    </p:spTree>
    <p:extLst>
      <p:ext uri="{BB962C8B-B14F-4D97-AF65-F5344CB8AC3E}">
        <p14:creationId xmlns:p14="http://schemas.microsoft.com/office/powerpoint/2010/main" val="354301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reasons why we are now doing this but the most important is to ensure absolute fairness and consistency of approach to applicants.  </a:t>
            </a:r>
          </a:p>
          <a:p>
            <a:r>
              <a:rPr lang="en-GB" dirty="0"/>
              <a:t>Also to avoid multiple interviews taking place for candidates applying to more than one of the institutions.</a:t>
            </a:r>
          </a:p>
          <a:p>
            <a:endParaRPr lang="en-GB" dirty="0"/>
          </a:p>
        </p:txBody>
      </p:sp>
      <p:sp>
        <p:nvSpPr>
          <p:cNvPr id="4" name="Slide Number Placeholder 3"/>
          <p:cNvSpPr>
            <a:spLocks noGrp="1"/>
          </p:cNvSpPr>
          <p:nvPr>
            <p:ph type="sldNum" sz="quarter" idx="5"/>
          </p:nvPr>
        </p:nvSpPr>
        <p:spPr/>
        <p:txBody>
          <a:bodyPr/>
          <a:lstStyle/>
          <a:p>
            <a:fld id="{CD09AF2B-325C-4893-9769-CADCFF7C6A6F}" type="slidenum">
              <a:rPr lang="en-GB" smtClean="0"/>
              <a:t>2</a:t>
            </a:fld>
            <a:endParaRPr lang="en-GB"/>
          </a:p>
        </p:txBody>
      </p:sp>
    </p:spTree>
    <p:extLst>
      <p:ext uri="{BB962C8B-B14F-4D97-AF65-F5344CB8AC3E}">
        <p14:creationId xmlns:p14="http://schemas.microsoft.com/office/powerpoint/2010/main" val="363137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carry out a project physically based at any of the six main hosting partners.  You cannot apply to Pirbright, Diamond or ISIS for entry however, you must be admitted to one of the three universities.</a:t>
            </a:r>
          </a:p>
          <a:p>
            <a:r>
              <a:rPr lang="en-GB" dirty="0"/>
              <a:t>There is always confusion over whether a supervisor has to be named on the application.  It is not required that you name a supervisor, but many people do already have an idea who they might like to work with and this is helpful for us to know during the assessment process as it is a strong indicator of your interests.  It’s also very common for candidates to contact potential supervisors to discuss research topics.</a:t>
            </a:r>
          </a:p>
          <a:p>
            <a:endParaRPr lang="en-GB" dirty="0"/>
          </a:p>
          <a:p>
            <a:r>
              <a:rPr lang="en-GB" dirty="0"/>
              <a:t>If you do have several supervisors in mind, at different places, we need this to be clear on the application.  We won’t know all the names of the supervisors at the six hosting partners. There are over 700 registered supervisors and the number is rising.</a:t>
            </a:r>
          </a:p>
          <a:p>
            <a:endParaRPr lang="en-GB" dirty="0"/>
          </a:p>
          <a:p>
            <a:r>
              <a:rPr lang="en-GB" dirty="0"/>
              <a:t>If you are interested in working with an Open-IIC partner, you need to make this clear on the application, I’ll explain how to do that further down.</a:t>
            </a:r>
          </a:p>
        </p:txBody>
      </p:sp>
      <p:sp>
        <p:nvSpPr>
          <p:cNvPr id="4" name="Slide Number Placeholder 3"/>
          <p:cNvSpPr>
            <a:spLocks noGrp="1"/>
          </p:cNvSpPr>
          <p:nvPr>
            <p:ph type="sldNum" sz="quarter" idx="5"/>
          </p:nvPr>
        </p:nvSpPr>
        <p:spPr/>
        <p:txBody>
          <a:bodyPr/>
          <a:lstStyle/>
          <a:p>
            <a:fld id="{CD09AF2B-325C-4893-9769-CADCFF7C6A6F}" type="slidenum">
              <a:rPr lang="en-GB" smtClean="0"/>
              <a:t>3</a:t>
            </a:fld>
            <a:endParaRPr lang="en-GB"/>
          </a:p>
        </p:txBody>
      </p:sp>
    </p:spTree>
    <p:extLst>
      <p:ext uri="{BB962C8B-B14F-4D97-AF65-F5344CB8AC3E}">
        <p14:creationId xmlns:p14="http://schemas.microsoft.com/office/powerpoint/2010/main" val="3086618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Open and Brookes have their own admissions web pages, and ILESLA pages, these will re-direct you through to the Oxford course pages so these should be your primary source of information and support.</a:t>
            </a:r>
          </a:p>
          <a:p>
            <a:endParaRPr lang="en-GB" dirty="0">
              <a:ea typeface="Calibri"/>
              <a:cs typeface="Calibri"/>
            </a:endParaRPr>
          </a:p>
          <a:p>
            <a:r>
              <a:rPr lang="en-GB" dirty="0">
                <a:ea typeface="Calibri"/>
                <a:cs typeface="Calibri"/>
              </a:rPr>
              <a:t>ILESLA website how to apply section which includes a bit more information about how the finances work, how supervision will work and a searchable list of eligible supervisors you can look through to identify individuals in all the hosting partners whose interests might align with your own.  It explains a bit more about the entry route into the programme, some of our close partner colleges (a shorter list than on the main admissions course page) and some specific instructions on completing the form.</a:t>
            </a:r>
          </a:p>
          <a:p>
            <a:br>
              <a:rPr lang="en-GB" dirty="0">
                <a:ea typeface="Calibri"/>
                <a:cs typeface="Calibri"/>
              </a:rPr>
            </a:br>
            <a:r>
              <a:rPr lang="en-GB" dirty="0">
                <a:ea typeface="Calibri"/>
                <a:cs typeface="Calibri"/>
              </a:rPr>
              <a:t>it also points through to the main Oxford course page.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D09AF2B-325C-4893-9769-CADCFF7C6A6F}" type="slidenum">
              <a:t>4</a:t>
            </a:fld>
            <a:endParaRPr lang="en-GB"/>
          </a:p>
        </p:txBody>
      </p:sp>
    </p:spTree>
    <p:extLst>
      <p:ext uri="{BB962C8B-B14F-4D97-AF65-F5344CB8AC3E}">
        <p14:creationId xmlns:p14="http://schemas.microsoft.com/office/powerpoint/2010/main" val="97841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only one application form, we are not able to have our own form, there are very few fields where information specific to our programme can be entered, therefore we have to re-purpose some of the fields to obtain it.</a:t>
            </a:r>
            <a:endParaRPr lang="en-US" dirty="0"/>
          </a:p>
          <a:p>
            <a:endParaRPr lang="en-GB" dirty="0"/>
          </a:p>
          <a:p>
            <a:r>
              <a:rPr lang="en-GB" dirty="0"/>
              <a:t>The instructions are there to assist quick and accurate assessment of your application.   It may disadvantage your application if you ignore these instructions.  Admin staff need to extract this information into spreadsheets and split it into columns which is why we request it in this format, it creates a lot of work if we have to go through manually.</a:t>
            </a:r>
            <a:endParaRPr lang="en-US">
              <a:ea typeface="Calibri"/>
              <a:cs typeface="Calibri"/>
            </a:endParaRPr>
          </a:p>
        </p:txBody>
      </p:sp>
      <p:sp>
        <p:nvSpPr>
          <p:cNvPr id="4" name="Slide Number Placeholder 3"/>
          <p:cNvSpPr>
            <a:spLocks noGrp="1"/>
          </p:cNvSpPr>
          <p:nvPr>
            <p:ph type="sldNum" sz="quarter" idx="5"/>
          </p:nvPr>
        </p:nvSpPr>
        <p:spPr/>
        <p:txBody>
          <a:bodyPr/>
          <a:lstStyle/>
          <a:p>
            <a:fld id="{CD09AF2B-325C-4893-9769-CADCFF7C6A6F}" type="slidenum">
              <a:t>5</a:t>
            </a:fld>
            <a:endParaRPr lang="en-GB"/>
          </a:p>
        </p:txBody>
      </p:sp>
    </p:spTree>
    <p:extLst>
      <p:ext uri="{BB962C8B-B14F-4D97-AF65-F5344CB8AC3E}">
        <p14:creationId xmlns:p14="http://schemas.microsoft.com/office/powerpoint/2010/main" val="1350658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form has a number of tabs for different types of information.  You need to complete all of the information requested in order to get a green tick in the tab box.</a:t>
            </a:r>
          </a:p>
        </p:txBody>
      </p:sp>
      <p:sp>
        <p:nvSpPr>
          <p:cNvPr id="4" name="Slide Number Placeholder 3"/>
          <p:cNvSpPr>
            <a:spLocks noGrp="1"/>
          </p:cNvSpPr>
          <p:nvPr>
            <p:ph type="sldNum" sz="quarter" idx="5"/>
          </p:nvPr>
        </p:nvSpPr>
        <p:spPr/>
        <p:txBody>
          <a:bodyPr/>
          <a:lstStyle/>
          <a:p>
            <a:fld id="{CD09AF2B-325C-4893-9769-CADCFF7C6A6F}" type="slidenum">
              <a:rPr lang="en-GB" smtClean="0"/>
              <a:t>8</a:t>
            </a:fld>
            <a:endParaRPr lang="en-GB"/>
          </a:p>
        </p:txBody>
      </p:sp>
    </p:spTree>
    <p:extLst>
      <p:ext uri="{BB962C8B-B14F-4D97-AF65-F5344CB8AC3E}">
        <p14:creationId xmlns:p14="http://schemas.microsoft.com/office/powerpoint/2010/main" val="1063546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feel that your academic record does not reflect your true potential because of various difficulties you have faced during your life or career so far, there are two places you can tell us about this.  There is an extenuating circumstances field on the application form itself where you can make this clear, with a couple of provisos:</a:t>
            </a:r>
          </a:p>
          <a:p>
            <a:endParaRPr lang="en-GB" dirty="0"/>
          </a:p>
          <a:p>
            <a:r>
              <a:rPr lang="en-GB" dirty="0"/>
              <a:t>If you already had support from your previous institution to mitigate that event it’s not appropriate to include it on the form.</a:t>
            </a:r>
          </a:p>
          <a:p>
            <a:r>
              <a:rPr lang="en-GB" dirty="0"/>
              <a:t>Don’t go into too much detail on the event, often this will be personal information.  It’s the impact that is the important information.</a:t>
            </a:r>
          </a:p>
          <a:p>
            <a:endParaRPr lang="en-GB" dirty="0"/>
          </a:p>
          <a:p>
            <a:r>
              <a:rPr lang="en-GB" dirty="0"/>
              <a:t>Separate from the application form, you can submit a contextual statement to give more detail.  There is a link to this form on the main course page.</a:t>
            </a:r>
          </a:p>
          <a:p>
            <a:endParaRPr lang="en-GB" dirty="0"/>
          </a:p>
          <a:p>
            <a:endParaRPr lang="en-GB" dirty="0"/>
          </a:p>
        </p:txBody>
      </p:sp>
      <p:sp>
        <p:nvSpPr>
          <p:cNvPr id="4" name="Slide Number Placeholder 3"/>
          <p:cNvSpPr>
            <a:spLocks noGrp="1"/>
          </p:cNvSpPr>
          <p:nvPr>
            <p:ph type="sldNum" sz="quarter" idx="5"/>
          </p:nvPr>
        </p:nvSpPr>
        <p:spPr/>
        <p:txBody>
          <a:bodyPr/>
          <a:lstStyle/>
          <a:p>
            <a:fld id="{CD09AF2B-325C-4893-9769-CADCFF7C6A6F}" type="slidenum">
              <a:rPr lang="en-GB" smtClean="0"/>
              <a:t>9</a:t>
            </a:fld>
            <a:endParaRPr lang="en-GB"/>
          </a:p>
        </p:txBody>
      </p:sp>
    </p:spTree>
    <p:extLst>
      <p:ext uri="{BB962C8B-B14F-4D97-AF65-F5344CB8AC3E}">
        <p14:creationId xmlns:p14="http://schemas.microsoft.com/office/powerpoint/2010/main" val="227751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TOEFL has recently announced changes to its iBT English test, which are scheduled to be implemented on 21 Jan 2026. These include shortening the test, incorporating non-academic elements and (we understand) introducing AI marking. It has, therefore, been decided that a detailed review should take place to establish whether the University should continue to accept it as a valid test to meet our English proficiency requirement.</a:t>
            </a:r>
            <a:endParaRPr lang="en-US" dirty="0">
              <a:ea typeface="Calibri" panose="020F0502020204030204"/>
              <a:cs typeface="Calibri" panose="020F0502020204030204"/>
            </a:endParaRPr>
          </a:p>
          <a:p>
            <a:pPr marL="285750" indent="-285750">
              <a:buFont typeface="Arial"/>
              <a:buChar char="•"/>
            </a:pPr>
            <a:r>
              <a:rPr lang="en-US" dirty="0"/>
              <a:t>They do not need to meet the English requirement at the time of applying and any scores will not affect the academic assessment of their application. If they are offered a place on a graduate course and are required to demonstrate English proficiency, they will be given time to meet the English language condition.</a:t>
            </a:r>
            <a:endParaRPr lang="en-US" dirty="0">
              <a:ea typeface="Calibri" panose="020F0502020204030204"/>
              <a:cs typeface="Calibri" panose="020F0502020204030204"/>
            </a:endParaRPr>
          </a:p>
          <a:p>
            <a:pPr marL="285750" indent="-285750">
              <a:buFont typeface="Arial"/>
              <a:buChar char="•"/>
            </a:pPr>
            <a:r>
              <a:rPr lang="en-US" dirty="0"/>
              <a:t>TOEFL iBT tests taken before 21 January 2026 will be accepted as normal</a:t>
            </a:r>
            <a:endParaRPr lang="en-GB" dirty="0"/>
          </a:p>
          <a:p>
            <a:pPr marL="285750" indent="-285750">
              <a:buFont typeface="Arial"/>
              <a:buChar char="•"/>
            </a:pPr>
            <a:r>
              <a:rPr lang="en-US" dirty="0"/>
              <a:t>Those needing to take a remote test because they can’t access an in-person test </a:t>
            </a:r>
            <a:r>
              <a:rPr lang="en-US" dirty="0" err="1"/>
              <a:t>centre</a:t>
            </a:r>
            <a:r>
              <a:rPr lang="en-US" dirty="0"/>
              <a:t> (so can’t choose IELTS), can instead take the Oxford Test of English Advanced</a:t>
            </a:r>
            <a:endParaRPr lang="en-GB" dirty="0"/>
          </a:p>
          <a:p>
            <a:pPr marL="285750" indent="-285750">
              <a:buFont typeface="Arial"/>
              <a:buChar char="•"/>
            </a:pPr>
            <a:r>
              <a:rPr lang="en-US" dirty="0"/>
              <a:t>Information on the tests we accept and the required scores is available on the </a:t>
            </a:r>
            <a:r>
              <a:rPr lang="en-US" dirty="0">
                <a:hlinkClick r:id="rId3"/>
              </a:rPr>
              <a:t>graduate admissions website</a:t>
            </a:r>
            <a:endParaRPr lang="en-US" dirty="0"/>
          </a:p>
          <a:p>
            <a:pPr marL="285750" indent="-285750">
              <a:buFont typeface="Arial"/>
              <a:buChar char="•"/>
            </a:pPr>
            <a:endParaRPr lang="en-US" dirty="0"/>
          </a:p>
          <a:p>
            <a:pPr marL="0" indent="0">
              <a:buFont typeface="Arial"/>
              <a:buNone/>
            </a:pPr>
            <a:r>
              <a:rPr lang="en-US" dirty="0"/>
              <a:t>Referees should be academic.  If you are a returning student then professional references can be accepted but at least one should be academic in this case.</a:t>
            </a:r>
          </a:p>
          <a:p>
            <a:pPr marL="0" indent="0">
              <a:buFont typeface="Arial"/>
              <a:buNone/>
            </a:pPr>
            <a:endParaRPr lang="en-US" dirty="0"/>
          </a:p>
          <a:p>
            <a:pPr marL="0" indent="0">
              <a:buFont typeface="Arial"/>
              <a:buNone/>
            </a:pPr>
            <a:r>
              <a:rPr lang="en-US" dirty="0"/>
              <a:t>Transcripts if available</a:t>
            </a:r>
            <a:endParaRPr lang="en-GB"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D09AF2B-325C-4893-9769-CADCFF7C6A6F}" type="slidenum">
              <a:t>10</a:t>
            </a:fld>
            <a:endParaRPr lang="en-GB"/>
          </a:p>
        </p:txBody>
      </p:sp>
    </p:spTree>
    <p:extLst>
      <p:ext uri="{BB962C8B-B14F-4D97-AF65-F5344CB8AC3E}">
        <p14:creationId xmlns:p14="http://schemas.microsoft.com/office/powerpoint/2010/main" val="72008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D09AF2B-325C-4893-9769-CADCFF7C6A6F}" type="slidenum">
              <a:t>11</a:t>
            </a:fld>
            <a:endParaRPr lang="en-GB"/>
          </a:p>
        </p:txBody>
      </p:sp>
    </p:spTree>
    <p:extLst>
      <p:ext uri="{BB962C8B-B14F-4D97-AF65-F5344CB8AC3E}">
        <p14:creationId xmlns:p14="http://schemas.microsoft.com/office/powerpoint/2010/main" val="400317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11/26/2025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84141688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F7E76D0F-5A12-4D0A-80B0-1A6122B61E7B}" type="datetimeFigureOut">
              <a:rPr lang="en-US" dirty="0"/>
              <a:t>11/26/2025</a:t>
            </a:fld>
            <a:endParaRPr lang="en-US" dirty="0"/>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08838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B9E8C84-89CA-44AB-B0BE-5C91BAF75478}" type="datetimeFigureOut">
              <a:rPr lang="en-US" dirty="0"/>
              <a:t>11/26/2025</a:t>
            </a:fld>
            <a:endParaRPr lang="en-US" dirty="0"/>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51080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11/26/2025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06517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04895F6E-3D02-4292-95D1-C62B3126321B}" type="datetimeFigureOut">
              <a:rPr lang="en-US" dirty="0"/>
              <a:t>11/26/2025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07262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DCB5ACB-D10C-44A8-9570-124370F4CB38}" type="datetimeFigureOut">
              <a:rPr lang="en-US" dirty="0"/>
              <a:t>11/26/2025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17514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11/26/2025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06871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BEFF1D8-9801-4C4B-92F3-66C9A863BD74}" type="datetimeFigureOut">
              <a:rPr lang="en-US" dirty="0"/>
              <a:t>11/26/2025</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81898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11/26/2025</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3398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DDF891E-A7C2-465C-AD39-8EDCB0F58E3C}" type="datetimeFigureOut">
              <a:rPr lang="en-US" dirty="0"/>
              <a:t>11/26/2025</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501648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39F93E5-AFB6-485C-8E3C-32F92A07875F}" type="datetimeFigureOut">
              <a:rPr lang="en-US" dirty="0"/>
              <a:t>11/26/2025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581392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t>11/26/2025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dirty="0"/>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dirty="0"/>
          </a:p>
        </p:txBody>
      </p:sp>
    </p:spTree>
    <p:extLst>
      <p:ext uri="{BB962C8B-B14F-4D97-AF65-F5344CB8AC3E}">
        <p14:creationId xmlns:p14="http://schemas.microsoft.com/office/powerpoint/2010/main" val="165038185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ox.ac.uk/admissions/graduate/application-guide/declaration-and-payment/application-fee-waivers" TargetMode="Externa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iles.web.ox.ac.uk/how-appl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https://www.ox.ac.uk/admissions/graduate/courses/dphil-interdisciplinary-life-environmental-scien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ox.ac.uk/admissions/graduate/courses/dphil-interdisciplinary-life-environmental-science"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79BF-C9E8-4E78-95C3-542E70E80348}"/>
              </a:ext>
            </a:extLst>
          </p:cNvPr>
          <p:cNvSpPr>
            <a:spLocks noGrp="1"/>
          </p:cNvSpPr>
          <p:nvPr>
            <p:ph type="ctrTitle"/>
          </p:nvPr>
        </p:nvSpPr>
        <p:spPr>
          <a:xfrm>
            <a:off x="1569323" y="2516452"/>
            <a:ext cx="9448800" cy="1825096"/>
          </a:xfrm>
        </p:spPr>
        <p:txBody>
          <a:bodyPr>
            <a:normAutofit/>
          </a:bodyPr>
          <a:lstStyle/>
          <a:p>
            <a:r>
              <a:rPr lang="en-GB" dirty="0"/>
              <a:t>The Application process</a:t>
            </a:r>
            <a:br>
              <a:rPr lang="en-GB" dirty="0"/>
            </a:br>
            <a:endParaRPr lang="en-GB" dirty="0"/>
          </a:p>
        </p:txBody>
      </p:sp>
      <p:pic>
        <p:nvPicPr>
          <p:cNvPr id="4" name="Content Placeholder 4">
            <a:extLst>
              <a:ext uri="{FF2B5EF4-FFF2-40B4-BE49-F238E27FC236}">
                <a16:creationId xmlns:a16="http://schemas.microsoft.com/office/drawing/2014/main" id="{F5088909-365B-4C08-A121-9E1E31040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03" y="368179"/>
            <a:ext cx="6312569" cy="2684349"/>
          </a:xfrm>
          <a:prstGeom prst="rect">
            <a:avLst/>
          </a:prstGeom>
        </p:spPr>
      </p:pic>
      <p:pic>
        <p:nvPicPr>
          <p:cNvPr id="5" name="Picture 4" descr="A blue and gold logo&#10;&#10;AI-generated content may be incorrect.">
            <a:extLst>
              <a:ext uri="{FF2B5EF4-FFF2-40B4-BE49-F238E27FC236}">
                <a16:creationId xmlns:a16="http://schemas.microsoft.com/office/drawing/2014/main" id="{30709B6B-9266-8943-E2B9-21949131D0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242" y="5786075"/>
            <a:ext cx="729916" cy="842140"/>
          </a:xfrm>
          <a:prstGeom prst="rect">
            <a:avLst/>
          </a:prstGeom>
        </p:spPr>
      </p:pic>
    </p:spTree>
    <p:extLst>
      <p:ext uri="{BB962C8B-B14F-4D97-AF65-F5344CB8AC3E}">
        <p14:creationId xmlns:p14="http://schemas.microsoft.com/office/powerpoint/2010/main" val="392093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9498-DEF5-411E-B5AD-1EA1397C1396}"/>
              </a:ext>
            </a:extLst>
          </p:cNvPr>
          <p:cNvSpPr>
            <a:spLocks noGrp="1"/>
          </p:cNvSpPr>
          <p:nvPr>
            <p:ph type="title"/>
          </p:nvPr>
        </p:nvSpPr>
        <p:spPr>
          <a:xfrm>
            <a:off x="6022848" y="515590"/>
            <a:ext cx="5483352" cy="1132258"/>
          </a:xfrm>
        </p:spPr>
        <p:txBody>
          <a:bodyPr/>
          <a:lstStyle/>
          <a:p>
            <a:r>
              <a:rPr lang="en-GB" dirty="0"/>
              <a:t>supporting documents</a:t>
            </a:r>
          </a:p>
        </p:txBody>
      </p:sp>
      <p:sp>
        <p:nvSpPr>
          <p:cNvPr id="3" name="Content Placeholder 2">
            <a:extLst>
              <a:ext uri="{FF2B5EF4-FFF2-40B4-BE49-F238E27FC236}">
                <a16:creationId xmlns:a16="http://schemas.microsoft.com/office/drawing/2014/main" id="{617D84E5-15CC-49FC-9DB5-92FC8F6A1A37}"/>
              </a:ext>
            </a:extLst>
          </p:cNvPr>
          <p:cNvSpPr>
            <a:spLocks noGrp="1"/>
          </p:cNvSpPr>
          <p:nvPr>
            <p:ph idx="1"/>
          </p:nvPr>
        </p:nvSpPr>
        <p:spPr>
          <a:xfrm>
            <a:off x="264695" y="2194560"/>
            <a:ext cx="11694694" cy="4024125"/>
          </a:xfrm>
        </p:spPr>
        <p:txBody>
          <a:bodyPr vert="horz" lIns="91440" tIns="45720" rIns="91440" bIns="45720" rtlCol="0" anchor="t">
            <a:normAutofit lnSpcReduction="10000"/>
          </a:bodyPr>
          <a:lstStyle/>
          <a:p>
            <a:r>
              <a:rPr lang="en-GB" dirty="0"/>
              <a:t>CV – template is provided, do not upload an alternative CV</a:t>
            </a:r>
          </a:p>
          <a:p>
            <a:r>
              <a:rPr lang="en-GB" dirty="0"/>
              <a:t>3 referees</a:t>
            </a:r>
          </a:p>
          <a:p>
            <a:r>
              <a:rPr lang="en-GB" dirty="0"/>
              <a:t>Statement of Purpose – 1000 words</a:t>
            </a:r>
          </a:p>
          <a:p>
            <a:r>
              <a:rPr lang="en-GB" dirty="0"/>
              <a:t>Socio-Economic Data questionnaire – (used to apply banding and monitor equity)</a:t>
            </a:r>
          </a:p>
          <a:p>
            <a:r>
              <a:rPr lang="en-GB" dirty="0"/>
              <a:t>Official Transcripts</a:t>
            </a:r>
          </a:p>
          <a:p>
            <a:r>
              <a:rPr lang="en-GB" dirty="0"/>
              <a:t>Language qualifications –TOEFL/IOELTS (if available)  NB avoid booking TOEFL tests after 21</a:t>
            </a:r>
            <a:r>
              <a:rPr lang="en-GB" baseline="30000" dirty="0"/>
              <a:t>st</a:t>
            </a:r>
            <a:r>
              <a:rPr lang="en-GB" dirty="0"/>
              <a:t> Jan</a:t>
            </a:r>
            <a:endParaRPr lang="en-GB" sz="1100" dirty="0">
              <a:latin typeface="Calibri"/>
              <a:ea typeface="Calibri"/>
              <a:cs typeface="Calibri"/>
            </a:endParaRPr>
          </a:p>
          <a:p>
            <a:r>
              <a:rPr lang="en-GB" dirty="0"/>
              <a:t>Contextual Statement –information on your socio-economic background or personal circumstances in support of your application.</a:t>
            </a:r>
          </a:p>
        </p:txBody>
      </p:sp>
      <p:pic>
        <p:nvPicPr>
          <p:cNvPr id="4" name="Content Placeholder 4">
            <a:extLst>
              <a:ext uri="{FF2B5EF4-FFF2-40B4-BE49-F238E27FC236}">
                <a16:creationId xmlns:a16="http://schemas.microsoft.com/office/drawing/2014/main" id="{A68973BC-9B55-4525-B674-3B40631A8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64" y="96252"/>
            <a:ext cx="2874270" cy="1222251"/>
          </a:xfrm>
          <a:prstGeom prst="rect">
            <a:avLst/>
          </a:prstGeom>
        </p:spPr>
      </p:pic>
      <p:pic>
        <p:nvPicPr>
          <p:cNvPr id="5" name="Picture 4">
            <a:extLst>
              <a:ext uri="{FF2B5EF4-FFF2-40B4-BE49-F238E27FC236}">
                <a16:creationId xmlns:a16="http://schemas.microsoft.com/office/drawing/2014/main" id="{17C7209D-BD30-4E78-BCAB-4E6AF6919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242" y="5786075"/>
            <a:ext cx="729916" cy="842140"/>
          </a:xfrm>
          <a:prstGeom prst="rect">
            <a:avLst/>
          </a:prstGeom>
        </p:spPr>
      </p:pic>
    </p:spTree>
    <p:extLst>
      <p:ext uri="{BB962C8B-B14F-4D97-AF65-F5344CB8AC3E}">
        <p14:creationId xmlns:p14="http://schemas.microsoft.com/office/powerpoint/2010/main" val="269687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9787-C914-4B45-B0E6-3C504E93AD11}"/>
              </a:ext>
            </a:extLst>
          </p:cNvPr>
          <p:cNvSpPr>
            <a:spLocks noGrp="1"/>
          </p:cNvSpPr>
          <p:nvPr>
            <p:ph type="title"/>
          </p:nvPr>
        </p:nvSpPr>
        <p:spPr>
          <a:xfrm>
            <a:off x="8089072" y="511528"/>
            <a:ext cx="3177154" cy="1132258"/>
          </a:xfrm>
        </p:spPr>
        <p:txBody>
          <a:bodyPr/>
          <a:lstStyle/>
          <a:p>
            <a:r>
              <a:rPr lang="en-GB" dirty="0"/>
              <a:t>CV template</a:t>
            </a:r>
          </a:p>
        </p:txBody>
      </p:sp>
      <p:sp>
        <p:nvSpPr>
          <p:cNvPr id="3" name="Content Placeholder 2">
            <a:extLst>
              <a:ext uri="{FF2B5EF4-FFF2-40B4-BE49-F238E27FC236}">
                <a16:creationId xmlns:a16="http://schemas.microsoft.com/office/drawing/2014/main" id="{724A61F5-13AB-4E9A-A94F-D5F9B467DE86}"/>
              </a:ext>
            </a:extLst>
          </p:cNvPr>
          <p:cNvSpPr>
            <a:spLocks noGrp="1"/>
          </p:cNvSpPr>
          <p:nvPr>
            <p:ph idx="1"/>
          </p:nvPr>
        </p:nvSpPr>
        <p:spPr/>
        <p:txBody>
          <a:bodyPr vert="horz" lIns="91440" tIns="45720" rIns="91440" bIns="45720" rtlCol="0" anchor="t">
            <a:normAutofit/>
          </a:bodyPr>
          <a:lstStyle/>
          <a:p>
            <a:r>
              <a:rPr lang="en-GB" dirty="0"/>
              <a:t>We use a CV template with specific questions on it, do not upload your own CV.</a:t>
            </a:r>
            <a:endParaRPr lang="en-US" dirty="0"/>
          </a:p>
        </p:txBody>
      </p:sp>
      <p:pic>
        <p:nvPicPr>
          <p:cNvPr id="5" name="Picture 4">
            <a:extLst>
              <a:ext uri="{FF2B5EF4-FFF2-40B4-BE49-F238E27FC236}">
                <a16:creationId xmlns:a16="http://schemas.microsoft.com/office/drawing/2014/main" id="{22490190-E52B-45BF-89C6-0BC44DF4D2CA}"/>
              </a:ext>
            </a:extLst>
          </p:cNvPr>
          <p:cNvPicPr>
            <a:picLocks noChangeAspect="1"/>
          </p:cNvPicPr>
          <p:nvPr/>
        </p:nvPicPr>
        <p:blipFill>
          <a:blip r:embed="rId3"/>
          <a:stretch>
            <a:fillRect/>
          </a:stretch>
        </p:blipFill>
        <p:spPr>
          <a:xfrm>
            <a:off x="2461847" y="3430779"/>
            <a:ext cx="7459578" cy="2480504"/>
          </a:xfrm>
          <a:prstGeom prst="rect">
            <a:avLst/>
          </a:prstGeom>
        </p:spPr>
      </p:pic>
      <p:pic>
        <p:nvPicPr>
          <p:cNvPr id="6" name="Content Placeholder 4">
            <a:extLst>
              <a:ext uri="{FF2B5EF4-FFF2-40B4-BE49-F238E27FC236}">
                <a16:creationId xmlns:a16="http://schemas.microsoft.com/office/drawing/2014/main" id="{341F2CE0-75CC-4BB5-80B3-B24E81EE77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64" y="96252"/>
            <a:ext cx="2874270" cy="1222251"/>
          </a:xfrm>
          <a:prstGeom prst="rect">
            <a:avLst/>
          </a:prstGeom>
        </p:spPr>
      </p:pic>
      <p:pic>
        <p:nvPicPr>
          <p:cNvPr id="7" name="Picture 6">
            <a:extLst>
              <a:ext uri="{FF2B5EF4-FFF2-40B4-BE49-F238E27FC236}">
                <a16:creationId xmlns:a16="http://schemas.microsoft.com/office/drawing/2014/main" id="{61826F06-083D-45D4-84A6-BE5F98CAD7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1242" y="5786075"/>
            <a:ext cx="729916" cy="842140"/>
          </a:xfrm>
          <a:prstGeom prst="rect">
            <a:avLst/>
          </a:prstGeom>
        </p:spPr>
      </p:pic>
    </p:spTree>
    <p:extLst>
      <p:ext uri="{BB962C8B-B14F-4D97-AF65-F5344CB8AC3E}">
        <p14:creationId xmlns:p14="http://schemas.microsoft.com/office/powerpoint/2010/main" val="712539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DFCF-2936-48DF-B430-8576E52F49BD}"/>
              </a:ext>
            </a:extLst>
          </p:cNvPr>
          <p:cNvSpPr>
            <a:spLocks noGrp="1"/>
          </p:cNvSpPr>
          <p:nvPr>
            <p:ph type="title"/>
          </p:nvPr>
        </p:nvSpPr>
        <p:spPr>
          <a:xfrm>
            <a:off x="6685773" y="310674"/>
            <a:ext cx="5329763" cy="1293028"/>
          </a:xfrm>
        </p:spPr>
        <p:txBody>
          <a:bodyPr/>
          <a:lstStyle/>
          <a:p>
            <a:r>
              <a:rPr lang="en-GB" dirty="0"/>
              <a:t>registering referees</a:t>
            </a:r>
          </a:p>
        </p:txBody>
      </p:sp>
      <p:sp>
        <p:nvSpPr>
          <p:cNvPr id="3" name="Content Placeholder 2">
            <a:extLst>
              <a:ext uri="{FF2B5EF4-FFF2-40B4-BE49-F238E27FC236}">
                <a16:creationId xmlns:a16="http://schemas.microsoft.com/office/drawing/2014/main" id="{B32FEA27-75EB-4D90-85AC-D33B09A0CD53}"/>
              </a:ext>
            </a:extLst>
          </p:cNvPr>
          <p:cNvSpPr>
            <a:spLocks noGrp="1"/>
          </p:cNvSpPr>
          <p:nvPr>
            <p:ph idx="1"/>
          </p:nvPr>
        </p:nvSpPr>
        <p:spPr>
          <a:xfrm>
            <a:off x="615462" y="1749083"/>
            <a:ext cx="10820400" cy="4024125"/>
          </a:xfrm>
        </p:spPr>
        <p:txBody>
          <a:bodyPr vert="horz" lIns="91440" tIns="45720" rIns="91440" bIns="45720" rtlCol="0" anchor="t">
            <a:normAutofit/>
          </a:bodyPr>
          <a:lstStyle/>
          <a:p>
            <a:r>
              <a:rPr lang="en-GB" dirty="0"/>
              <a:t>3 references, regardless of which institution you apply to</a:t>
            </a:r>
          </a:p>
          <a:p>
            <a:r>
              <a:rPr lang="en-GB" dirty="0"/>
              <a:t>Register them as soon as you can</a:t>
            </a:r>
          </a:p>
          <a:p>
            <a:r>
              <a:rPr lang="en-GB" dirty="0"/>
              <a:t>Do not get the references and attach them to your application – the system will contact the referees directly.</a:t>
            </a:r>
          </a:p>
        </p:txBody>
      </p:sp>
      <p:pic>
        <p:nvPicPr>
          <p:cNvPr id="5" name="Picture 4">
            <a:extLst>
              <a:ext uri="{FF2B5EF4-FFF2-40B4-BE49-F238E27FC236}">
                <a16:creationId xmlns:a16="http://schemas.microsoft.com/office/drawing/2014/main" id="{3F872FFB-B2EA-4276-81AE-375EB1D7161E}"/>
              </a:ext>
            </a:extLst>
          </p:cNvPr>
          <p:cNvPicPr>
            <a:picLocks noChangeAspect="1"/>
          </p:cNvPicPr>
          <p:nvPr/>
        </p:nvPicPr>
        <p:blipFill>
          <a:blip r:embed="rId2"/>
          <a:stretch>
            <a:fillRect/>
          </a:stretch>
        </p:blipFill>
        <p:spPr>
          <a:xfrm>
            <a:off x="605897" y="3426350"/>
            <a:ext cx="10980821" cy="3022318"/>
          </a:xfrm>
          <a:prstGeom prst="rect">
            <a:avLst/>
          </a:prstGeom>
        </p:spPr>
      </p:pic>
      <p:pic>
        <p:nvPicPr>
          <p:cNvPr id="6" name="Content Placeholder 4">
            <a:extLst>
              <a:ext uri="{FF2B5EF4-FFF2-40B4-BE49-F238E27FC236}">
                <a16:creationId xmlns:a16="http://schemas.microsoft.com/office/drawing/2014/main" id="{E1FF91B9-B647-4130-9CCA-003979DB6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64" y="96252"/>
            <a:ext cx="2874270" cy="1222251"/>
          </a:xfrm>
          <a:prstGeom prst="rect">
            <a:avLst/>
          </a:prstGeom>
        </p:spPr>
      </p:pic>
      <p:pic>
        <p:nvPicPr>
          <p:cNvPr id="7" name="Picture 6">
            <a:extLst>
              <a:ext uri="{FF2B5EF4-FFF2-40B4-BE49-F238E27FC236}">
                <a16:creationId xmlns:a16="http://schemas.microsoft.com/office/drawing/2014/main" id="{36DB82F9-6E3F-4F22-947F-7004F9AA8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6041" y="5934774"/>
            <a:ext cx="729916" cy="842140"/>
          </a:xfrm>
          <a:prstGeom prst="rect">
            <a:avLst/>
          </a:prstGeom>
        </p:spPr>
      </p:pic>
    </p:spTree>
    <p:extLst>
      <p:ext uri="{BB962C8B-B14F-4D97-AF65-F5344CB8AC3E}">
        <p14:creationId xmlns:p14="http://schemas.microsoft.com/office/powerpoint/2010/main" val="3022499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7871-E7E0-4639-B96D-283FF2EF71DB}"/>
              </a:ext>
            </a:extLst>
          </p:cNvPr>
          <p:cNvSpPr>
            <a:spLocks noGrp="1"/>
          </p:cNvSpPr>
          <p:nvPr>
            <p:ph type="title"/>
          </p:nvPr>
        </p:nvSpPr>
        <p:spPr>
          <a:xfrm>
            <a:off x="6266409" y="400324"/>
            <a:ext cx="7191489" cy="1316474"/>
          </a:xfrm>
        </p:spPr>
        <p:txBody>
          <a:bodyPr/>
          <a:lstStyle/>
          <a:p>
            <a:r>
              <a:rPr lang="en-GB" dirty="0"/>
              <a:t>application fee waivers</a:t>
            </a:r>
          </a:p>
        </p:txBody>
      </p:sp>
      <p:sp>
        <p:nvSpPr>
          <p:cNvPr id="6" name="Content Placeholder 5">
            <a:extLst>
              <a:ext uri="{FF2B5EF4-FFF2-40B4-BE49-F238E27FC236}">
                <a16:creationId xmlns:a16="http://schemas.microsoft.com/office/drawing/2014/main" id="{F864362D-AEA6-45A0-8EE0-0B5B7A3F4697}"/>
              </a:ext>
            </a:extLst>
          </p:cNvPr>
          <p:cNvSpPr>
            <a:spLocks noGrp="1"/>
          </p:cNvSpPr>
          <p:nvPr>
            <p:ph idx="1"/>
          </p:nvPr>
        </p:nvSpPr>
        <p:spPr>
          <a:xfrm>
            <a:off x="172529" y="1949000"/>
            <a:ext cx="5923352" cy="4586832"/>
          </a:xfrm>
        </p:spPr>
        <p:txBody>
          <a:bodyPr vert="horz" lIns="91440" tIns="45720" rIns="91440" bIns="45720" rtlCol="0" anchor="t">
            <a:normAutofit/>
          </a:bodyPr>
          <a:lstStyle/>
          <a:p>
            <a:r>
              <a:rPr lang="en-GB" sz="1900" dirty="0"/>
              <a:t>Applying only to Open and/or Oxford Brookes</a:t>
            </a:r>
            <a:endParaRPr lang="en-US" dirty="0" err="1"/>
          </a:p>
          <a:p>
            <a:r>
              <a:rPr lang="en-GB" dirty="0"/>
              <a:t>Applying from a low income country</a:t>
            </a:r>
            <a:endParaRPr lang="en-GB"/>
          </a:p>
          <a:p>
            <a:r>
              <a:rPr lang="en-GB" dirty="0"/>
              <a:t>UK applicants from low income backgrounds</a:t>
            </a:r>
          </a:p>
          <a:p>
            <a:r>
              <a:rPr lang="en-GB" dirty="0"/>
              <a:t>Refugees and displaced persons</a:t>
            </a:r>
          </a:p>
          <a:p>
            <a:r>
              <a:rPr lang="en-GB" dirty="0"/>
              <a:t>Receiving benefits</a:t>
            </a:r>
          </a:p>
          <a:p>
            <a:endParaRPr lang="en-GB" dirty="0"/>
          </a:p>
        </p:txBody>
      </p:sp>
      <p:pic>
        <p:nvPicPr>
          <p:cNvPr id="9" name="Content Placeholder 4">
            <a:extLst>
              <a:ext uri="{FF2B5EF4-FFF2-40B4-BE49-F238E27FC236}">
                <a16:creationId xmlns:a16="http://schemas.microsoft.com/office/drawing/2014/main" id="{8414D6AE-0E1D-4CC4-B4E0-A5FA8D162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64" y="96252"/>
            <a:ext cx="2874270" cy="1222251"/>
          </a:xfrm>
          <a:prstGeom prst="rect">
            <a:avLst/>
          </a:prstGeom>
        </p:spPr>
      </p:pic>
      <p:pic>
        <p:nvPicPr>
          <p:cNvPr id="10" name="Picture 9">
            <a:extLst>
              <a:ext uri="{FF2B5EF4-FFF2-40B4-BE49-F238E27FC236}">
                <a16:creationId xmlns:a16="http://schemas.microsoft.com/office/drawing/2014/main" id="{718345F7-3E1F-43BA-B248-F6855692B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242" y="5786075"/>
            <a:ext cx="729916" cy="842140"/>
          </a:xfrm>
          <a:prstGeom prst="rect">
            <a:avLst/>
          </a:prstGeom>
        </p:spPr>
      </p:pic>
      <p:sp>
        <p:nvSpPr>
          <p:cNvPr id="5" name="TextBox 4">
            <a:extLst>
              <a:ext uri="{FF2B5EF4-FFF2-40B4-BE49-F238E27FC236}">
                <a16:creationId xmlns:a16="http://schemas.microsoft.com/office/drawing/2014/main" id="{72936087-6E7E-7624-DE43-1B0200E0B811}"/>
              </a:ext>
            </a:extLst>
          </p:cNvPr>
          <p:cNvSpPr txBox="1"/>
          <p:nvPr/>
        </p:nvSpPr>
        <p:spPr>
          <a:xfrm>
            <a:off x="6316578" y="1844841"/>
            <a:ext cx="5323973" cy="356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Bef>
                <a:spcPts val="1000"/>
              </a:spcBef>
              <a:buFont typeface="Arial"/>
              <a:buChar char="•"/>
            </a:pPr>
            <a:r>
              <a:rPr lang="en-GB" sz="1900"/>
              <a:t>Graduate Access programme applicants (UNIQ+)</a:t>
            </a:r>
            <a:endParaRPr lang="en-US" sz="1900"/>
          </a:p>
          <a:p>
            <a:pPr marL="285750" indent="-285750">
              <a:lnSpc>
                <a:spcPct val="120000"/>
              </a:lnSpc>
              <a:spcBef>
                <a:spcPts val="1000"/>
              </a:spcBef>
              <a:buFont typeface="Arial"/>
              <a:buChar char="•"/>
            </a:pPr>
            <a:r>
              <a:rPr lang="en-GB" sz="1900"/>
              <a:t>Applying for re-admission (current Oxford </a:t>
            </a:r>
            <a:r>
              <a:rPr lang="en-GB" sz="1900" err="1"/>
              <a:t>PGTstudents</a:t>
            </a:r>
            <a:r>
              <a:rPr lang="en-GB" sz="1900"/>
              <a:t>)</a:t>
            </a:r>
            <a:endParaRPr lang="en-US" sz="1900"/>
          </a:p>
          <a:p>
            <a:pPr marL="285750" indent="-285750">
              <a:lnSpc>
                <a:spcPct val="120000"/>
              </a:lnSpc>
              <a:spcBef>
                <a:spcPts val="1000"/>
              </a:spcBef>
              <a:buFont typeface="Arial"/>
              <a:buChar char="•"/>
            </a:pPr>
            <a:r>
              <a:rPr lang="en-GB" sz="1900"/>
              <a:t>Applying to related research courses (e.g. </a:t>
            </a:r>
            <a:r>
              <a:rPr lang="en-GB" sz="1900" err="1"/>
              <a:t>DeptD.Phil</a:t>
            </a:r>
            <a:r>
              <a:rPr lang="en-GB" sz="1900"/>
              <a:t>)</a:t>
            </a:r>
            <a:endParaRPr lang="en-US" sz="1900"/>
          </a:p>
          <a:p>
            <a:pPr marL="285750" indent="-285750">
              <a:lnSpc>
                <a:spcPct val="120000"/>
              </a:lnSpc>
              <a:spcBef>
                <a:spcPts val="1000"/>
              </a:spcBef>
              <a:buFont typeface="Arial"/>
              <a:buChar char="•"/>
            </a:pPr>
            <a:r>
              <a:rPr lang="en-GB" sz="1900"/>
              <a:t>Applying only to Open and/or Oxford Brookes</a:t>
            </a:r>
            <a:endParaRPr lang="en-US" sz="1900"/>
          </a:p>
          <a:p>
            <a:pPr algn="l"/>
            <a:endParaRPr lang="en-GB" dirty="0"/>
          </a:p>
        </p:txBody>
      </p:sp>
      <p:sp>
        <p:nvSpPr>
          <p:cNvPr id="3" name="TextBox 2">
            <a:extLst>
              <a:ext uri="{FF2B5EF4-FFF2-40B4-BE49-F238E27FC236}">
                <a16:creationId xmlns:a16="http://schemas.microsoft.com/office/drawing/2014/main" id="{99DEB140-9EC5-1452-E13D-83CD3CEE43ED}"/>
              </a:ext>
            </a:extLst>
          </p:cNvPr>
          <p:cNvSpPr txBox="1"/>
          <p:nvPr/>
        </p:nvSpPr>
        <p:spPr>
          <a:xfrm>
            <a:off x="46894" y="5286161"/>
            <a:ext cx="12191999" cy="369332"/>
          </a:xfrm>
          <a:prstGeom prst="rect">
            <a:avLst/>
          </a:prstGeom>
          <a:noFill/>
        </p:spPr>
        <p:txBody>
          <a:bodyPr wrap="square" rtlCol="0">
            <a:spAutoFit/>
          </a:bodyPr>
          <a:lstStyle/>
          <a:p>
            <a:r>
              <a:rPr lang="en-GB" dirty="0">
                <a:hlinkClick r:id="rId5"/>
              </a:rPr>
              <a:t>https://www.ox.ac.uk/admissions/graduate/application-guide/declaration-and-payment/application-fee-waivers</a:t>
            </a:r>
            <a:r>
              <a:rPr lang="en-GB" dirty="0"/>
              <a:t> </a:t>
            </a:r>
          </a:p>
        </p:txBody>
      </p:sp>
    </p:spTree>
    <p:extLst>
      <p:ext uri="{BB962C8B-B14F-4D97-AF65-F5344CB8AC3E}">
        <p14:creationId xmlns:p14="http://schemas.microsoft.com/office/powerpoint/2010/main" val="5126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B765E-A574-4B68-B645-594282D08230}"/>
              </a:ext>
            </a:extLst>
          </p:cNvPr>
          <p:cNvSpPr>
            <a:spLocks noGrp="1"/>
          </p:cNvSpPr>
          <p:nvPr>
            <p:ph type="title"/>
          </p:nvPr>
        </p:nvSpPr>
        <p:spPr>
          <a:xfrm>
            <a:off x="8921202" y="502736"/>
            <a:ext cx="10653578" cy="1132258"/>
          </a:xfrm>
        </p:spPr>
        <p:txBody>
          <a:bodyPr/>
          <a:lstStyle/>
          <a:p>
            <a:r>
              <a:rPr lang="en-GB" dirty="0"/>
              <a:t>interviews</a:t>
            </a:r>
          </a:p>
        </p:txBody>
      </p:sp>
      <p:sp>
        <p:nvSpPr>
          <p:cNvPr id="3" name="Content Placeholder 2">
            <a:extLst>
              <a:ext uri="{FF2B5EF4-FFF2-40B4-BE49-F238E27FC236}">
                <a16:creationId xmlns:a16="http://schemas.microsoft.com/office/drawing/2014/main" id="{711B6F93-ECDF-42F9-94E0-7554BF191443}"/>
              </a:ext>
            </a:extLst>
          </p:cNvPr>
          <p:cNvSpPr>
            <a:spLocks noGrp="1"/>
          </p:cNvSpPr>
          <p:nvPr>
            <p:ph idx="1"/>
          </p:nvPr>
        </p:nvSpPr>
        <p:spPr/>
        <p:txBody>
          <a:bodyPr>
            <a:normAutofit lnSpcReduction="10000"/>
          </a:bodyPr>
          <a:lstStyle/>
          <a:p>
            <a:r>
              <a:rPr lang="en-GB" dirty="0"/>
              <a:t>All interviews will be held remotely</a:t>
            </a:r>
          </a:p>
          <a:p>
            <a:r>
              <a:rPr lang="en-GB" dirty="0"/>
              <a:t>30 minutes long</a:t>
            </a:r>
          </a:p>
          <a:p>
            <a:r>
              <a:rPr lang="en-GB" dirty="0"/>
              <a:t>5 minute presentation</a:t>
            </a:r>
          </a:p>
          <a:p>
            <a:r>
              <a:rPr lang="en-GB" dirty="0"/>
              <a:t>All interviews held to the same strict format and questions</a:t>
            </a:r>
          </a:p>
          <a:p>
            <a:r>
              <a:rPr lang="en-GB" dirty="0"/>
              <a:t>Invitations go out at least 7 days before</a:t>
            </a:r>
          </a:p>
          <a:p>
            <a:r>
              <a:rPr lang="en-GB" dirty="0"/>
              <a:t>Please confirm attendance as soon as possible</a:t>
            </a:r>
          </a:p>
          <a:p>
            <a:r>
              <a:rPr lang="en-GB" dirty="0"/>
              <a:t>Guidance on questions will be available in advance, an interview briefing will also be offered.</a:t>
            </a:r>
          </a:p>
          <a:p>
            <a:r>
              <a:rPr lang="en-GB" dirty="0"/>
              <a:t>All applicants will receive an outcome via the application portal.  Please be patient and don’t email administrators who will be following a strict order of contact.</a:t>
            </a:r>
          </a:p>
        </p:txBody>
      </p:sp>
      <p:pic>
        <p:nvPicPr>
          <p:cNvPr id="4" name="Content Placeholder 4">
            <a:extLst>
              <a:ext uri="{FF2B5EF4-FFF2-40B4-BE49-F238E27FC236}">
                <a16:creationId xmlns:a16="http://schemas.microsoft.com/office/drawing/2014/main" id="{07FCBC1E-FC7E-4F59-8C55-CD70B7496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05" y="399216"/>
            <a:ext cx="2874270" cy="1222251"/>
          </a:xfrm>
          <a:prstGeom prst="rect">
            <a:avLst/>
          </a:prstGeom>
        </p:spPr>
      </p:pic>
      <p:pic>
        <p:nvPicPr>
          <p:cNvPr id="5" name="Picture 4">
            <a:extLst>
              <a:ext uri="{FF2B5EF4-FFF2-40B4-BE49-F238E27FC236}">
                <a16:creationId xmlns:a16="http://schemas.microsoft.com/office/drawing/2014/main" id="{A2DB09F4-146D-4762-B95B-980B4FF31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1242" y="5786075"/>
            <a:ext cx="729916" cy="842140"/>
          </a:xfrm>
          <a:prstGeom prst="rect">
            <a:avLst/>
          </a:prstGeom>
        </p:spPr>
      </p:pic>
    </p:spTree>
    <p:extLst>
      <p:ext uri="{BB962C8B-B14F-4D97-AF65-F5344CB8AC3E}">
        <p14:creationId xmlns:p14="http://schemas.microsoft.com/office/powerpoint/2010/main" val="1971523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B6F4-3915-4C3D-A4B7-73B2B58B2242}"/>
              </a:ext>
            </a:extLst>
          </p:cNvPr>
          <p:cNvSpPr>
            <a:spLocks noGrp="1"/>
          </p:cNvSpPr>
          <p:nvPr>
            <p:ph type="title"/>
          </p:nvPr>
        </p:nvSpPr>
        <p:spPr>
          <a:xfrm>
            <a:off x="9655660" y="319122"/>
            <a:ext cx="10653578" cy="1132258"/>
          </a:xfrm>
        </p:spPr>
        <p:txBody>
          <a:bodyPr/>
          <a:lstStyle/>
          <a:p>
            <a:r>
              <a:rPr lang="en-GB" dirty="0"/>
              <a:t>offers</a:t>
            </a:r>
          </a:p>
        </p:txBody>
      </p:sp>
      <p:sp>
        <p:nvSpPr>
          <p:cNvPr id="3" name="Content Placeholder 2">
            <a:extLst>
              <a:ext uri="{FF2B5EF4-FFF2-40B4-BE49-F238E27FC236}">
                <a16:creationId xmlns:a16="http://schemas.microsoft.com/office/drawing/2014/main" id="{743DD2F1-FBEA-4FB4-834B-A3CFC26C90CE}"/>
              </a:ext>
            </a:extLst>
          </p:cNvPr>
          <p:cNvSpPr>
            <a:spLocks noGrp="1"/>
          </p:cNvSpPr>
          <p:nvPr>
            <p:ph idx="1"/>
          </p:nvPr>
        </p:nvSpPr>
        <p:spPr/>
        <p:txBody>
          <a:bodyPr>
            <a:normAutofit/>
          </a:bodyPr>
          <a:lstStyle/>
          <a:p>
            <a:pPr marL="0" indent="0">
              <a:buNone/>
            </a:pPr>
            <a:r>
              <a:rPr lang="en-GB" dirty="0"/>
              <a:t>You will be normally be notified of an offer within 7 days of the decisions meeting.</a:t>
            </a:r>
          </a:p>
          <a:p>
            <a:r>
              <a:rPr lang="en-GB" dirty="0"/>
              <a:t>Initial offer email</a:t>
            </a:r>
          </a:p>
          <a:p>
            <a:r>
              <a:rPr lang="en-GB" dirty="0"/>
              <a:t>Offer certificate</a:t>
            </a:r>
          </a:p>
          <a:p>
            <a:r>
              <a:rPr lang="en-GB" dirty="0"/>
              <a:t>Waiting list is run</a:t>
            </a:r>
          </a:p>
          <a:p>
            <a:r>
              <a:rPr lang="en-GB" dirty="0"/>
              <a:t>Further offers go out to those on the waiting list if offers are declined, or additional funding is identified.</a:t>
            </a:r>
          </a:p>
          <a:p>
            <a:r>
              <a:rPr lang="en-GB" dirty="0"/>
              <a:t>This process may continue over the summer.</a:t>
            </a:r>
          </a:p>
          <a:p>
            <a:r>
              <a:rPr lang="en-GB" dirty="0"/>
              <a:t>Being on the waiting list is not a failure!!!  It is a huge achievement!</a:t>
            </a:r>
          </a:p>
          <a:p>
            <a:r>
              <a:rPr lang="en-GB" dirty="0"/>
              <a:t>Confirmation of offer comes after conditions are met.</a:t>
            </a:r>
          </a:p>
        </p:txBody>
      </p:sp>
      <p:pic>
        <p:nvPicPr>
          <p:cNvPr id="4" name="Content Placeholder 4">
            <a:extLst>
              <a:ext uri="{FF2B5EF4-FFF2-40B4-BE49-F238E27FC236}">
                <a16:creationId xmlns:a16="http://schemas.microsoft.com/office/drawing/2014/main" id="{FE9ED6FC-21BC-4C31-9637-8628F3534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39" y="215601"/>
            <a:ext cx="2874270" cy="1222251"/>
          </a:xfrm>
          <a:prstGeom prst="rect">
            <a:avLst/>
          </a:prstGeom>
        </p:spPr>
      </p:pic>
      <p:pic>
        <p:nvPicPr>
          <p:cNvPr id="5" name="Picture 4">
            <a:extLst>
              <a:ext uri="{FF2B5EF4-FFF2-40B4-BE49-F238E27FC236}">
                <a16:creationId xmlns:a16="http://schemas.microsoft.com/office/drawing/2014/main" id="{2B3E2BFE-D7E5-49F4-BDF5-A4227A0E3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1242" y="5786075"/>
            <a:ext cx="729916" cy="842140"/>
          </a:xfrm>
          <a:prstGeom prst="rect">
            <a:avLst/>
          </a:prstGeom>
        </p:spPr>
      </p:pic>
    </p:spTree>
    <p:extLst>
      <p:ext uri="{BB962C8B-B14F-4D97-AF65-F5344CB8AC3E}">
        <p14:creationId xmlns:p14="http://schemas.microsoft.com/office/powerpoint/2010/main" val="369547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1D5D90-6550-4AC5-BFE0-5AB0F01950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464" y="96252"/>
            <a:ext cx="2874270" cy="1222251"/>
          </a:xfrm>
        </p:spPr>
      </p:pic>
      <p:pic>
        <p:nvPicPr>
          <p:cNvPr id="7" name="Picture 6">
            <a:extLst>
              <a:ext uri="{FF2B5EF4-FFF2-40B4-BE49-F238E27FC236}">
                <a16:creationId xmlns:a16="http://schemas.microsoft.com/office/drawing/2014/main" id="{ED7993E5-0139-4A5D-93D0-FC643392B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242" y="5786075"/>
            <a:ext cx="729916" cy="842140"/>
          </a:xfrm>
          <a:prstGeom prst="rect">
            <a:avLst/>
          </a:prstGeom>
        </p:spPr>
      </p:pic>
      <p:pic>
        <p:nvPicPr>
          <p:cNvPr id="3" name="Picture 2">
            <a:extLst>
              <a:ext uri="{FF2B5EF4-FFF2-40B4-BE49-F238E27FC236}">
                <a16:creationId xmlns:a16="http://schemas.microsoft.com/office/drawing/2014/main" id="{250FABDC-3F81-03BF-EC2B-6708ABBD776F}"/>
              </a:ext>
            </a:extLst>
          </p:cNvPr>
          <p:cNvPicPr>
            <a:picLocks noChangeAspect="1"/>
          </p:cNvPicPr>
          <p:nvPr/>
        </p:nvPicPr>
        <p:blipFill>
          <a:blip r:embed="rId5"/>
          <a:stretch>
            <a:fillRect/>
          </a:stretch>
        </p:blipFill>
        <p:spPr>
          <a:xfrm>
            <a:off x="0" y="1538794"/>
            <a:ext cx="12192000" cy="3780412"/>
          </a:xfrm>
          <a:prstGeom prst="rect">
            <a:avLst/>
          </a:prstGeom>
        </p:spPr>
      </p:pic>
      <p:sp>
        <p:nvSpPr>
          <p:cNvPr id="4" name="Title 1">
            <a:extLst>
              <a:ext uri="{FF2B5EF4-FFF2-40B4-BE49-F238E27FC236}">
                <a16:creationId xmlns:a16="http://schemas.microsoft.com/office/drawing/2014/main" id="{DF8C1CCA-FFA3-5DAF-19C9-3E6FAA167125}"/>
              </a:ext>
            </a:extLst>
          </p:cNvPr>
          <p:cNvSpPr>
            <a:spLocks noGrp="1"/>
          </p:cNvSpPr>
          <p:nvPr>
            <p:ph type="title"/>
          </p:nvPr>
        </p:nvSpPr>
        <p:spPr>
          <a:xfrm>
            <a:off x="7191825" y="413688"/>
            <a:ext cx="4453003" cy="1316474"/>
          </a:xfrm>
        </p:spPr>
        <p:txBody>
          <a:bodyPr/>
          <a:lstStyle/>
          <a:p>
            <a:r>
              <a:rPr lang="en-GB" dirty="0"/>
              <a:t>process timeline</a:t>
            </a:r>
          </a:p>
        </p:txBody>
      </p:sp>
    </p:spTree>
    <p:extLst>
      <p:ext uri="{BB962C8B-B14F-4D97-AF65-F5344CB8AC3E}">
        <p14:creationId xmlns:p14="http://schemas.microsoft.com/office/powerpoint/2010/main" val="111169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DDB1-DE59-4144-B5BE-758DF1ED5CAC}"/>
              </a:ext>
            </a:extLst>
          </p:cNvPr>
          <p:cNvSpPr>
            <a:spLocks noGrp="1"/>
          </p:cNvSpPr>
          <p:nvPr>
            <p:ph type="title"/>
          </p:nvPr>
        </p:nvSpPr>
        <p:spPr>
          <a:xfrm>
            <a:off x="4509836" y="3825129"/>
            <a:ext cx="8610600" cy="1293028"/>
          </a:xfrm>
        </p:spPr>
        <p:txBody>
          <a:bodyPr/>
          <a:lstStyle/>
          <a:p>
            <a:r>
              <a:rPr lang="en-GB" dirty="0"/>
              <a:t>Questions?</a:t>
            </a:r>
          </a:p>
        </p:txBody>
      </p:sp>
      <p:pic>
        <p:nvPicPr>
          <p:cNvPr id="4" name="Content Placeholder 4">
            <a:extLst>
              <a:ext uri="{FF2B5EF4-FFF2-40B4-BE49-F238E27FC236}">
                <a16:creationId xmlns:a16="http://schemas.microsoft.com/office/drawing/2014/main" id="{1D0D45B0-6C8A-4B28-B068-180A3FF93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4569" y="2063575"/>
            <a:ext cx="5662862" cy="2408068"/>
          </a:xfrm>
          <a:prstGeom prst="rect">
            <a:avLst/>
          </a:prstGeom>
        </p:spPr>
      </p:pic>
      <p:pic>
        <p:nvPicPr>
          <p:cNvPr id="3" name="Picture 2">
            <a:extLst>
              <a:ext uri="{FF2B5EF4-FFF2-40B4-BE49-F238E27FC236}">
                <a16:creationId xmlns:a16="http://schemas.microsoft.com/office/drawing/2014/main" id="{63B630F7-978C-00FF-B7A6-801606180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1242" y="5786075"/>
            <a:ext cx="729916" cy="842140"/>
          </a:xfrm>
          <a:prstGeom prst="rect">
            <a:avLst/>
          </a:prstGeom>
        </p:spPr>
      </p:pic>
    </p:spTree>
    <p:extLst>
      <p:ext uri="{BB962C8B-B14F-4D97-AF65-F5344CB8AC3E}">
        <p14:creationId xmlns:p14="http://schemas.microsoft.com/office/powerpoint/2010/main" val="330664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0B2F5-445A-4B01-8892-89AC6307AD0E}"/>
              </a:ext>
            </a:extLst>
          </p:cNvPr>
          <p:cNvSpPr>
            <a:spLocks noGrp="1"/>
          </p:cNvSpPr>
          <p:nvPr>
            <p:ph type="title"/>
          </p:nvPr>
        </p:nvSpPr>
        <p:spPr>
          <a:xfrm>
            <a:off x="7906097" y="229785"/>
            <a:ext cx="4989549" cy="1293028"/>
          </a:xfrm>
        </p:spPr>
        <p:txBody>
          <a:bodyPr/>
          <a:lstStyle/>
          <a:p>
            <a:r>
              <a:rPr lang="en-GB" dirty="0"/>
              <a:t>where to apply</a:t>
            </a:r>
          </a:p>
        </p:txBody>
      </p:sp>
      <p:sp>
        <p:nvSpPr>
          <p:cNvPr id="3" name="Content Placeholder 2">
            <a:extLst>
              <a:ext uri="{FF2B5EF4-FFF2-40B4-BE49-F238E27FC236}">
                <a16:creationId xmlns:a16="http://schemas.microsoft.com/office/drawing/2014/main" id="{58D5A7BE-57CE-4166-B558-C1613EEBE0EA}"/>
              </a:ext>
            </a:extLst>
          </p:cNvPr>
          <p:cNvSpPr>
            <a:spLocks noGrp="1"/>
          </p:cNvSpPr>
          <p:nvPr>
            <p:ph idx="1"/>
          </p:nvPr>
        </p:nvSpPr>
        <p:spPr>
          <a:xfrm>
            <a:off x="685800" y="1113265"/>
            <a:ext cx="10820400" cy="4024125"/>
          </a:xfrm>
        </p:spPr>
        <p:txBody>
          <a:bodyPr vert="horz" lIns="91440" tIns="45720" rIns="91440" bIns="45720" rtlCol="0" anchor="t">
            <a:normAutofit/>
          </a:bodyPr>
          <a:lstStyle/>
          <a:p>
            <a:pPr marL="0" indent="0">
              <a:buNone/>
            </a:pPr>
            <a:r>
              <a:rPr lang="en-GB" dirty="0"/>
              <a:t>All ILESLA applications regardless of the university you wish to apply to, are made through the Oxford application portal</a:t>
            </a:r>
            <a:endParaRPr lang="en-US" dirty="0"/>
          </a:p>
          <a:p>
            <a:endParaRPr lang="en-GB" dirty="0"/>
          </a:p>
        </p:txBody>
      </p:sp>
      <p:pic>
        <p:nvPicPr>
          <p:cNvPr id="4" name="Content Placeholder 4">
            <a:extLst>
              <a:ext uri="{FF2B5EF4-FFF2-40B4-BE49-F238E27FC236}">
                <a16:creationId xmlns:a16="http://schemas.microsoft.com/office/drawing/2014/main" id="{D356E698-9B5A-4A63-8FAA-D8CDD78DB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64" y="96252"/>
            <a:ext cx="2874270" cy="1222251"/>
          </a:xfrm>
          <a:prstGeom prst="rect">
            <a:avLst/>
          </a:prstGeom>
        </p:spPr>
      </p:pic>
      <p:pic>
        <p:nvPicPr>
          <p:cNvPr id="5" name="Picture 4">
            <a:extLst>
              <a:ext uri="{FF2B5EF4-FFF2-40B4-BE49-F238E27FC236}">
                <a16:creationId xmlns:a16="http://schemas.microsoft.com/office/drawing/2014/main" id="{196E0717-83FB-49BD-83A8-345C2ABAF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242" y="5786075"/>
            <a:ext cx="729916" cy="842140"/>
          </a:xfrm>
          <a:prstGeom prst="rect">
            <a:avLst/>
          </a:prstGeom>
        </p:spPr>
      </p:pic>
      <p:pic>
        <p:nvPicPr>
          <p:cNvPr id="7" name="Picture 6">
            <a:extLst>
              <a:ext uri="{FF2B5EF4-FFF2-40B4-BE49-F238E27FC236}">
                <a16:creationId xmlns:a16="http://schemas.microsoft.com/office/drawing/2014/main" id="{C9267C12-933C-4778-9CC9-03762F6743F5}"/>
              </a:ext>
            </a:extLst>
          </p:cNvPr>
          <p:cNvPicPr>
            <a:picLocks noChangeAspect="1"/>
          </p:cNvPicPr>
          <p:nvPr/>
        </p:nvPicPr>
        <p:blipFill>
          <a:blip r:embed="rId5"/>
          <a:stretch>
            <a:fillRect/>
          </a:stretch>
        </p:blipFill>
        <p:spPr>
          <a:xfrm>
            <a:off x="1833527" y="2106497"/>
            <a:ext cx="8136642" cy="4672172"/>
          </a:xfrm>
          <a:prstGeom prst="rect">
            <a:avLst/>
          </a:prstGeom>
        </p:spPr>
      </p:pic>
    </p:spTree>
    <p:extLst>
      <p:ext uri="{BB962C8B-B14F-4D97-AF65-F5344CB8AC3E}">
        <p14:creationId xmlns:p14="http://schemas.microsoft.com/office/powerpoint/2010/main" val="340903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D5618-F93B-43EF-8C7D-68E575D1CB49}"/>
              </a:ext>
            </a:extLst>
          </p:cNvPr>
          <p:cNvSpPr>
            <a:spLocks noGrp="1"/>
          </p:cNvSpPr>
          <p:nvPr>
            <p:ph type="title"/>
          </p:nvPr>
        </p:nvSpPr>
        <p:spPr>
          <a:xfrm>
            <a:off x="5854874" y="559652"/>
            <a:ext cx="9380620" cy="1293028"/>
          </a:xfrm>
        </p:spPr>
        <p:txBody>
          <a:bodyPr>
            <a:normAutofit/>
          </a:bodyPr>
          <a:lstStyle/>
          <a:p>
            <a:r>
              <a:rPr lang="en-GB" dirty="0"/>
              <a:t>questions to ask yourself</a:t>
            </a:r>
          </a:p>
        </p:txBody>
      </p:sp>
      <p:sp>
        <p:nvSpPr>
          <p:cNvPr id="3" name="Content Placeholder 2">
            <a:extLst>
              <a:ext uri="{FF2B5EF4-FFF2-40B4-BE49-F238E27FC236}">
                <a16:creationId xmlns:a16="http://schemas.microsoft.com/office/drawing/2014/main" id="{7D247EA3-DDF7-4282-9E50-3C24CB2C53AE}"/>
              </a:ext>
            </a:extLst>
          </p:cNvPr>
          <p:cNvSpPr>
            <a:spLocks noGrp="1"/>
          </p:cNvSpPr>
          <p:nvPr>
            <p:ph idx="1"/>
          </p:nvPr>
        </p:nvSpPr>
        <p:spPr>
          <a:xfrm>
            <a:off x="2235707" y="2732802"/>
            <a:ext cx="9262873" cy="4593828"/>
          </a:xfrm>
        </p:spPr>
        <p:txBody>
          <a:bodyPr vert="horz" lIns="91440" tIns="45720" rIns="91440" bIns="45720" rtlCol="0" anchor="t">
            <a:normAutofit/>
          </a:bodyPr>
          <a:lstStyle/>
          <a:p>
            <a:r>
              <a:rPr lang="en-GB" dirty="0"/>
              <a:t>Where are you going to carry out your project?</a:t>
            </a:r>
          </a:p>
          <a:p>
            <a:r>
              <a:rPr lang="en-GB" dirty="0"/>
              <a:t>Do you have a supervisor in mind already? </a:t>
            </a:r>
          </a:p>
          <a:p>
            <a:r>
              <a:rPr lang="en-GB" dirty="0"/>
              <a:t>Are there several people you might want to work with in different places? </a:t>
            </a:r>
          </a:p>
          <a:p>
            <a:r>
              <a:rPr lang="en-GB" dirty="0"/>
              <a:t>Would you be interested in an Industrial collaboration?</a:t>
            </a:r>
          </a:p>
          <a:p>
            <a:pPr marL="0" indent="0">
              <a:buNone/>
            </a:pPr>
            <a:endParaRPr lang="en-GB" dirty="0"/>
          </a:p>
          <a:p>
            <a:endParaRPr lang="en-GB" dirty="0"/>
          </a:p>
        </p:txBody>
      </p:sp>
      <p:pic>
        <p:nvPicPr>
          <p:cNvPr id="8" name="Picture 7">
            <a:extLst>
              <a:ext uri="{FF2B5EF4-FFF2-40B4-BE49-F238E27FC236}">
                <a16:creationId xmlns:a16="http://schemas.microsoft.com/office/drawing/2014/main" id="{4355CA73-00C1-45AA-A119-C48B38658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1242" y="5786075"/>
            <a:ext cx="729916" cy="842140"/>
          </a:xfrm>
          <a:prstGeom prst="rect">
            <a:avLst/>
          </a:prstGeom>
        </p:spPr>
      </p:pic>
      <p:pic>
        <p:nvPicPr>
          <p:cNvPr id="5" name="Content Placeholder 4">
            <a:extLst>
              <a:ext uri="{FF2B5EF4-FFF2-40B4-BE49-F238E27FC236}">
                <a16:creationId xmlns:a16="http://schemas.microsoft.com/office/drawing/2014/main" id="{D0BF7378-BA67-EFB6-BC5F-95CC7C336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64" y="96252"/>
            <a:ext cx="2874270" cy="1222251"/>
          </a:xfrm>
          <a:prstGeom prst="rect">
            <a:avLst/>
          </a:prstGeom>
        </p:spPr>
      </p:pic>
    </p:spTree>
    <p:extLst>
      <p:ext uri="{BB962C8B-B14F-4D97-AF65-F5344CB8AC3E}">
        <p14:creationId xmlns:p14="http://schemas.microsoft.com/office/powerpoint/2010/main" val="413238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FB5C-024A-8DF8-5053-78EA0EB10EDA}"/>
              </a:ext>
            </a:extLst>
          </p:cNvPr>
          <p:cNvSpPr>
            <a:spLocks noGrp="1"/>
          </p:cNvSpPr>
          <p:nvPr>
            <p:ph type="title"/>
          </p:nvPr>
        </p:nvSpPr>
        <p:spPr>
          <a:xfrm>
            <a:off x="6864720" y="585363"/>
            <a:ext cx="10653578" cy="1132258"/>
          </a:xfrm>
        </p:spPr>
        <p:txBody>
          <a:bodyPr/>
          <a:lstStyle/>
          <a:p>
            <a:r>
              <a:rPr lang="en-GB" dirty="0"/>
              <a:t>follow the guidance</a:t>
            </a:r>
          </a:p>
        </p:txBody>
      </p:sp>
      <p:sp>
        <p:nvSpPr>
          <p:cNvPr id="3" name="Content Placeholder 2">
            <a:extLst>
              <a:ext uri="{FF2B5EF4-FFF2-40B4-BE49-F238E27FC236}">
                <a16:creationId xmlns:a16="http://schemas.microsoft.com/office/drawing/2014/main" id="{77A1FDE4-9A44-6DAE-291F-C1B78016E871}"/>
              </a:ext>
            </a:extLst>
          </p:cNvPr>
          <p:cNvSpPr>
            <a:spLocks noGrp="1"/>
          </p:cNvSpPr>
          <p:nvPr>
            <p:ph idx="1"/>
          </p:nvPr>
        </p:nvSpPr>
        <p:spPr>
          <a:xfrm>
            <a:off x="674077" y="2065606"/>
            <a:ext cx="10832123" cy="4598555"/>
          </a:xfrm>
        </p:spPr>
        <p:txBody>
          <a:bodyPr vert="horz" lIns="91440" tIns="45720" rIns="91440" bIns="45720" rtlCol="0" anchor="t">
            <a:normAutofit/>
          </a:bodyPr>
          <a:lstStyle/>
          <a:p>
            <a:r>
              <a:rPr lang="en-GB" dirty="0"/>
              <a:t>Links to the relevant application pages are on the ILESLA website “how to apply” page </a:t>
            </a:r>
            <a:r>
              <a:rPr lang="en-GB" dirty="0">
                <a:hlinkClick r:id="rId3"/>
              </a:rPr>
              <a:t>https://iles.web.ox.ac.uk/how-apply</a:t>
            </a:r>
          </a:p>
          <a:p>
            <a:pPr marL="0" indent="0">
              <a:buNone/>
            </a:pPr>
            <a:endParaRPr lang="en-GB" dirty="0">
              <a:hlinkClick r:id="rId3"/>
            </a:endParaRPr>
          </a:p>
          <a:p>
            <a:r>
              <a:rPr lang="en-GB" dirty="0"/>
              <a:t>There is also a course page on the main Oxford website which has detailed guidance on completing the application form. </a:t>
            </a:r>
            <a:r>
              <a:rPr lang="en-GB" dirty="0">
                <a:hlinkClick r:id="rId4"/>
              </a:rPr>
              <a:t>https://www.ox.ac.uk/admissions/graduate/courses/dphil-interdisciplinary-life-environmental-science</a:t>
            </a:r>
          </a:p>
          <a:p>
            <a:pPr marL="0" indent="0">
              <a:buNone/>
            </a:pPr>
            <a:endParaRPr lang="en-GB" dirty="0"/>
          </a:p>
          <a:p>
            <a:pPr marL="0" indent="0">
              <a:buNone/>
            </a:pPr>
            <a:endParaRPr lang="en-GB" dirty="0"/>
          </a:p>
          <a:p>
            <a:endParaRPr lang="en-GB" dirty="0"/>
          </a:p>
        </p:txBody>
      </p:sp>
      <p:pic>
        <p:nvPicPr>
          <p:cNvPr id="5" name="Content Placeholder 4">
            <a:extLst>
              <a:ext uri="{FF2B5EF4-FFF2-40B4-BE49-F238E27FC236}">
                <a16:creationId xmlns:a16="http://schemas.microsoft.com/office/drawing/2014/main" id="{A24BCC60-A3C5-FC1D-06AE-537A300A3A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464" y="96252"/>
            <a:ext cx="2874270" cy="1222251"/>
          </a:xfrm>
          <a:prstGeom prst="rect">
            <a:avLst/>
          </a:prstGeom>
        </p:spPr>
      </p:pic>
      <p:pic>
        <p:nvPicPr>
          <p:cNvPr id="9" name="Picture 8">
            <a:extLst>
              <a:ext uri="{FF2B5EF4-FFF2-40B4-BE49-F238E27FC236}">
                <a16:creationId xmlns:a16="http://schemas.microsoft.com/office/drawing/2014/main" id="{DBC983E3-7914-57AE-AC04-A43E3FD8B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41242" y="5786075"/>
            <a:ext cx="729916" cy="842140"/>
          </a:xfrm>
          <a:prstGeom prst="rect">
            <a:avLst/>
          </a:prstGeom>
        </p:spPr>
      </p:pic>
    </p:spTree>
    <p:extLst>
      <p:ext uri="{BB962C8B-B14F-4D97-AF65-F5344CB8AC3E}">
        <p14:creationId xmlns:p14="http://schemas.microsoft.com/office/powerpoint/2010/main" val="151013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FB5C-024A-8DF8-5053-78EA0EB10EDA}"/>
              </a:ext>
            </a:extLst>
          </p:cNvPr>
          <p:cNvSpPr>
            <a:spLocks noGrp="1"/>
          </p:cNvSpPr>
          <p:nvPr>
            <p:ph type="title"/>
          </p:nvPr>
        </p:nvSpPr>
        <p:spPr>
          <a:xfrm>
            <a:off x="8282040" y="476332"/>
            <a:ext cx="4542420" cy="1132258"/>
          </a:xfrm>
        </p:spPr>
        <p:txBody>
          <a:bodyPr/>
          <a:lstStyle/>
          <a:p>
            <a:r>
              <a:rPr lang="en-GB" dirty="0"/>
              <a:t>key examples</a:t>
            </a:r>
          </a:p>
        </p:txBody>
      </p:sp>
      <p:sp>
        <p:nvSpPr>
          <p:cNvPr id="3" name="Content Placeholder 2">
            <a:extLst>
              <a:ext uri="{FF2B5EF4-FFF2-40B4-BE49-F238E27FC236}">
                <a16:creationId xmlns:a16="http://schemas.microsoft.com/office/drawing/2014/main" id="{77A1FDE4-9A44-6DAE-291F-C1B78016E871}"/>
              </a:ext>
            </a:extLst>
          </p:cNvPr>
          <p:cNvSpPr>
            <a:spLocks noGrp="1"/>
          </p:cNvSpPr>
          <p:nvPr>
            <p:ph idx="1"/>
          </p:nvPr>
        </p:nvSpPr>
        <p:spPr>
          <a:xfrm>
            <a:off x="674077" y="1608590"/>
            <a:ext cx="10832123" cy="4598555"/>
          </a:xfrm>
        </p:spPr>
        <p:txBody>
          <a:bodyPr vert="horz" lIns="91440" tIns="45720" rIns="91440" bIns="45720" rtlCol="0" anchor="t">
            <a:normAutofit lnSpcReduction="10000"/>
          </a:bodyPr>
          <a:lstStyle/>
          <a:p>
            <a:r>
              <a:rPr lang="en-GB" dirty="0"/>
              <a:t>In particular:</a:t>
            </a:r>
            <a:endParaRPr lang="en-US" dirty="0"/>
          </a:p>
          <a:p>
            <a:pPr marL="0" indent="0">
              <a:buNone/>
            </a:pPr>
            <a:r>
              <a:rPr lang="en-GB" b="1" dirty="0"/>
              <a:t>Proposed Thesis Topic -</a:t>
            </a:r>
            <a:r>
              <a:rPr lang="en-GB" dirty="0"/>
              <a:t>Do </a:t>
            </a:r>
            <a:r>
              <a:rPr lang="en-GB" b="1" dirty="0"/>
              <a:t>not </a:t>
            </a:r>
            <a:r>
              <a:rPr lang="en-GB" dirty="0"/>
              <a:t>enter your proposed PhD project in this field.  </a:t>
            </a:r>
          </a:p>
          <a:p>
            <a:r>
              <a:rPr lang="en-GB" dirty="0"/>
              <a:t>Instead, we need the main ILESLA research themes separated by a comma and indicate if you are interested in an Open-IIC collaboration, as follows:</a:t>
            </a:r>
          </a:p>
          <a:p>
            <a:pPr marL="457200" indent="-457200">
              <a:buAutoNum type="arabicPeriod"/>
            </a:pPr>
            <a:r>
              <a:rPr lang="en-GB" dirty="0"/>
              <a:t>Biodiversity and Sustainability, 2. Rules of Life, Open-IIC</a:t>
            </a:r>
          </a:p>
          <a:p>
            <a:pPr marL="0" indent="0">
              <a:buNone/>
            </a:pPr>
            <a:endParaRPr lang="en-GB" dirty="0"/>
          </a:p>
          <a:p>
            <a:pPr marL="0" indent="0">
              <a:buNone/>
            </a:pPr>
            <a:r>
              <a:rPr lang="en-GB" b="1" dirty="0"/>
              <a:t>Proposed Supervisor</a:t>
            </a:r>
          </a:p>
          <a:p>
            <a:r>
              <a:rPr lang="en-GB" dirty="0"/>
              <a:t>If naming supervisors, you must put their organisation in brackets after their name so we know where you are applying.</a:t>
            </a:r>
          </a:p>
          <a:p>
            <a:pPr marL="0" indent="0">
              <a:buNone/>
            </a:pPr>
            <a:r>
              <a:rPr lang="en-GB" dirty="0"/>
              <a:t>Name Surname (Open), Name2 Surname (Oxford Brookes), Name3 Surname (Pirbright)</a:t>
            </a:r>
          </a:p>
          <a:p>
            <a:pPr marL="0" indent="0">
              <a:buNone/>
            </a:pPr>
            <a:endParaRPr lang="en-GB" dirty="0"/>
          </a:p>
          <a:p>
            <a:endParaRPr lang="en-GB" dirty="0"/>
          </a:p>
        </p:txBody>
      </p:sp>
      <p:pic>
        <p:nvPicPr>
          <p:cNvPr id="5" name="Content Placeholder 4">
            <a:extLst>
              <a:ext uri="{FF2B5EF4-FFF2-40B4-BE49-F238E27FC236}">
                <a16:creationId xmlns:a16="http://schemas.microsoft.com/office/drawing/2014/main" id="{A24BCC60-A3C5-FC1D-06AE-537A300A3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64" y="96252"/>
            <a:ext cx="2874270" cy="1222251"/>
          </a:xfrm>
          <a:prstGeom prst="rect">
            <a:avLst/>
          </a:prstGeom>
        </p:spPr>
      </p:pic>
      <p:pic>
        <p:nvPicPr>
          <p:cNvPr id="9" name="Picture 8">
            <a:extLst>
              <a:ext uri="{FF2B5EF4-FFF2-40B4-BE49-F238E27FC236}">
                <a16:creationId xmlns:a16="http://schemas.microsoft.com/office/drawing/2014/main" id="{DBC983E3-7914-57AE-AC04-A43E3FD8B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242" y="5786075"/>
            <a:ext cx="729916" cy="842140"/>
          </a:xfrm>
          <a:prstGeom prst="rect">
            <a:avLst/>
          </a:prstGeom>
        </p:spPr>
      </p:pic>
    </p:spTree>
    <p:extLst>
      <p:ext uri="{BB962C8B-B14F-4D97-AF65-F5344CB8AC3E}">
        <p14:creationId xmlns:p14="http://schemas.microsoft.com/office/powerpoint/2010/main" val="122753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F7C3F8-8FFD-492B-B0E2-2D265F4E57AF}"/>
              </a:ext>
            </a:extLst>
          </p:cNvPr>
          <p:cNvSpPr>
            <a:spLocks noGrp="1"/>
          </p:cNvSpPr>
          <p:nvPr>
            <p:ph idx="1"/>
          </p:nvPr>
        </p:nvSpPr>
        <p:spPr/>
        <p:txBody>
          <a:bodyPr vert="horz" lIns="91440" tIns="45720" rIns="91440" bIns="45720" rtlCol="0" anchor="t">
            <a:normAutofit/>
          </a:bodyPr>
          <a:lstStyle/>
          <a:p>
            <a:pPr marL="0" indent="0">
              <a:buNone/>
            </a:pPr>
            <a:r>
              <a:rPr lang="en-GB" dirty="0"/>
              <a:t>You need to create an account.  To do this:</a:t>
            </a:r>
          </a:p>
          <a:p>
            <a:r>
              <a:rPr lang="en-GB" dirty="0"/>
              <a:t>Go to course page </a:t>
            </a:r>
            <a:r>
              <a:rPr lang="en-GB" dirty="0">
                <a:hlinkClick r:id="rId2"/>
              </a:rPr>
              <a:t>https://www.ox.ac.uk/admissions/graduate/courses/dphil-interdisciplinary-life-environmental-science</a:t>
            </a:r>
          </a:p>
          <a:p>
            <a:r>
              <a:rPr lang="en-GB" dirty="0"/>
              <a:t>How to apply tab</a:t>
            </a:r>
          </a:p>
          <a:p>
            <a:r>
              <a:rPr lang="en-GB" dirty="0"/>
              <a:t>Hit the relevant button</a:t>
            </a:r>
          </a:p>
        </p:txBody>
      </p:sp>
      <p:pic>
        <p:nvPicPr>
          <p:cNvPr id="4" name="Picture 3">
            <a:extLst>
              <a:ext uri="{FF2B5EF4-FFF2-40B4-BE49-F238E27FC236}">
                <a16:creationId xmlns:a16="http://schemas.microsoft.com/office/drawing/2014/main" id="{A4EF1B52-59C6-4656-8EFF-60BE2DDCFCC5}"/>
              </a:ext>
            </a:extLst>
          </p:cNvPr>
          <p:cNvPicPr>
            <a:picLocks noChangeAspect="1"/>
          </p:cNvPicPr>
          <p:nvPr/>
        </p:nvPicPr>
        <p:blipFill>
          <a:blip r:embed="rId3"/>
          <a:stretch>
            <a:fillRect/>
          </a:stretch>
        </p:blipFill>
        <p:spPr>
          <a:xfrm>
            <a:off x="4035592" y="3685673"/>
            <a:ext cx="7875671" cy="2676525"/>
          </a:xfrm>
          <a:prstGeom prst="rect">
            <a:avLst/>
          </a:prstGeom>
        </p:spPr>
      </p:pic>
      <p:pic>
        <p:nvPicPr>
          <p:cNvPr id="5" name="Content Placeholder 4">
            <a:extLst>
              <a:ext uri="{FF2B5EF4-FFF2-40B4-BE49-F238E27FC236}">
                <a16:creationId xmlns:a16="http://schemas.microsoft.com/office/drawing/2014/main" id="{7A4BD8A5-6063-4718-A53C-4C160F7222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64" y="96252"/>
            <a:ext cx="2874270" cy="1222251"/>
          </a:xfrm>
          <a:prstGeom prst="rect">
            <a:avLst/>
          </a:prstGeom>
        </p:spPr>
      </p:pic>
      <p:pic>
        <p:nvPicPr>
          <p:cNvPr id="6" name="Picture 5">
            <a:extLst>
              <a:ext uri="{FF2B5EF4-FFF2-40B4-BE49-F238E27FC236}">
                <a16:creationId xmlns:a16="http://schemas.microsoft.com/office/drawing/2014/main" id="{CA718E0E-5396-415F-AADE-8DCF8647B7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1242" y="5786075"/>
            <a:ext cx="729916" cy="842140"/>
          </a:xfrm>
          <a:prstGeom prst="rect">
            <a:avLst/>
          </a:prstGeom>
        </p:spPr>
      </p:pic>
      <p:sp>
        <p:nvSpPr>
          <p:cNvPr id="2" name="TextBox 1">
            <a:extLst>
              <a:ext uri="{FF2B5EF4-FFF2-40B4-BE49-F238E27FC236}">
                <a16:creationId xmlns:a16="http://schemas.microsoft.com/office/drawing/2014/main" id="{872436A6-3493-AAD4-87BA-FA06613AFE41}"/>
              </a:ext>
            </a:extLst>
          </p:cNvPr>
          <p:cNvSpPr txBox="1"/>
          <p:nvPr/>
        </p:nvSpPr>
        <p:spPr>
          <a:xfrm>
            <a:off x="4749817" y="358168"/>
            <a:ext cx="903117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cap="all" dirty="0"/>
              <a:t>Steps of an application</a:t>
            </a:r>
            <a:endParaRPr lang="en-US" dirty="0"/>
          </a:p>
        </p:txBody>
      </p:sp>
    </p:spTree>
    <p:extLst>
      <p:ext uri="{BB962C8B-B14F-4D97-AF65-F5344CB8AC3E}">
        <p14:creationId xmlns:p14="http://schemas.microsoft.com/office/powerpoint/2010/main" val="73870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71A9-E520-4A6D-96C2-1F199618971F}"/>
              </a:ext>
            </a:extLst>
          </p:cNvPr>
          <p:cNvSpPr>
            <a:spLocks noGrp="1"/>
          </p:cNvSpPr>
          <p:nvPr>
            <p:ph type="title"/>
          </p:nvPr>
        </p:nvSpPr>
        <p:spPr>
          <a:xfrm>
            <a:off x="7559407" y="351241"/>
            <a:ext cx="8610600" cy="510974"/>
          </a:xfrm>
        </p:spPr>
        <p:txBody>
          <a:bodyPr>
            <a:normAutofit fontScale="90000"/>
          </a:bodyPr>
          <a:lstStyle/>
          <a:p>
            <a:r>
              <a:rPr lang="en-GB" dirty="0"/>
              <a:t>create an account</a:t>
            </a:r>
          </a:p>
        </p:txBody>
      </p:sp>
      <p:sp>
        <p:nvSpPr>
          <p:cNvPr id="3" name="Content Placeholder 2">
            <a:extLst>
              <a:ext uri="{FF2B5EF4-FFF2-40B4-BE49-F238E27FC236}">
                <a16:creationId xmlns:a16="http://schemas.microsoft.com/office/drawing/2014/main" id="{BB18A688-A28A-4621-9F06-2FE2B1A2070C}"/>
              </a:ext>
            </a:extLst>
          </p:cNvPr>
          <p:cNvSpPr>
            <a:spLocks noGrp="1"/>
          </p:cNvSpPr>
          <p:nvPr>
            <p:ph idx="1"/>
          </p:nvPr>
        </p:nvSpPr>
        <p:spPr>
          <a:xfrm>
            <a:off x="220578" y="2722807"/>
            <a:ext cx="2755233" cy="1412386"/>
          </a:xfrm>
          <a:ln>
            <a:solidFill>
              <a:schemeClr val="tx1"/>
            </a:solidFill>
          </a:ln>
        </p:spPr>
        <p:txBody>
          <a:bodyPr>
            <a:normAutofit lnSpcReduction="10000"/>
          </a:bodyPr>
          <a:lstStyle/>
          <a:p>
            <a:pPr marL="0" indent="0">
              <a:buNone/>
            </a:pPr>
            <a:r>
              <a:rPr lang="en-GB" dirty="0"/>
              <a:t>Remember which email address you used to create the account</a:t>
            </a:r>
          </a:p>
        </p:txBody>
      </p:sp>
      <p:pic>
        <p:nvPicPr>
          <p:cNvPr id="5" name="Picture 4">
            <a:extLst>
              <a:ext uri="{FF2B5EF4-FFF2-40B4-BE49-F238E27FC236}">
                <a16:creationId xmlns:a16="http://schemas.microsoft.com/office/drawing/2014/main" id="{E349DEE4-5A19-4A16-9B71-3801935328D9}"/>
              </a:ext>
            </a:extLst>
          </p:cNvPr>
          <p:cNvPicPr>
            <a:picLocks noChangeAspect="1"/>
          </p:cNvPicPr>
          <p:nvPr/>
        </p:nvPicPr>
        <p:blipFill>
          <a:blip r:embed="rId2"/>
          <a:stretch>
            <a:fillRect/>
          </a:stretch>
        </p:blipFill>
        <p:spPr>
          <a:xfrm>
            <a:off x="3050734" y="919162"/>
            <a:ext cx="8706852" cy="5019675"/>
          </a:xfrm>
          <a:prstGeom prst="rect">
            <a:avLst/>
          </a:prstGeom>
        </p:spPr>
      </p:pic>
      <p:pic>
        <p:nvPicPr>
          <p:cNvPr id="6" name="Content Placeholder 4">
            <a:extLst>
              <a:ext uri="{FF2B5EF4-FFF2-40B4-BE49-F238E27FC236}">
                <a16:creationId xmlns:a16="http://schemas.microsoft.com/office/drawing/2014/main" id="{BEB0E8A4-5E72-4513-A1AA-9658EB892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64" y="96252"/>
            <a:ext cx="2874270" cy="1222251"/>
          </a:xfrm>
          <a:prstGeom prst="rect">
            <a:avLst/>
          </a:prstGeom>
        </p:spPr>
      </p:pic>
      <p:pic>
        <p:nvPicPr>
          <p:cNvPr id="7" name="Picture 6">
            <a:extLst>
              <a:ext uri="{FF2B5EF4-FFF2-40B4-BE49-F238E27FC236}">
                <a16:creationId xmlns:a16="http://schemas.microsoft.com/office/drawing/2014/main" id="{CC653E39-9FD0-4B0E-A032-426EA3D24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242" y="5786075"/>
            <a:ext cx="729916" cy="842140"/>
          </a:xfrm>
          <a:prstGeom prst="rect">
            <a:avLst/>
          </a:prstGeom>
        </p:spPr>
      </p:pic>
    </p:spTree>
    <p:extLst>
      <p:ext uri="{BB962C8B-B14F-4D97-AF65-F5344CB8AC3E}">
        <p14:creationId xmlns:p14="http://schemas.microsoft.com/office/powerpoint/2010/main" val="1290837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DEDB-8009-414B-BA34-C2DA96261D96}"/>
              </a:ext>
            </a:extLst>
          </p:cNvPr>
          <p:cNvSpPr>
            <a:spLocks noGrp="1"/>
          </p:cNvSpPr>
          <p:nvPr>
            <p:ph type="title"/>
          </p:nvPr>
        </p:nvSpPr>
        <p:spPr>
          <a:xfrm>
            <a:off x="8999235" y="361460"/>
            <a:ext cx="2348139" cy="1293028"/>
          </a:xfrm>
        </p:spPr>
        <p:txBody>
          <a:bodyPr/>
          <a:lstStyle/>
          <a:p>
            <a:r>
              <a:rPr lang="en-GB" dirty="0"/>
              <a:t>the form</a:t>
            </a:r>
          </a:p>
        </p:txBody>
      </p:sp>
      <p:pic>
        <p:nvPicPr>
          <p:cNvPr id="6" name="Content Placeholder 4">
            <a:extLst>
              <a:ext uri="{FF2B5EF4-FFF2-40B4-BE49-F238E27FC236}">
                <a16:creationId xmlns:a16="http://schemas.microsoft.com/office/drawing/2014/main" id="{AC5989C7-CD43-4BAC-912C-FB2567A85C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464" y="96252"/>
            <a:ext cx="2874270" cy="1222251"/>
          </a:xfrm>
        </p:spPr>
      </p:pic>
      <p:pic>
        <p:nvPicPr>
          <p:cNvPr id="5" name="Picture 4">
            <a:extLst>
              <a:ext uri="{FF2B5EF4-FFF2-40B4-BE49-F238E27FC236}">
                <a16:creationId xmlns:a16="http://schemas.microsoft.com/office/drawing/2014/main" id="{361D8548-1180-4403-9F57-20E55366ED8C}"/>
              </a:ext>
            </a:extLst>
          </p:cNvPr>
          <p:cNvPicPr>
            <a:picLocks noChangeAspect="1"/>
          </p:cNvPicPr>
          <p:nvPr/>
        </p:nvPicPr>
        <p:blipFill>
          <a:blip r:embed="rId4"/>
          <a:stretch>
            <a:fillRect/>
          </a:stretch>
        </p:blipFill>
        <p:spPr>
          <a:xfrm>
            <a:off x="844626" y="1397189"/>
            <a:ext cx="10153650" cy="4657725"/>
          </a:xfrm>
          <a:prstGeom prst="rect">
            <a:avLst/>
          </a:prstGeom>
        </p:spPr>
      </p:pic>
      <p:pic>
        <p:nvPicPr>
          <p:cNvPr id="7" name="Picture 6">
            <a:extLst>
              <a:ext uri="{FF2B5EF4-FFF2-40B4-BE49-F238E27FC236}">
                <a16:creationId xmlns:a16="http://schemas.microsoft.com/office/drawing/2014/main" id="{EE9887B4-EFD7-4CE5-B4FF-D0EB97CCDA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5014" y="5797615"/>
            <a:ext cx="729916" cy="842140"/>
          </a:xfrm>
          <a:prstGeom prst="rect">
            <a:avLst/>
          </a:prstGeom>
        </p:spPr>
      </p:pic>
    </p:spTree>
    <p:extLst>
      <p:ext uri="{BB962C8B-B14F-4D97-AF65-F5344CB8AC3E}">
        <p14:creationId xmlns:p14="http://schemas.microsoft.com/office/powerpoint/2010/main" val="1033978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B095-BFBE-C7FF-411C-62D839FB0B57}"/>
              </a:ext>
            </a:extLst>
          </p:cNvPr>
          <p:cNvSpPr>
            <a:spLocks noGrp="1"/>
          </p:cNvSpPr>
          <p:nvPr>
            <p:ph type="title"/>
          </p:nvPr>
        </p:nvSpPr>
        <p:spPr>
          <a:xfrm>
            <a:off x="5408658" y="707377"/>
            <a:ext cx="10653578" cy="1132258"/>
          </a:xfrm>
        </p:spPr>
        <p:txBody>
          <a:bodyPr/>
          <a:lstStyle/>
          <a:p>
            <a:r>
              <a:rPr lang="en-GB" dirty="0"/>
              <a:t>extenuating circumstances</a:t>
            </a:r>
            <a:endParaRPr lang="en-GB" b="0" dirty="0"/>
          </a:p>
          <a:p>
            <a:endParaRPr lang="en-GB" dirty="0"/>
          </a:p>
        </p:txBody>
      </p:sp>
      <p:sp>
        <p:nvSpPr>
          <p:cNvPr id="3" name="Content Placeholder 2">
            <a:extLst>
              <a:ext uri="{FF2B5EF4-FFF2-40B4-BE49-F238E27FC236}">
                <a16:creationId xmlns:a16="http://schemas.microsoft.com/office/drawing/2014/main" id="{2805C1D7-5671-67A6-A97F-C6D1DCEA9612}"/>
              </a:ext>
            </a:extLst>
          </p:cNvPr>
          <p:cNvSpPr>
            <a:spLocks noGrp="1"/>
          </p:cNvSpPr>
          <p:nvPr>
            <p:ph idx="1"/>
          </p:nvPr>
        </p:nvSpPr>
        <p:spPr>
          <a:xfrm>
            <a:off x="1306710" y="2629932"/>
            <a:ext cx="10653579" cy="4593828"/>
          </a:xfrm>
        </p:spPr>
        <p:txBody>
          <a:bodyPr vert="horz" lIns="91440" tIns="45720" rIns="91440" bIns="45720" rtlCol="0" anchor="t">
            <a:normAutofit/>
          </a:bodyPr>
          <a:lstStyle/>
          <a:p>
            <a:pPr>
              <a:lnSpc>
                <a:spcPct val="90000"/>
              </a:lnSpc>
            </a:pPr>
            <a:r>
              <a:rPr lang="en-GB" sz="2400" dirty="0"/>
              <a:t>Must be something not addressed by previous institution</a:t>
            </a:r>
            <a:endParaRPr lang="en-US" sz="2400" dirty="0"/>
          </a:p>
          <a:p>
            <a:pPr>
              <a:lnSpc>
                <a:spcPct val="90000"/>
              </a:lnSpc>
            </a:pPr>
            <a:r>
              <a:rPr lang="en-GB" sz="2400" dirty="0"/>
              <a:t>Focus on impact of circumstances rather than describing what happened</a:t>
            </a:r>
            <a:endParaRPr lang="en-US" sz="2400" dirty="0"/>
          </a:p>
          <a:p>
            <a:pPr>
              <a:lnSpc>
                <a:spcPct val="90000"/>
              </a:lnSpc>
            </a:pPr>
            <a:r>
              <a:rPr lang="en-GB" sz="2400" dirty="0"/>
              <a:t>Write a contextual statement and submit alongside your application form if you do want to give more detail.</a:t>
            </a:r>
          </a:p>
        </p:txBody>
      </p:sp>
      <p:sp>
        <p:nvSpPr>
          <p:cNvPr id="4" name="Date Placeholder 3">
            <a:extLst>
              <a:ext uri="{FF2B5EF4-FFF2-40B4-BE49-F238E27FC236}">
                <a16:creationId xmlns:a16="http://schemas.microsoft.com/office/drawing/2014/main" id="{1EA7EC05-10C1-3084-7D8C-9B661C658355}"/>
              </a:ext>
            </a:extLst>
          </p:cNvPr>
          <p:cNvSpPr>
            <a:spLocks noGrp="1"/>
          </p:cNvSpPr>
          <p:nvPr>
            <p:ph type="dt" sz="half" idx="10"/>
          </p:nvPr>
        </p:nvSpPr>
        <p:spPr/>
        <p:txBody>
          <a:bodyPr/>
          <a:lstStyle/>
          <a:p>
            <a:fld id="{98626227-040F-4650-8715-C6E39A890D58}" type="datetime1">
              <a:rPr lang="en-US"/>
              <a:t>11/26/2025</a:t>
            </a:fld>
            <a:endParaRPr lang="en-US" dirty="0"/>
          </a:p>
        </p:txBody>
      </p:sp>
      <p:sp>
        <p:nvSpPr>
          <p:cNvPr id="5" name="Footer Placeholder 4">
            <a:extLst>
              <a:ext uri="{FF2B5EF4-FFF2-40B4-BE49-F238E27FC236}">
                <a16:creationId xmlns:a16="http://schemas.microsoft.com/office/drawing/2014/main" id="{54A392D3-E892-DA47-05D5-5C040FEE1C81}"/>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B5EFD7B-6710-2695-3571-042731FE0FFA}"/>
              </a:ext>
            </a:extLst>
          </p:cNvPr>
          <p:cNvSpPr>
            <a:spLocks noGrp="1"/>
          </p:cNvSpPr>
          <p:nvPr>
            <p:ph type="sldNum" sz="quarter" idx="12"/>
          </p:nvPr>
        </p:nvSpPr>
        <p:spPr/>
        <p:txBody>
          <a:bodyPr/>
          <a:lstStyle/>
          <a:p>
            <a:fld id="{CC057153-B650-4DEB-B370-79DDCFDCE934}" type="slidenum">
              <a:rPr lang="en-US" dirty="0"/>
              <a:t>9</a:t>
            </a:fld>
            <a:endParaRPr lang="en-US" dirty="0"/>
          </a:p>
        </p:txBody>
      </p:sp>
      <p:pic>
        <p:nvPicPr>
          <p:cNvPr id="8" name="Content Placeholder 4" descr="A blue and black sign with white text&#10;&#10;AI-generated content may be incorrect.">
            <a:extLst>
              <a:ext uri="{FF2B5EF4-FFF2-40B4-BE49-F238E27FC236}">
                <a16:creationId xmlns:a16="http://schemas.microsoft.com/office/drawing/2014/main" id="{6FDE607A-66F9-0CDC-3886-FF97BDBD1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64" y="96252"/>
            <a:ext cx="2874270" cy="1222251"/>
          </a:xfrm>
          <a:prstGeom prst="rect">
            <a:avLst/>
          </a:prstGeom>
        </p:spPr>
      </p:pic>
    </p:spTree>
    <p:extLst>
      <p:ext uri="{BB962C8B-B14F-4D97-AF65-F5344CB8AC3E}">
        <p14:creationId xmlns:p14="http://schemas.microsoft.com/office/powerpoint/2010/main" val="203422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42defd-b688-4af0-b337-36490653da1b">
      <Terms xmlns="http://schemas.microsoft.com/office/infopath/2007/PartnerControls"/>
    </lcf76f155ced4ddcb4097134ff3c332f>
    <TaxCatchAll xmlns="de02de9e-65c3-44da-979c-521a4e9ab0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6D9F91C67DFF47A26074C5355B5553" ma:contentTypeVersion="14" ma:contentTypeDescription="Create a new document." ma:contentTypeScope="" ma:versionID="7ce1528c960b94a56a9cf3145cf65847">
  <xsd:schema xmlns:xsd="http://www.w3.org/2001/XMLSchema" xmlns:xs="http://www.w3.org/2001/XMLSchema" xmlns:p="http://schemas.microsoft.com/office/2006/metadata/properties" xmlns:ns2="6142defd-b688-4af0-b337-36490653da1b" xmlns:ns3="de02de9e-65c3-44da-979c-521a4e9ab079" targetNamespace="http://schemas.microsoft.com/office/2006/metadata/properties" ma:root="true" ma:fieldsID="70568a2ed4e797b949a6f696ff1c2719" ns2:_="" ns3:_="">
    <xsd:import namespace="6142defd-b688-4af0-b337-36490653da1b"/>
    <xsd:import namespace="de02de9e-65c3-44da-979c-521a4e9ab07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2defd-b688-4af0-b337-36490653da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02de9e-65c3-44da-979c-521a4e9ab07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07d4f72-7893-458c-b07c-5ccba64a4323}" ma:internalName="TaxCatchAll" ma:showField="CatchAllData" ma:web="de02de9e-65c3-44da-979c-521a4e9ab0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9CA6AC-B182-4658-8FD1-5BA6A1833284}">
  <ds:schemaRefs>
    <ds:schemaRef ds:uri="http://purl.org/dc/dcmitype/"/>
    <ds:schemaRef ds:uri="6142defd-b688-4af0-b337-36490653da1b"/>
    <ds:schemaRef ds:uri="http://purl.org/dc/elements/1.1/"/>
    <ds:schemaRef ds:uri="http://www.w3.org/XML/1998/namespace"/>
    <ds:schemaRef ds:uri="http://schemas.microsoft.com/office/2006/metadata/properties"/>
    <ds:schemaRef ds:uri="de02de9e-65c3-44da-979c-521a4e9ab079"/>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76D7A6D-4CFF-4367-A2F2-1E1CE0F923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42defd-b688-4af0-b337-36490653da1b"/>
    <ds:schemaRef ds:uri="de02de9e-65c3-44da-979c-521a4e9ab0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BC1CC4-6E50-42A6-B1A8-C401321CF3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3510</TotalTime>
  <Words>1809</Words>
  <Application>Microsoft Office PowerPoint</Application>
  <PresentationFormat>Widescreen</PresentationFormat>
  <Paragraphs>132</Paragraphs>
  <Slides>17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Neue Haas Grotesk Text Pro</vt:lpstr>
      <vt:lpstr>VanillaVTI</vt:lpstr>
      <vt:lpstr>The Application process </vt:lpstr>
      <vt:lpstr>where to apply</vt:lpstr>
      <vt:lpstr>questions to ask yourself</vt:lpstr>
      <vt:lpstr>follow the guidance</vt:lpstr>
      <vt:lpstr>key examples</vt:lpstr>
      <vt:lpstr>PowerPoint Presentation</vt:lpstr>
      <vt:lpstr>create an account</vt:lpstr>
      <vt:lpstr>the form</vt:lpstr>
      <vt:lpstr>extenuating circumstances </vt:lpstr>
      <vt:lpstr>supporting documents</vt:lpstr>
      <vt:lpstr>CV template</vt:lpstr>
      <vt:lpstr>registering referees</vt:lpstr>
      <vt:lpstr>application fee waivers</vt:lpstr>
      <vt:lpstr>interviews</vt:lpstr>
      <vt:lpstr>offers</vt:lpstr>
      <vt:lpstr>process 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Application process</dc:title>
  <dc:creator>Victoria Forth</dc:creator>
  <cp:lastModifiedBy>Victoria Forth</cp:lastModifiedBy>
  <cp:revision>249</cp:revision>
  <dcterms:created xsi:type="dcterms:W3CDTF">2024-12-11T11:44:49Z</dcterms:created>
  <dcterms:modified xsi:type="dcterms:W3CDTF">2025-11-28T17:11:19Z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0x010100456D9F91C67DFF47A26074C5355B5553</vt:lpwstr>
  </property>
  <property fmtid="{D5CDD505-2E9C-101B-9397-08002B2CF9AE}" pid="3" name="MediaServiceImageTags">
    <vt:lpwstr/>
  </property>
</Properties>
</file>